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2.xml" ContentType="application/vnd.openxmlformats-officedocument.drawingml.chart+xml"/>
  <Override PartName="/ppt/charts/chart23.xml" ContentType="application/vnd.openxmlformats-officedocument.drawingml.chart+xml"/>
  <Override PartName="/ppt/theme/themeOverride20.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4.xml" ContentType="application/vnd.openxmlformats-officedocument.drawingml.chart+xml"/>
  <Override PartName="/ppt/theme/themeOverride21.xml" ContentType="application/vnd.openxmlformats-officedocument.themeOverride+xml"/>
  <Override PartName="/ppt/charts/chart25.xml" ContentType="application/vnd.openxmlformats-officedocument.drawingml.chart+xml"/>
  <Override PartName="/ppt/theme/themeOverride22.xml" ContentType="application/vnd.openxmlformats-officedocument.themeOverride+xml"/>
  <Override PartName="/ppt/charts/chart26.xml" ContentType="application/vnd.openxmlformats-officedocument.drawingml.chart+xml"/>
  <Override PartName="/ppt/theme/themeOverride23.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1.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64" r:id="rId5"/>
  </p:sldMasterIdLst>
  <p:notesMasterIdLst>
    <p:notesMasterId r:id="rId64"/>
  </p:notesMasterIdLst>
  <p:handoutMasterIdLst>
    <p:handoutMasterId r:id="rId65"/>
  </p:handoutMasterIdLst>
  <p:sldIdLst>
    <p:sldId id="258" r:id="rId6"/>
    <p:sldId id="259" r:id="rId7"/>
    <p:sldId id="260" r:id="rId8"/>
    <p:sldId id="261" r:id="rId9"/>
    <p:sldId id="328" r:id="rId10"/>
    <p:sldId id="326" r:id="rId11"/>
    <p:sldId id="329" r:id="rId12"/>
    <p:sldId id="265" r:id="rId13"/>
    <p:sldId id="264" r:id="rId14"/>
    <p:sldId id="267" r:id="rId15"/>
    <p:sldId id="316" r:id="rId16"/>
    <p:sldId id="337" r:id="rId17"/>
    <p:sldId id="268" r:id="rId18"/>
    <p:sldId id="269" r:id="rId19"/>
    <p:sldId id="338" r:id="rId20"/>
    <p:sldId id="270" r:id="rId21"/>
    <p:sldId id="273" r:id="rId22"/>
    <p:sldId id="331" r:id="rId23"/>
    <p:sldId id="301" r:id="rId24"/>
    <p:sldId id="306" r:id="rId25"/>
    <p:sldId id="298" r:id="rId26"/>
    <p:sldId id="303" r:id="rId27"/>
    <p:sldId id="302" r:id="rId28"/>
    <p:sldId id="305" r:id="rId29"/>
    <p:sldId id="319" r:id="rId30"/>
    <p:sldId id="320" r:id="rId31"/>
    <p:sldId id="321" r:id="rId32"/>
    <p:sldId id="322" r:id="rId33"/>
    <p:sldId id="297" r:id="rId34"/>
    <p:sldId id="332" r:id="rId35"/>
    <p:sldId id="333" r:id="rId36"/>
    <p:sldId id="334" r:id="rId37"/>
    <p:sldId id="335" r:id="rId38"/>
    <p:sldId id="336" r:id="rId39"/>
    <p:sldId id="275" r:id="rId40"/>
    <p:sldId id="271" r:id="rId41"/>
    <p:sldId id="277" r:id="rId42"/>
    <p:sldId id="278" r:id="rId43"/>
    <p:sldId id="281" r:id="rId44"/>
    <p:sldId id="282" r:id="rId45"/>
    <p:sldId id="308" r:id="rId46"/>
    <p:sldId id="310" r:id="rId47"/>
    <p:sldId id="309" r:id="rId48"/>
    <p:sldId id="272" r:id="rId49"/>
    <p:sldId id="287" r:id="rId50"/>
    <p:sldId id="288" r:id="rId51"/>
    <p:sldId id="285" r:id="rId52"/>
    <p:sldId id="286" r:id="rId53"/>
    <p:sldId id="289" r:id="rId54"/>
    <p:sldId id="311" r:id="rId55"/>
    <p:sldId id="290" r:id="rId56"/>
    <p:sldId id="312" r:id="rId57"/>
    <p:sldId id="291" r:id="rId58"/>
    <p:sldId id="294" r:id="rId59"/>
    <p:sldId id="314" r:id="rId60"/>
    <p:sldId id="315" r:id="rId61"/>
    <p:sldId id="293" r:id="rId62"/>
    <p:sldId id="313" r:id="rId6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160" userDrawn="1">
          <p15:clr>
            <a:srgbClr val="A4A3A4"/>
          </p15:clr>
        </p15:guide>
        <p15:guide id="3" orient="horz" pos="2880" userDrawn="1">
          <p15:clr>
            <a:srgbClr val="A4A3A4"/>
          </p15:clr>
        </p15:guide>
        <p15:guide id="4" pos="3589" userDrawn="1">
          <p15:clr>
            <a:srgbClr val="A4A3A4"/>
          </p15:clr>
        </p15:guide>
        <p15:guide id="5" orient="horz" pos="226"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2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226"/>
    <a:srgbClr val="E3E3E3"/>
    <a:srgbClr val="4E81BD"/>
    <a:srgbClr val="191E28"/>
    <a:srgbClr val="3A773E"/>
    <a:srgbClr val="363636"/>
    <a:srgbClr val="323232"/>
    <a:srgbClr val="A3494D"/>
    <a:srgbClr val="356F88"/>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9" autoAdjust="0"/>
    <p:restoredTop sz="94660" autoAdjust="0"/>
  </p:normalViewPr>
  <p:slideViewPr>
    <p:cSldViewPr snapToGrid="0" showGuides="1">
      <p:cViewPr varScale="1">
        <p:scale>
          <a:sx n="69" d="100"/>
          <a:sy n="69" d="100"/>
        </p:scale>
        <p:origin x="-2562" y="-102"/>
      </p:cViewPr>
      <p:guideLst>
        <p:guide orient="horz" pos="2880"/>
        <p:guide orient="horz" pos="226"/>
        <p:guide pos="2160"/>
        <p:guide pos="358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9" d="100"/>
          <a:sy n="59" d="100"/>
        </p:scale>
        <p:origin x="-30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thiago.chagas\Desktop\Base%20de%20Dados%20Relat&#243;rio%201&#186;%20Semestre%20de%202019%20-%2008.07.19.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thiago.chagas\Downloads\Ouvidoria%20-%20Relat&#243;rio%20Assuntos%20por%20TEMAS.xlsx" TargetMode="External"/><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file:///C:\Users\thiago.chagas\Desktop\Base%20de%20Dados%20Relat&#243;rio%201&#186;%20Semestre%20de%202019%20-%2008.07.19.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oleObject" Target="file:///\\cgdfsrv700\dados\OUVIDORIA\PLANEJAMENTO\2019\Relat&#243;rios%20OGDF%202019\1&#186;%20Semestre%20de%202019\Base%20de%20Dados%20Relat&#243;rio%201&#186;%20Semestre%20de%202019%20-%2008.07.19.xlsx" TargetMode="External"/><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1" Type="http://schemas.openxmlformats.org/officeDocument/2006/relationships/oleObject" Target="file:///C:\Users\thiago.chagas\Desktop\C&#243;pia%20de%20Base%20de%20Dados%20Relat&#243;rio%202&#186;%20Trimestre%20de%202019%20-%2017.07.19.xlsx" TargetMode="External"/></Relationships>
</file>

<file path=ppt/charts/_rels/chart23.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thiago.chagas\Desktop\Base%20de%20Dados%20Relat&#243;rio%201&#186;%20Semestre%20de%202019%20-%2008.07.19.xlsx" TargetMode="External"/><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thiago.chagas\Desktop\Base%20de%20Dados%20Relat&#243;rio%201&#186;%20Semestre%20de%202019%20-%2008.07.19.xlsx" TargetMode="External"/><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oleObject" Target="file:///C:\Users\thiago.chagas\Desktop\Base%20de%20Dados%20Relat&#243;rio%201&#186;%20Semestre%20de%202019%20-%2008.07.19.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thiago.chagas\Desktop\Base%20de%20Dados%20Relat&#243;rio%201&#186;%20Semestre%20de%202019%20-%2008.07.19.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thiago.chagas\Desktop\Base%20de%20Dados%20Relat&#243;rio%201&#186;%20Semestre%20de%202019%20-%2008.07.19.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ago.chagas\Desktop\Base%20de%20Dados%20Relat&#243;rio%201&#186;%20Semestre%20de%202019%20-%2008.07.19.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thiago.chagas\Desktop\CGDF\Base%20de%20Dados%20Relat&#243;rio%202&#186;%20Trimestre%20de%202019%20-%2017.06.19.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file:///C:\Users\thiago.chagas\Desktop\Base%20de%20Dados%20Relat&#243;rio%201&#186;%20Semestre%20de%202019%20-%2008.07.19.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Users\thiago.chagas\Desktop\CGDF\Base%20de%20Dados%20Relat&#243;rio%202&#186;%20Trimestre%20de%202019%20-%2017.06.19.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1"/>
          <c:order val="0"/>
          <c:invertIfNegative val="0"/>
          <c:dPt>
            <c:idx val="1"/>
            <c:invertIfNegative val="0"/>
            <c:bubble3D val="0"/>
            <c:spPr>
              <a:solidFill>
                <a:srgbClr val="8A5C8A"/>
              </a:solidFill>
            </c:spPr>
          </c:dPt>
          <c:dPt>
            <c:idx val="2"/>
            <c:invertIfNegative val="0"/>
            <c:bubble3D val="0"/>
            <c:spPr>
              <a:solidFill>
                <a:schemeClr val="accent6"/>
              </a:solidFill>
            </c:spPr>
          </c:dPt>
          <c:dLbls>
            <c:dLbl>
              <c:idx val="0"/>
              <c:layout>
                <c:manualLayout>
                  <c:x val="2.6143790849673235E-2"/>
                  <c:y val="-7.52847827083989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372549019607843E-2"/>
                  <c:y val="-6.73600687390937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087145969498909E-2"/>
                  <c:y val="-6.33977117544411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solidFill>
                      <a:schemeClr val="accent1">
                        <a:lumMod val="7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'Total de Manisf. em Ouvidoria'!$B$52:$B$54</c:f>
              <c:numCache>
                <c:formatCode>General</c:formatCode>
                <c:ptCount val="3"/>
                <c:pt idx="0">
                  <c:v>2017</c:v>
                </c:pt>
                <c:pt idx="1">
                  <c:v>2018</c:v>
                </c:pt>
                <c:pt idx="2">
                  <c:v>2019</c:v>
                </c:pt>
              </c:numCache>
            </c:numRef>
          </c:cat>
          <c:val>
            <c:numRef>
              <c:f>'Total de Manisf. em Ouvidoria'!$C$52:$C$54</c:f>
              <c:numCache>
                <c:formatCode>#,##0</c:formatCode>
                <c:ptCount val="3"/>
                <c:pt idx="0">
                  <c:v>81576</c:v>
                </c:pt>
                <c:pt idx="1">
                  <c:v>97668</c:v>
                </c:pt>
                <c:pt idx="2">
                  <c:v>114152</c:v>
                </c:pt>
              </c:numCache>
            </c:numRef>
          </c:val>
        </c:ser>
        <c:dLbls>
          <c:showLegendKey val="0"/>
          <c:showVal val="0"/>
          <c:showCatName val="0"/>
          <c:showSerName val="0"/>
          <c:showPercent val="0"/>
          <c:showBubbleSize val="0"/>
        </c:dLbls>
        <c:gapWidth val="150"/>
        <c:shape val="box"/>
        <c:axId val="164750848"/>
        <c:axId val="112437504"/>
        <c:axId val="0"/>
      </c:bar3DChart>
      <c:catAx>
        <c:axId val="164750848"/>
        <c:scaling>
          <c:orientation val="minMax"/>
        </c:scaling>
        <c:delete val="0"/>
        <c:axPos val="b"/>
        <c:numFmt formatCode="General" sourceLinked="1"/>
        <c:majorTickMark val="out"/>
        <c:minorTickMark val="none"/>
        <c:tickLblPos val="nextTo"/>
        <c:txPr>
          <a:bodyPr/>
          <a:lstStyle/>
          <a:p>
            <a:pPr>
              <a:defRPr sz="1600" b="1">
                <a:solidFill>
                  <a:schemeClr val="accent1">
                    <a:lumMod val="75000"/>
                  </a:schemeClr>
                </a:solidFill>
              </a:defRPr>
            </a:pPr>
            <a:endParaRPr lang="pt-BR"/>
          </a:p>
        </c:txPr>
        <c:crossAx val="112437504"/>
        <c:crosses val="autoZero"/>
        <c:auto val="1"/>
        <c:lblAlgn val="ctr"/>
        <c:lblOffset val="100"/>
        <c:noMultiLvlLbl val="0"/>
      </c:catAx>
      <c:valAx>
        <c:axId val="112437504"/>
        <c:scaling>
          <c:orientation val="minMax"/>
        </c:scaling>
        <c:delete val="1"/>
        <c:axPos val="l"/>
        <c:numFmt formatCode="#,##0" sourceLinked="1"/>
        <c:majorTickMark val="out"/>
        <c:minorTickMark val="none"/>
        <c:tickLblPos val="nextTo"/>
        <c:crossAx val="164750848"/>
        <c:crosses val="autoZero"/>
        <c:crossBetween val="between"/>
      </c:valAx>
    </c:plotArea>
    <c:plotVisOnly val="1"/>
    <c:dispBlanksAs val="gap"/>
    <c:showDLblsOverMax val="0"/>
  </c:chart>
  <c:spPr>
    <a:ln>
      <a:no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1.6188373804267846E-2"/>
          <c:y val="2.8070166978311828E-2"/>
          <c:w val="0.98381162619573215"/>
          <c:h val="0.76611543047419495"/>
        </c:manualLayout>
      </c:layout>
      <c:bar3DChart>
        <c:barDir val="col"/>
        <c:grouping val="clustered"/>
        <c:varyColors val="0"/>
        <c:ser>
          <c:idx val="0"/>
          <c:order val="0"/>
          <c:invertIfNegative val="0"/>
          <c:dPt>
            <c:idx val="4"/>
            <c:invertIfNegative val="0"/>
            <c:bubble3D val="0"/>
            <c:spPr>
              <a:solidFill>
                <a:srgbClr val="FFC000"/>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C00000"/>
              </a:solidFill>
            </c:spPr>
          </c:dPt>
          <c:dPt>
            <c:idx val="9"/>
            <c:invertIfNegative val="0"/>
            <c:bubble3D val="0"/>
            <c:spPr>
              <a:solidFill>
                <a:srgbClr val="C00000"/>
              </a:solidFill>
            </c:spPr>
          </c:dPt>
          <c:dPt>
            <c:idx val="10"/>
            <c:invertIfNegative val="0"/>
            <c:bubble3D val="0"/>
            <c:spPr>
              <a:solidFill>
                <a:srgbClr val="C00000"/>
              </a:solidFill>
            </c:spPr>
          </c:dPt>
          <c:dPt>
            <c:idx val="11"/>
            <c:invertIfNegative val="0"/>
            <c:bubble3D val="0"/>
            <c:spPr>
              <a:solidFill>
                <a:srgbClr val="C00000"/>
              </a:solidFill>
            </c:spPr>
          </c:dPt>
          <c:dPt>
            <c:idx val="12"/>
            <c:invertIfNegative val="0"/>
            <c:bubble3D val="0"/>
            <c:spPr>
              <a:solidFill>
                <a:srgbClr val="92D050"/>
              </a:solidFill>
            </c:spPr>
          </c:dPt>
          <c:dPt>
            <c:idx val="13"/>
            <c:invertIfNegative val="0"/>
            <c:bubble3D val="0"/>
            <c:spPr>
              <a:solidFill>
                <a:srgbClr val="92D050"/>
              </a:solidFill>
            </c:spPr>
          </c:dPt>
          <c:dPt>
            <c:idx val="14"/>
            <c:invertIfNegative val="0"/>
            <c:bubble3D val="0"/>
            <c:spPr>
              <a:solidFill>
                <a:srgbClr val="92D050"/>
              </a:solidFill>
            </c:spPr>
          </c:dPt>
          <c:dPt>
            <c:idx val="15"/>
            <c:invertIfNegative val="0"/>
            <c:bubble3D val="0"/>
            <c:spPr>
              <a:solidFill>
                <a:srgbClr val="92D050"/>
              </a:solidFill>
            </c:spPr>
          </c:dPt>
          <c:dPt>
            <c:idx val="16"/>
            <c:invertIfNegative val="0"/>
            <c:bubble3D val="0"/>
            <c:spPr>
              <a:solidFill>
                <a:srgbClr val="F913E9"/>
              </a:solidFill>
            </c:spPr>
          </c:dPt>
          <c:dPt>
            <c:idx val="17"/>
            <c:invertIfNegative val="0"/>
            <c:bubble3D val="0"/>
            <c:spPr>
              <a:solidFill>
                <a:srgbClr val="F913E9"/>
              </a:solidFill>
            </c:spPr>
          </c:dPt>
          <c:dPt>
            <c:idx val="18"/>
            <c:invertIfNegative val="0"/>
            <c:bubble3D val="0"/>
            <c:spPr>
              <a:solidFill>
                <a:srgbClr val="F913E9"/>
              </a:solidFill>
            </c:spPr>
          </c:dPt>
          <c:dPt>
            <c:idx val="19"/>
            <c:invertIfNegative val="0"/>
            <c:bubble3D val="0"/>
            <c:spPr>
              <a:solidFill>
                <a:srgbClr val="F913E9"/>
              </a:solidFill>
            </c:spPr>
          </c:dPt>
          <c:dPt>
            <c:idx val="20"/>
            <c:invertIfNegative val="0"/>
            <c:bubble3D val="0"/>
            <c:spPr>
              <a:solidFill>
                <a:schemeClr val="bg2">
                  <a:lumMod val="50000"/>
                </a:schemeClr>
              </a:solidFill>
            </c:spPr>
          </c:dPt>
          <c:dPt>
            <c:idx val="21"/>
            <c:invertIfNegative val="0"/>
            <c:bubble3D val="0"/>
            <c:spPr>
              <a:solidFill>
                <a:schemeClr val="bg2">
                  <a:lumMod val="50000"/>
                </a:schemeClr>
              </a:solidFill>
            </c:spPr>
          </c:dPt>
          <c:dPt>
            <c:idx val="22"/>
            <c:invertIfNegative val="0"/>
            <c:bubble3D val="0"/>
            <c:spPr>
              <a:solidFill>
                <a:schemeClr val="bg2">
                  <a:lumMod val="50000"/>
                </a:schemeClr>
              </a:solidFill>
            </c:spPr>
          </c:dPt>
          <c:dPt>
            <c:idx val="23"/>
            <c:invertIfNegative val="0"/>
            <c:bubble3D val="0"/>
            <c:spPr>
              <a:solidFill>
                <a:schemeClr val="bg2">
                  <a:lumMod val="50000"/>
                </a:schemeClr>
              </a:solidFill>
            </c:spPr>
          </c:dPt>
          <c:dLbls>
            <c:dLbl>
              <c:idx val="1"/>
              <c:layout>
                <c:manualLayout>
                  <c:x val="7.4074074074074077E-3"/>
                  <c:y val="-6.735950901459402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14814814814815E-2"/>
                  <c:y val="-2.245493763764721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4074074074073739E-3"/>
                  <c:y val="-2.24531696715313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8518518518518517E-2"/>
                  <c:y val="-2.24531696715313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4814814814814748E-2"/>
                  <c:y val="-4.1163668871592023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8518518518518517E-2"/>
                  <c:y val="-2.24531696715313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6666666666666666E-2"/>
                  <c:y val="-2.24531696715313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1.6666666666666531E-2"/>
                  <c:y val="-2.24531696715313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7.4074074074072715E-3"/>
                  <c:y val="-6.73595090145948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7.4074074074074077E-3"/>
                  <c:y val="-1.12265848357656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3.3333333333333333E-2"/>
                  <c:y val="-2.245316967153216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b="1">
                    <a:solidFill>
                      <a:schemeClr val="accent1"/>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'Canais de Atendimento'!$C$121:$Z$122</c:f>
              <c:multiLvlStrCache>
                <c:ptCount val="24"/>
                <c:lvl>
                  <c:pt idx="0">
                    <c:v>TELEFONE</c:v>
                  </c:pt>
                  <c:pt idx="1">
                    <c:v>INTERNET</c:v>
                  </c:pt>
                  <c:pt idx="2">
                    <c:v>PRESENCIAL</c:v>
                  </c:pt>
                  <c:pt idx="3">
                    <c:v>OUTROS</c:v>
                  </c:pt>
                  <c:pt idx="4">
                    <c:v>TELEFONE</c:v>
                  </c:pt>
                  <c:pt idx="5">
                    <c:v>INTERNET</c:v>
                  </c:pt>
                  <c:pt idx="6">
                    <c:v>PRESENCIAL</c:v>
                  </c:pt>
                  <c:pt idx="7">
                    <c:v>OUTROS</c:v>
                  </c:pt>
                  <c:pt idx="8">
                    <c:v>TELEFONE</c:v>
                  </c:pt>
                  <c:pt idx="9">
                    <c:v>INTERNET</c:v>
                  </c:pt>
                  <c:pt idx="10">
                    <c:v>PRESENCIAL</c:v>
                  </c:pt>
                  <c:pt idx="11">
                    <c:v>OUTROS</c:v>
                  </c:pt>
                  <c:pt idx="12">
                    <c:v>TELEFONE</c:v>
                  </c:pt>
                  <c:pt idx="13">
                    <c:v>INTERNET</c:v>
                  </c:pt>
                  <c:pt idx="14">
                    <c:v>PRESENCIAL</c:v>
                  </c:pt>
                  <c:pt idx="15">
                    <c:v>OUTROS</c:v>
                  </c:pt>
                  <c:pt idx="16">
                    <c:v>TELEFONE</c:v>
                  </c:pt>
                  <c:pt idx="17">
                    <c:v>INTERNET</c:v>
                  </c:pt>
                  <c:pt idx="18">
                    <c:v>PRESENCIAL</c:v>
                  </c:pt>
                  <c:pt idx="19">
                    <c:v>OUTROS</c:v>
                  </c:pt>
                  <c:pt idx="20">
                    <c:v>TELEFONE</c:v>
                  </c:pt>
                  <c:pt idx="21">
                    <c:v>INTERNET</c:v>
                  </c:pt>
                  <c:pt idx="22">
                    <c:v>PRESENCIAL</c:v>
                  </c:pt>
                  <c:pt idx="23">
                    <c:v>OUTROS</c:v>
                  </c:pt>
                </c:lvl>
                <c:lvl>
                  <c:pt idx="0">
                    <c:v>JAN</c:v>
                  </c:pt>
                  <c:pt idx="4">
                    <c:v>FEV</c:v>
                  </c:pt>
                  <c:pt idx="8">
                    <c:v>MAR</c:v>
                  </c:pt>
                  <c:pt idx="12">
                    <c:v>ABR</c:v>
                  </c:pt>
                  <c:pt idx="16">
                    <c:v>MAI</c:v>
                  </c:pt>
                  <c:pt idx="20">
                    <c:v>JUN</c:v>
                  </c:pt>
                </c:lvl>
              </c:multiLvlStrCache>
            </c:multiLvlStrRef>
          </c:cat>
          <c:val>
            <c:numRef>
              <c:f>'Canais de Atendimento'!$C$123:$Z$123</c:f>
              <c:numCache>
                <c:formatCode>#,##0</c:formatCode>
                <c:ptCount val="24"/>
                <c:pt idx="0">
                  <c:v>8372</c:v>
                </c:pt>
                <c:pt idx="1">
                  <c:v>6128</c:v>
                </c:pt>
                <c:pt idx="2">
                  <c:v>2207</c:v>
                </c:pt>
                <c:pt idx="3">
                  <c:v>54</c:v>
                </c:pt>
                <c:pt idx="4">
                  <c:v>9340</c:v>
                </c:pt>
                <c:pt idx="5">
                  <c:v>7334</c:v>
                </c:pt>
                <c:pt idx="6">
                  <c:v>2564</c:v>
                </c:pt>
                <c:pt idx="7">
                  <c:v>178</c:v>
                </c:pt>
                <c:pt idx="8">
                  <c:v>9444</c:v>
                </c:pt>
                <c:pt idx="9">
                  <c:v>7101</c:v>
                </c:pt>
                <c:pt idx="10">
                  <c:v>2772</c:v>
                </c:pt>
                <c:pt idx="11">
                  <c:v>142</c:v>
                </c:pt>
                <c:pt idx="12">
                  <c:v>10873</c:v>
                </c:pt>
                <c:pt idx="13">
                  <c:v>8631</c:v>
                </c:pt>
                <c:pt idx="14">
                  <c:v>4077</c:v>
                </c:pt>
                <c:pt idx="15">
                  <c:v>268</c:v>
                </c:pt>
                <c:pt idx="16">
                  <c:v>9345</c:v>
                </c:pt>
                <c:pt idx="17">
                  <c:v>7653</c:v>
                </c:pt>
                <c:pt idx="18">
                  <c:v>3661</c:v>
                </c:pt>
                <c:pt idx="19">
                  <c:v>204</c:v>
                </c:pt>
                <c:pt idx="20">
                  <c:v>5335</c:v>
                </c:pt>
                <c:pt idx="21">
                  <c:v>5725</c:v>
                </c:pt>
                <c:pt idx="22">
                  <c:v>2624</c:v>
                </c:pt>
                <c:pt idx="23">
                  <c:v>120</c:v>
                </c:pt>
              </c:numCache>
            </c:numRef>
          </c:val>
        </c:ser>
        <c:dLbls>
          <c:showLegendKey val="0"/>
          <c:showVal val="0"/>
          <c:showCatName val="0"/>
          <c:showSerName val="0"/>
          <c:showPercent val="0"/>
          <c:showBubbleSize val="0"/>
        </c:dLbls>
        <c:gapWidth val="150"/>
        <c:shape val="box"/>
        <c:axId val="205576704"/>
        <c:axId val="205670656"/>
        <c:axId val="0"/>
      </c:bar3DChart>
      <c:catAx>
        <c:axId val="205576704"/>
        <c:scaling>
          <c:orientation val="minMax"/>
        </c:scaling>
        <c:delete val="0"/>
        <c:axPos val="b"/>
        <c:numFmt formatCode="General" sourceLinked="0"/>
        <c:majorTickMark val="out"/>
        <c:minorTickMark val="none"/>
        <c:tickLblPos val="nextTo"/>
        <c:txPr>
          <a:bodyPr/>
          <a:lstStyle/>
          <a:p>
            <a:pPr>
              <a:defRPr sz="1200" b="1">
                <a:solidFill>
                  <a:schemeClr val="bg1">
                    <a:lumMod val="50000"/>
                  </a:schemeClr>
                </a:solidFill>
              </a:defRPr>
            </a:pPr>
            <a:endParaRPr lang="pt-BR"/>
          </a:p>
        </c:txPr>
        <c:crossAx val="205670656"/>
        <c:crosses val="autoZero"/>
        <c:auto val="1"/>
        <c:lblAlgn val="ctr"/>
        <c:lblOffset val="100"/>
        <c:noMultiLvlLbl val="0"/>
      </c:catAx>
      <c:valAx>
        <c:axId val="205670656"/>
        <c:scaling>
          <c:orientation val="minMax"/>
        </c:scaling>
        <c:delete val="1"/>
        <c:axPos val="l"/>
        <c:numFmt formatCode="#,##0" sourceLinked="1"/>
        <c:majorTickMark val="out"/>
        <c:minorTickMark val="none"/>
        <c:tickLblPos val="nextTo"/>
        <c:crossAx val="205576704"/>
        <c:crosses val="autoZero"/>
        <c:crossBetween val="between"/>
      </c:valAx>
      <c:spPr>
        <a:ln>
          <a:noFill/>
        </a:ln>
      </c:spPr>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370370370370372E-2"/>
          <c:y val="4.6933325449520134E-2"/>
          <c:w val="0.96685141440653266"/>
          <c:h val="0.66516650243922271"/>
        </c:manualLayout>
      </c:layout>
      <c:lineChart>
        <c:grouping val="standard"/>
        <c:varyColors val="0"/>
        <c:ser>
          <c:idx val="0"/>
          <c:order val="0"/>
          <c:tx>
            <c:strRef>
              <c:f>'Classificação das Manifestações'!$C$120</c:f>
              <c:strCache>
                <c:ptCount val="1"/>
                <c:pt idx="0">
                  <c:v>RECLAMAÇÃO</c:v>
                </c:pt>
              </c:strCache>
            </c:strRef>
          </c:tx>
          <c:spPr>
            <a:ln>
              <a:solidFill>
                <a:srgbClr val="FFC000"/>
              </a:solidFill>
            </a:ln>
          </c:spPr>
          <c:marker>
            <c:spPr>
              <a:solidFill>
                <a:srgbClr val="FFC000"/>
              </a:solidFill>
              <a:ln>
                <a:solidFill>
                  <a:srgbClr val="FFC000"/>
                </a:solidFill>
              </a:ln>
            </c:spPr>
          </c:marker>
          <c:dLbls>
            <c:dLbl>
              <c:idx val="0"/>
              <c:layout>
                <c:manualLayout>
                  <c:x val="-4.022121669180493E-2"/>
                  <c:y val="-6.82666551993020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232277526395176E-2"/>
                  <c:y val="-6.39999892493456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232277526395245E-2"/>
                  <c:y val="-5.9733323299389275E-2"/>
                </c:manualLayout>
              </c:layout>
              <c:tx>
                <c:rich>
                  <a:bodyPr/>
                  <a:lstStyle/>
                  <a:p>
                    <a:r>
                      <a:rPr lang="en-US" dirty="0" smtClean="0"/>
                      <a:t>65.031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chemeClr val="tx2"/>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'Classificação das Manifestações'!$D$119:$F$119</c:f>
              <c:numCache>
                <c:formatCode>General</c:formatCode>
                <c:ptCount val="3"/>
                <c:pt idx="0">
                  <c:v>2017</c:v>
                </c:pt>
                <c:pt idx="1">
                  <c:v>2018</c:v>
                </c:pt>
                <c:pt idx="2">
                  <c:v>2019</c:v>
                </c:pt>
              </c:numCache>
            </c:numRef>
          </c:cat>
          <c:val>
            <c:numRef>
              <c:f>'Classificação das Manifestações'!$D$120:$F$120</c:f>
              <c:numCache>
                <c:formatCode>#,##0</c:formatCode>
                <c:ptCount val="3"/>
                <c:pt idx="0">
                  <c:v>46464</c:v>
                </c:pt>
                <c:pt idx="1">
                  <c:v>59082</c:v>
                </c:pt>
                <c:pt idx="2">
                  <c:v>65030</c:v>
                </c:pt>
              </c:numCache>
            </c:numRef>
          </c:val>
          <c:smooth val="0"/>
        </c:ser>
        <c:ser>
          <c:idx val="1"/>
          <c:order val="1"/>
          <c:tx>
            <c:strRef>
              <c:f>'Classificação das Manifestações'!$C$121</c:f>
              <c:strCache>
                <c:ptCount val="1"/>
                <c:pt idx="0">
                  <c:v>SOLICITAÇÃO</c:v>
                </c:pt>
              </c:strCache>
            </c:strRef>
          </c:tx>
          <c:spPr>
            <a:ln>
              <a:solidFill>
                <a:srgbClr val="0071BC"/>
              </a:solidFill>
            </a:ln>
          </c:spPr>
          <c:marker>
            <c:spPr>
              <a:solidFill>
                <a:srgbClr val="0071BC"/>
              </a:solidFill>
              <a:ln>
                <a:solidFill>
                  <a:srgbClr val="0071BC"/>
                </a:solidFill>
              </a:ln>
            </c:spPr>
          </c:marker>
          <c:dLbls>
            <c:dLbl>
              <c:idx val="0"/>
              <c:layout>
                <c:manualLayout>
                  <c:x val="-4.2232277526395176E-2"/>
                  <c:y val="-7.25333211492583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243338360985422E-2"/>
                  <c:y val="-7.25333211492584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221216691805076E-2"/>
                  <c:y val="-5.54666573494328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'Classificação das Manifestações'!$D$119:$F$119</c:f>
              <c:numCache>
                <c:formatCode>General</c:formatCode>
                <c:ptCount val="3"/>
                <c:pt idx="0">
                  <c:v>2017</c:v>
                </c:pt>
                <c:pt idx="1">
                  <c:v>2018</c:v>
                </c:pt>
                <c:pt idx="2">
                  <c:v>2019</c:v>
                </c:pt>
              </c:numCache>
            </c:numRef>
          </c:cat>
          <c:val>
            <c:numRef>
              <c:f>'Classificação das Manifestações'!$D$121:$F$121</c:f>
              <c:numCache>
                <c:formatCode>#,##0</c:formatCode>
                <c:ptCount val="3"/>
                <c:pt idx="0">
                  <c:v>19604</c:v>
                </c:pt>
                <c:pt idx="1">
                  <c:v>22270</c:v>
                </c:pt>
                <c:pt idx="2">
                  <c:v>33457</c:v>
                </c:pt>
              </c:numCache>
            </c:numRef>
          </c:val>
          <c:smooth val="0"/>
        </c:ser>
        <c:dLbls>
          <c:showLegendKey val="0"/>
          <c:showVal val="0"/>
          <c:showCatName val="0"/>
          <c:showSerName val="0"/>
          <c:showPercent val="0"/>
          <c:showBubbleSize val="0"/>
        </c:dLbls>
        <c:marker val="1"/>
        <c:smooth val="0"/>
        <c:axId val="205137920"/>
        <c:axId val="205675264"/>
      </c:lineChart>
      <c:catAx>
        <c:axId val="205137920"/>
        <c:scaling>
          <c:orientation val="minMax"/>
        </c:scaling>
        <c:delete val="0"/>
        <c:axPos val="b"/>
        <c:numFmt formatCode="General" sourceLinked="1"/>
        <c:majorTickMark val="out"/>
        <c:minorTickMark val="none"/>
        <c:tickLblPos val="nextTo"/>
        <c:txPr>
          <a:bodyPr/>
          <a:lstStyle/>
          <a:p>
            <a:pPr>
              <a:defRPr sz="1400" b="1">
                <a:solidFill>
                  <a:schemeClr val="tx2"/>
                </a:solidFill>
              </a:defRPr>
            </a:pPr>
            <a:endParaRPr lang="pt-BR"/>
          </a:p>
        </c:txPr>
        <c:crossAx val="205675264"/>
        <c:crosses val="autoZero"/>
        <c:auto val="1"/>
        <c:lblAlgn val="ctr"/>
        <c:lblOffset val="100"/>
        <c:noMultiLvlLbl val="0"/>
      </c:catAx>
      <c:valAx>
        <c:axId val="205675264"/>
        <c:scaling>
          <c:orientation val="minMax"/>
        </c:scaling>
        <c:delete val="1"/>
        <c:axPos val="l"/>
        <c:numFmt formatCode="#,##0" sourceLinked="1"/>
        <c:majorTickMark val="out"/>
        <c:minorTickMark val="none"/>
        <c:tickLblPos val="nextTo"/>
        <c:crossAx val="205137920"/>
        <c:crosses val="autoZero"/>
        <c:crossBetween val="between"/>
      </c:valAx>
    </c:plotArea>
    <c:legend>
      <c:legendPos val="r"/>
      <c:layout>
        <c:manualLayout>
          <c:xMode val="edge"/>
          <c:yMode val="edge"/>
          <c:x val="0.26685141440653254"/>
          <c:y val="0.912604907068992"/>
          <c:w val="0.47759303003791193"/>
          <c:h val="8.358969724477526E-2"/>
        </c:manualLayout>
      </c:layout>
      <c:overlay val="0"/>
      <c:txPr>
        <a:bodyPr/>
        <a:lstStyle/>
        <a:p>
          <a:pPr>
            <a:defRPr sz="1100" b="1">
              <a:solidFill>
                <a:schemeClr val="tx2"/>
              </a:solidFill>
            </a:defRPr>
          </a:pPr>
          <a:endParaRPr lang="pt-BR"/>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4282560706401765E-2"/>
          <c:y val="4.4243331354998736E-2"/>
          <c:w val="0.95653386869687651"/>
          <c:h val="0.74639861816389841"/>
        </c:manualLayout>
      </c:layout>
      <c:lineChart>
        <c:grouping val="standard"/>
        <c:varyColors val="0"/>
        <c:ser>
          <c:idx val="0"/>
          <c:order val="0"/>
          <c:tx>
            <c:strRef>
              <c:f>'Classificação das Manifestações'!$C$122</c:f>
              <c:strCache>
                <c:ptCount val="1"/>
                <c:pt idx="0">
                  <c:v>DENÚNCIA</c:v>
                </c:pt>
              </c:strCache>
            </c:strRef>
          </c:tx>
          <c:spPr>
            <a:ln>
              <a:solidFill>
                <a:srgbClr val="FF0000"/>
              </a:solidFill>
            </a:ln>
          </c:spPr>
          <c:marker>
            <c:spPr>
              <a:solidFill>
                <a:srgbClr val="FF0000"/>
              </a:solidFill>
              <a:ln>
                <a:solidFill>
                  <a:srgbClr val="FF0000"/>
                </a:solidFill>
              </a:ln>
            </c:spPr>
          </c:marker>
          <c:dLbls>
            <c:dLbl>
              <c:idx val="0"/>
              <c:layout>
                <c:manualLayout>
                  <c:x val="-3.7037037037037377E-3"/>
                  <c:y val="-4.02212103227261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481481481481478E-2"/>
                  <c:y val="-6.43539365163618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555555555555558E-3"/>
                  <c:y val="-1.2066363096817837E-2"/>
                </c:manualLayout>
              </c:layout>
              <c:tx>
                <c:rich>
                  <a:bodyPr/>
                  <a:lstStyle/>
                  <a:p>
                    <a:r>
                      <a:rPr lang="en-US" dirty="0" smtClean="0"/>
                      <a:t>4.358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rgbClr val="FF000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'Classificação das Manifestações'!$D$119:$F$119</c:f>
              <c:numCache>
                <c:formatCode>General</c:formatCode>
                <c:ptCount val="3"/>
                <c:pt idx="0">
                  <c:v>2017</c:v>
                </c:pt>
                <c:pt idx="1">
                  <c:v>2018</c:v>
                </c:pt>
                <c:pt idx="2">
                  <c:v>2019</c:v>
                </c:pt>
              </c:numCache>
            </c:numRef>
          </c:cat>
          <c:val>
            <c:numRef>
              <c:f>'Classificação das Manifestações'!$D$122:$F$122</c:f>
              <c:numCache>
                <c:formatCode>#,##0</c:formatCode>
                <c:ptCount val="3"/>
                <c:pt idx="0">
                  <c:v>9431</c:v>
                </c:pt>
                <c:pt idx="1">
                  <c:v>8458</c:v>
                </c:pt>
                <c:pt idx="2">
                  <c:v>4359</c:v>
                </c:pt>
              </c:numCache>
            </c:numRef>
          </c:val>
          <c:smooth val="0"/>
        </c:ser>
        <c:ser>
          <c:idx val="1"/>
          <c:order val="1"/>
          <c:tx>
            <c:strRef>
              <c:f>'Classificação das Manifestações'!$C$123</c:f>
              <c:strCache>
                <c:ptCount val="1"/>
                <c:pt idx="0">
                  <c:v>ELOGIO</c:v>
                </c:pt>
              </c:strCache>
            </c:strRef>
          </c:tx>
          <c:spPr>
            <a:ln>
              <a:solidFill>
                <a:srgbClr val="3A773E"/>
              </a:solidFill>
            </a:ln>
          </c:spPr>
          <c:marker>
            <c:spPr>
              <a:solidFill>
                <a:srgbClr val="3A773E"/>
              </a:solidFill>
              <a:ln>
                <a:solidFill>
                  <a:srgbClr val="3A773E"/>
                </a:solidFill>
              </a:ln>
            </c:spPr>
          </c:marker>
          <c:dLbls>
            <c:dLbl>
              <c:idx val="0"/>
              <c:layout>
                <c:manualLayout>
                  <c:x val="-3.1481481481481478E-2"/>
                  <c:y val="3.21766515557374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481481481481478E-2"/>
                  <c:y val="5.2287573419544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58151065808286E-7"/>
                  <c:y val="-1.6088484129090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3A773E"/>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'Classificação das Manifestações'!$D$119:$F$119</c:f>
              <c:numCache>
                <c:formatCode>General</c:formatCode>
                <c:ptCount val="3"/>
                <c:pt idx="0">
                  <c:v>2017</c:v>
                </c:pt>
                <c:pt idx="1">
                  <c:v>2018</c:v>
                </c:pt>
                <c:pt idx="2">
                  <c:v>2019</c:v>
                </c:pt>
              </c:numCache>
            </c:numRef>
          </c:cat>
          <c:val>
            <c:numRef>
              <c:f>'Classificação das Manifestações'!$D$123:$F$123</c:f>
              <c:numCache>
                <c:formatCode>#,##0</c:formatCode>
                <c:ptCount val="3"/>
                <c:pt idx="0">
                  <c:v>2433</c:v>
                </c:pt>
                <c:pt idx="1">
                  <c:v>3119</c:v>
                </c:pt>
                <c:pt idx="2">
                  <c:v>5028</c:v>
                </c:pt>
              </c:numCache>
            </c:numRef>
          </c:val>
          <c:smooth val="0"/>
        </c:ser>
        <c:ser>
          <c:idx val="2"/>
          <c:order val="2"/>
          <c:tx>
            <c:strRef>
              <c:f>'Classificação das Manifestações'!$C$124</c:f>
              <c:strCache>
                <c:ptCount val="1"/>
                <c:pt idx="0">
                  <c:v>INFORMAÇÃO</c:v>
                </c:pt>
              </c:strCache>
            </c:strRef>
          </c:tx>
          <c:spPr>
            <a:ln>
              <a:solidFill>
                <a:srgbClr val="FFFFFF">
                  <a:lumMod val="50000"/>
                </a:srgbClr>
              </a:solidFill>
            </a:ln>
          </c:spPr>
          <c:marker>
            <c:spPr>
              <a:solidFill>
                <a:srgbClr val="FFFFFF">
                  <a:lumMod val="50000"/>
                </a:srgbClr>
              </a:solidFill>
              <a:ln>
                <a:solidFill>
                  <a:srgbClr val="FFFFFF">
                    <a:lumMod val="50000"/>
                  </a:srgbClr>
                </a:solidFill>
              </a:ln>
            </c:spPr>
          </c:marker>
          <c:dLbls>
            <c:dLbl>
              <c:idx val="0"/>
              <c:layout>
                <c:manualLayout>
                  <c:x val="-3.3333333333333333E-2"/>
                  <c:y val="-3.61990892904535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88888888888889E-2"/>
                  <c:y val="-4.82654523872713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814814814814815E-2"/>
                  <c:y val="5.228757341954395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chemeClr val="bg1">
                        <a:lumMod val="50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'Classificação das Manifestações'!$D$119:$F$119</c:f>
              <c:numCache>
                <c:formatCode>General</c:formatCode>
                <c:ptCount val="3"/>
                <c:pt idx="0">
                  <c:v>2017</c:v>
                </c:pt>
                <c:pt idx="1">
                  <c:v>2018</c:v>
                </c:pt>
                <c:pt idx="2">
                  <c:v>2019</c:v>
                </c:pt>
              </c:numCache>
            </c:numRef>
          </c:cat>
          <c:val>
            <c:numRef>
              <c:f>'Classificação das Manifestações'!$D$124:$F$124</c:f>
              <c:numCache>
                <c:formatCode>#,##0</c:formatCode>
                <c:ptCount val="3"/>
                <c:pt idx="0">
                  <c:v>2750</c:v>
                </c:pt>
                <c:pt idx="1">
                  <c:v>3594</c:v>
                </c:pt>
                <c:pt idx="2">
                  <c:v>4398</c:v>
                </c:pt>
              </c:numCache>
            </c:numRef>
          </c:val>
          <c:smooth val="0"/>
        </c:ser>
        <c:ser>
          <c:idx val="3"/>
          <c:order val="3"/>
          <c:tx>
            <c:strRef>
              <c:f>'Classificação das Manifestações'!$C$125</c:f>
              <c:strCache>
                <c:ptCount val="1"/>
                <c:pt idx="0">
                  <c:v>SUGESTÃO</c:v>
                </c:pt>
              </c:strCache>
            </c:strRef>
          </c:tx>
          <c:dLbls>
            <c:dLbl>
              <c:idx val="0"/>
              <c:layout>
                <c:manualLayout>
                  <c:x val="-2.0370516185476816E-2"/>
                  <c:y val="4.42433313549987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7776E-2"/>
                  <c:y val="5.63096944518165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592592592592587E-3"/>
                  <c:y val="4.02212103227261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7030A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'Classificação das Manifestações'!$D$119:$F$119</c:f>
              <c:numCache>
                <c:formatCode>General</c:formatCode>
                <c:ptCount val="3"/>
                <c:pt idx="0">
                  <c:v>2017</c:v>
                </c:pt>
                <c:pt idx="1">
                  <c:v>2018</c:v>
                </c:pt>
                <c:pt idx="2">
                  <c:v>2019</c:v>
                </c:pt>
              </c:numCache>
            </c:numRef>
          </c:cat>
          <c:val>
            <c:numRef>
              <c:f>'Classificação das Manifestações'!$D$125:$F$125</c:f>
              <c:numCache>
                <c:formatCode>#,##0</c:formatCode>
                <c:ptCount val="3"/>
                <c:pt idx="0">
                  <c:v>894</c:v>
                </c:pt>
                <c:pt idx="1">
                  <c:v>1145</c:v>
                </c:pt>
                <c:pt idx="2">
                  <c:v>1880</c:v>
                </c:pt>
              </c:numCache>
            </c:numRef>
          </c:val>
          <c:smooth val="0"/>
        </c:ser>
        <c:dLbls>
          <c:showLegendKey val="0"/>
          <c:showVal val="0"/>
          <c:showCatName val="0"/>
          <c:showSerName val="0"/>
          <c:showPercent val="0"/>
          <c:showBubbleSize val="0"/>
        </c:dLbls>
        <c:marker val="1"/>
        <c:smooth val="0"/>
        <c:axId val="205139456"/>
        <c:axId val="215196224"/>
      </c:lineChart>
      <c:catAx>
        <c:axId val="205139456"/>
        <c:scaling>
          <c:orientation val="minMax"/>
        </c:scaling>
        <c:delete val="0"/>
        <c:axPos val="b"/>
        <c:numFmt formatCode="General" sourceLinked="1"/>
        <c:majorTickMark val="out"/>
        <c:minorTickMark val="none"/>
        <c:tickLblPos val="nextTo"/>
        <c:txPr>
          <a:bodyPr/>
          <a:lstStyle/>
          <a:p>
            <a:pPr algn="ctr">
              <a:defRPr lang="pt-BR" sz="1400" b="1" i="0" u="none" strike="noStrike" kern="1200" baseline="0">
                <a:solidFill>
                  <a:srgbClr val="1F497D"/>
                </a:solidFill>
                <a:latin typeface="+mn-lt"/>
                <a:ea typeface="+mn-ea"/>
                <a:cs typeface="+mn-cs"/>
              </a:defRPr>
            </a:pPr>
            <a:endParaRPr lang="pt-BR"/>
          </a:p>
        </c:txPr>
        <c:crossAx val="215196224"/>
        <c:crosses val="autoZero"/>
        <c:auto val="1"/>
        <c:lblAlgn val="ctr"/>
        <c:lblOffset val="100"/>
        <c:noMultiLvlLbl val="0"/>
      </c:catAx>
      <c:valAx>
        <c:axId val="215196224"/>
        <c:scaling>
          <c:orientation val="minMax"/>
        </c:scaling>
        <c:delete val="1"/>
        <c:axPos val="l"/>
        <c:numFmt formatCode="#,##0" sourceLinked="1"/>
        <c:majorTickMark val="out"/>
        <c:minorTickMark val="none"/>
        <c:tickLblPos val="nextTo"/>
        <c:crossAx val="205139456"/>
        <c:crosses val="autoZero"/>
        <c:crossBetween val="between"/>
      </c:valAx>
      <c:spPr>
        <a:noFill/>
        <a:ln w="25400">
          <a:noFill/>
        </a:ln>
      </c:spPr>
    </c:plotArea>
    <c:legend>
      <c:legendPos val="r"/>
      <c:layout>
        <c:manualLayout>
          <c:xMode val="edge"/>
          <c:yMode val="edge"/>
          <c:x val="0.12651179364168885"/>
          <c:y val="0.90154512788127961"/>
          <c:w val="0.73000034763866417"/>
          <c:h val="9.7864855466505862E-2"/>
        </c:manualLayout>
      </c:layout>
      <c:overlay val="0"/>
      <c:txPr>
        <a:bodyPr/>
        <a:lstStyle/>
        <a:p>
          <a:pPr>
            <a:defRPr lang="pt-BR" sz="1100" b="1" i="0" u="none" strike="noStrike" kern="1200" baseline="0">
              <a:solidFill>
                <a:srgbClr val="1F497D"/>
              </a:solidFill>
              <a:latin typeface="+mn-lt"/>
              <a:ea typeface="+mn-ea"/>
              <a:cs typeface="+mn-cs"/>
            </a:defRPr>
          </a:pPr>
          <a:endParaRPr lang="pt-BR"/>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invertIfNegative val="0"/>
          <c:dPt>
            <c:idx val="0"/>
            <c:invertIfNegative val="0"/>
            <c:bubble3D val="0"/>
            <c:spPr>
              <a:solidFill>
                <a:srgbClr val="FFC000"/>
              </a:solidFill>
            </c:spPr>
          </c:dPt>
          <c:dPt>
            <c:idx val="1"/>
            <c:invertIfNegative val="0"/>
            <c:bubble3D val="0"/>
            <c:spPr>
              <a:solidFill>
                <a:srgbClr val="4E81BD"/>
              </a:solidFill>
            </c:spPr>
          </c:dPt>
          <c:dPt>
            <c:idx val="2"/>
            <c:invertIfNegative val="0"/>
            <c:bubble3D val="0"/>
            <c:spPr>
              <a:solidFill>
                <a:srgbClr val="C00000"/>
              </a:solidFill>
            </c:spPr>
          </c:dPt>
          <c:dPt>
            <c:idx val="3"/>
            <c:invertIfNegative val="0"/>
            <c:bubble3D val="0"/>
            <c:spPr>
              <a:solidFill>
                <a:srgbClr val="92D050"/>
              </a:solidFill>
            </c:spPr>
          </c:dPt>
          <c:dPt>
            <c:idx val="4"/>
            <c:invertIfNegative val="0"/>
            <c:bubble3D val="0"/>
            <c:spPr>
              <a:solidFill>
                <a:srgbClr val="FFFFFF">
                  <a:lumMod val="65000"/>
                </a:srgbClr>
              </a:solidFill>
            </c:spPr>
          </c:dPt>
          <c:dPt>
            <c:idx val="5"/>
            <c:invertIfNegative val="0"/>
            <c:bubble3D val="0"/>
            <c:spPr>
              <a:solidFill>
                <a:srgbClr val="7030A0"/>
              </a:solidFill>
            </c:spPr>
          </c:dPt>
          <c:dPt>
            <c:idx val="6"/>
            <c:invertIfNegative val="0"/>
            <c:bubble3D val="0"/>
            <c:spPr>
              <a:solidFill>
                <a:srgbClr val="FFC000"/>
              </a:solidFill>
            </c:spPr>
          </c:dPt>
          <c:dPt>
            <c:idx val="7"/>
            <c:invertIfNegative val="0"/>
            <c:bubble3D val="0"/>
            <c:spPr>
              <a:solidFill>
                <a:srgbClr val="4E81BD"/>
              </a:solidFill>
            </c:spPr>
          </c:dPt>
          <c:dPt>
            <c:idx val="8"/>
            <c:invertIfNegative val="0"/>
            <c:bubble3D val="0"/>
            <c:spPr>
              <a:solidFill>
                <a:srgbClr val="C00000"/>
              </a:solidFill>
            </c:spPr>
          </c:dPt>
          <c:dPt>
            <c:idx val="9"/>
            <c:invertIfNegative val="0"/>
            <c:bubble3D val="0"/>
            <c:spPr>
              <a:solidFill>
                <a:srgbClr val="92D050"/>
              </a:solidFill>
            </c:spPr>
          </c:dPt>
          <c:dPt>
            <c:idx val="10"/>
            <c:invertIfNegative val="0"/>
            <c:bubble3D val="0"/>
            <c:spPr>
              <a:solidFill>
                <a:srgbClr val="FFFFFF">
                  <a:lumMod val="65000"/>
                </a:srgbClr>
              </a:solidFill>
            </c:spPr>
          </c:dPt>
          <c:dPt>
            <c:idx val="11"/>
            <c:invertIfNegative val="0"/>
            <c:bubble3D val="0"/>
            <c:spPr>
              <a:solidFill>
                <a:srgbClr val="7030A0"/>
              </a:solidFill>
            </c:spPr>
          </c:dPt>
          <c:dPt>
            <c:idx val="12"/>
            <c:invertIfNegative val="0"/>
            <c:bubble3D val="0"/>
            <c:spPr>
              <a:solidFill>
                <a:srgbClr val="FFC000"/>
              </a:solidFill>
            </c:spPr>
          </c:dPt>
          <c:dPt>
            <c:idx val="13"/>
            <c:invertIfNegative val="0"/>
            <c:bubble3D val="0"/>
            <c:spPr>
              <a:solidFill>
                <a:srgbClr val="4E81BD"/>
              </a:solidFill>
            </c:spPr>
          </c:dPt>
          <c:dPt>
            <c:idx val="14"/>
            <c:invertIfNegative val="0"/>
            <c:bubble3D val="0"/>
            <c:spPr>
              <a:solidFill>
                <a:srgbClr val="C00000"/>
              </a:solidFill>
            </c:spPr>
          </c:dPt>
          <c:dPt>
            <c:idx val="15"/>
            <c:invertIfNegative val="0"/>
            <c:bubble3D val="0"/>
            <c:spPr>
              <a:solidFill>
                <a:srgbClr val="92D050"/>
              </a:solidFill>
            </c:spPr>
          </c:dPt>
          <c:dPt>
            <c:idx val="16"/>
            <c:invertIfNegative val="0"/>
            <c:bubble3D val="0"/>
            <c:spPr>
              <a:solidFill>
                <a:srgbClr val="FFFFFF">
                  <a:lumMod val="65000"/>
                </a:srgbClr>
              </a:solidFill>
            </c:spPr>
          </c:dPt>
          <c:dPt>
            <c:idx val="17"/>
            <c:invertIfNegative val="0"/>
            <c:bubble3D val="0"/>
            <c:spPr>
              <a:solidFill>
                <a:srgbClr val="7030A0"/>
              </a:solidFill>
            </c:spPr>
          </c:dPt>
          <c:dPt>
            <c:idx val="18"/>
            <c:invertIfNegative val="0"/>
            <c:bubble3D val="0"/>
            <c:spPr>
              <a:solidFill>
                <a:srgbClr val="FFC000"/>
              </a:solidFill>
            </c:spPr>
          </c:dPt>
          <c:dPt>
            <c:idx val="19"/>
            <c:invertIfNegative val="0"/>
            <c:bubble3D val="0"/>
            <c:spPr>
              <a:solidFill>
                <a:srgbClr val="4E81BD"/>
              </a:solidFill>
            </c:spPr>
          </c:dPt>
          <c:dPt>
            <c:idx val="20"/>
            <c:invertIfNegative val="0"/>
            <c:bubble3D val="0"/>
            <c:spPr>
              <a:solidFill>
                <a:srgbClr val="C00000"/>
              </a:solidFill>
            </c:spPr>
          </c:dPt>
          <c:dPt>
            <c:idx val="21"/>
            <c:invertIfNegative val="0"/>
            <c:bubble3D val="0"/>
            <c:spPr>
              <a:solidFill>
                <a:srgbClr val="92D050"/>
              </a:solidFill>
            </c:spPr>
          </c:dPt>
          <c:dPt>
            <c:idx val="22"/>
            <c:invertIfNegative val="0"/>
            <c:bubble3D val="0"/>
            <c:spPr>
              <a:solidFill>
                <a:srgbClr val="FFFFFF">
                  <a:lumMod val="65000"/>
                </a:srgbClr>
              </a:solidFill>
            </c:spPr>
          </c:dPt>
          <c:dPt>
            <c:idx val="23"/>
            <c:invertIfNegative val="0"/>
            <c:bubble3D val="0"/>
            <c:spPr>
              <a:solidFill>
                <a:srgbClr val="7030A0"/>
              </a:solidFill>
            </c:spPr>
          </c:dPt>
          <c:dPt>
            <c:idx val="24"/>
            <c:invertIfNegative val="0"/>
            <c:bubble3D val="0"/>
            <c:spPr>
              <a:solidFill>
                <a:srgbClr val="FFC000"/>
              </a:solidFill>
            </c:spPr>
          </c:dPt>
          <c:dPt>
            <c:idx val="25"/>
            <c:invertIfNegative val="0"/>
            <c:bubble3D val="0"/>
            <c:spPr>
              <a:solidFill>
                <a:srgbClr val="4E81BD"/>
              </a:solidFill>
            </c:spPr>
          </c:dPt>
          <c:dPt>
            <c:idx val="26"/>
            <c:invertIfNegative val="0"/>
            <c:bubble3D val="0"/>
            <c:spPr>
              <a:solidFill>
                <a:srgbClr val="C00000"/>
              </a:solidFill>
            </c:spPr>
          </c:dPt>
          <c:dPt>
            <c:idx val="27"/>
            <c:invertIfNegative val="0"/>
            <c:bubble3D val="0"/>
            <c:spPr>
              <a:solidFill>
                <a:srgbClr val="92D050"/>
              </a:solidFill>
            </c:spPr>
          </c:dPt>
          <c:dPt>
            <c:idx val="28"/>
            <c:invertIfNegative val="0"/>
            <c:bubble3D val="0"/>
            <c:spPr>
              <a:solidFill>
                <a:srgbClr val="FFFFFF">
                  <a:lumMod val="65000"/>
                </a:srgbClr>
              </a:solidFill>
            </c:spPr>
          </c:dPt>
          <c:dPt>
            <c:idx val="29"/>
            <c:invertIfNegative val="0"/>
            <c:bubble3D val="0"/>
            <c:spPr>
              <a:solidFill>
                <a:srgbClr val="7030A0"/>
              </a:solidFill>
            </c:spPr>
          </c:dPt>
          <c:dPt>
            <c:idx val="30"/>
            <c:invertIfNegative val="0"/>
            <c:bubble3D val="0"/>
            <c:spPr>
              <a:solidFill>
                <a:srgbClr val="FFC000"/>
              </a:solidFill>
            </c:spPr>
          </c:dPt>
          <c:dPt>
            <c:idx val="31"/>
            <c:invertIfNegative val="0"/>
            <c:bubble3D val="0"/>
            <c:spPr>
              <a:solidFill>
                <a:srgbClr val="4E81BD"/>
              </a:solidFill>
            </c:spPr>
          </c:dPt>
          <c:dPt>
            <c:idx val="32"/>
            <c:invertIfNegative val="0"/>
            <c:bubble3D val="0"/>
            <c:spPr>
              <a:solidFill>
                <a:srgbClr val="C00000"/>
              </a:solidFill>
            </c:spPr>
          </c:dPt>
          <c:dPt>
            <c:idx val="33"/>
            <c:invertIfNegative val="0"/>
            <c:bubble3D val="0"/>
            <c:spPr>
              <a:solidFill>
                <a:srgbClr val="92D050"/>
              </a:solidFill>
            </c:spPr>
          </c:dPt>
          <c:dPt>
            <c:idx val="34"/>
            <c:invertIfNegative val="0"/>
            <c:bubble3D val="0"/>
            <c:spPr>
              <a:solidFill>
                <a:srgbClr val="FFFFFF">
                  <a:lumMod val="65000"/>
                </a:srgbClr>
              </a:solidFill>
            </c:spPr>
          </c:dPt>
          <c:dPt>
            <c:idx val="35"/>
            <c:invertIfNegative val="0"/>
            <c:bubble3D val="0"/>
            <c:spPr>
              <a:solidFill>
                <a:srgbClr val="7030A0"/>
              </a:solidFill>
            </c:spPr>
          </c:dPt>
          <c:dLbls>
            <c:dLbl>
              <c:idx val="1"/>
              <c:layout>
                <c:manualLayout>
                  <c:x val="1.6666666666666666E-2"/>
                  <c:y val="-2.371725594710192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6089168291858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5555555555555558E-3"/>
                  <c:y val="4.74326443937355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60889815418122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407407407407407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8518518518518519E-3"/>
                  <c:y val="-2.84607071365224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4074074074074077E-3"/>
                  <c:y val="9.486902378840684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8518518518518179E-3"/>
                  <c:y val="-2.6088981541812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9.2592592592592587E-3"/>
                  <c:y val="-8.696226721050881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5.5555555555555558E-3"/>
                  <c:y val="-3.5575883920652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6.7900450176106624E-17"/>
                  <c:y val="1.18586279735508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7037037037037715E-3"/>
                  <c:y val="-3.3204158325942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1.1111111111111112E-2"/>
                  <c:y val="-2.371725594710192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6.7900450176106624E-17"/>
                  <c:y val="-2.84607071365223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7037037037037038E-3"/>
                  <c:y val="1.4230353568261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1.8518518518518519E-3"/>
                  <c:y val="-4.03195218601201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9.2592592592592587E-3"/>
                  <c:y val="-7.11517678413066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5.5555555555555558E-3"/>
                  <c:y val="-7.57427400679875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5.5555555555555558E-3"/>
                  <c:y val="1.6602079162971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8"/>
              <c:layout>
                <c:manualLayout>
                  <c:x val="3.7037037037037038E-3"/>
                  <c:y val="-3.5575883920652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1.1110965296004666E-2"/>
                  <c:y val="-2.371725594710192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3.7037037037035681E-3"/>
                  <c:y val="-2.62002772904272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3.7037037037037038E-3"/>
                  <c:y val="9.486902378840771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7.4074074074074077E-3"/>
                  <c:y val="-4.03193351100732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tx2"/>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Plan1!$B$2:$AK$3</c:f>
              <c:multiLvlStrCache>
                <c:ptCount val="36"/>
                <c:lvl>
                  <c:pt idx="0">
                    <c:v>RECLAMAÇÃO</c:v>
                  </c:pt>
                  <c:pt idx="1">
                    <c:v>SOLICITAÇÃO</c:v>
                  </c:pt>
                  <c:pt idx="2">
                    <c:v>DENÚNCIA</c:v>
                  </c:pt>
                  <c:pt idx="3">
                    <c:v>ELOGIO</c:v>
                  </c:pt>
                  <c:pt idx="4">
                    <c:v>INFORMAÇÃO</c:v>
                  </c:pt>
                  <c:pt idx="5">
                    <c:v>SUGESTÃO</c:v>
                  </c:pt>
                  <c:pt idx="6">
                    <c:v>RECLAMAÇÃO</c:v>
                  </c:pt>
                  <c:pt idx="7">
                    <c:v>SOLICITAÇÃO</c:v>
                  </c:pt>
                  <c:pt idx="8">
                    <c:v>DENÚNCIA</c:v>
                  </c:pt>
                  <c:pt idx="9">
                    <c:v>ELOGIO</c:v>
                  </c:pt>
                  <c:pt idx="10">
                    <c:v>INFORMAÇÃO</c:v>
                  </c:pt>
                  <c:pt idx="11">
                    <c:v>SUGESTÃO</c:v>
                  </c:pt>
                  <c:pt idx="12">
                    <c:v>RECLAMAÇÃO</c:v>
                  </c:pt>
                  <c:pt idx="13">
                    <c:v>SOLICITAÇÃO</c:v>
                  </c:pt>
                  <c:pt idx="14">
                    <c:v>DENÚNCIA</c:v>
                  </c:pt>
                  <c:pt idx="15">
                    <c:v>ELOGIO</c:v>
                  </c:pt>
                  <c:pt idx="16">
                    <c:v>INFORMAÇÃO</c:v>
                  </c:pt>
                  <c:pt idx="17">
                    <c:v>SUGESTÃO</c:v>
                  </c:pt>
                  <c:pt idx="18">
                    <c:v>RECLAMAÇÃO</c:v>
                  </c:pt>
                  <c:pt idx="19">
                    <c:v>SOLICITAÇÃO</c:v>
                  </c:pt>
                  <c:pt idx="20">
                    <c:v>DENÚNCIA</c:v>
                  </c:pt>
                  <c:pt idx="21">
                    <c:v>ELOGIO</c:v>
                  </c:pt>
                  <c:pt idx="22">
                    <c:v>INFORMAÇÃO</c:v>
                  </c:pt>
                  <c:pt idx="23">
                    <c:v>SUGESTÃO</c:v>
                  </c:pt>
                  <c:pt idx="24">
                    <c:v>RECLAMAÇÃO</c:v>
                  </c:pt>
                  <c:pt idx="25">
                    <c:v>SOLICITAÇÃO</c:v>
                  </c:pt>
                  <c:pt idx="26">
                    <c:v>DENÚNCIA</c:v>
                  </c:pt>
                  <c:pt idx="27">
                    <c:v>ELOGIO</c:v>
                  </c:pt>
                  <c:pt idx="28">
                    <c:v>INFORMAÇÃO</c:v>
                  </c:pt>
                  <c:pt idx="29">
                    <c:v>SUGESTÃO</c:v>
                  </c:pt>
                  <c:pt idx="30">
                    <c:v>RECLAMAÇÃO</c:v>
                  </c:pt>
                  <c:pt idx="31">
                    <c:v>SOLICITAÇÃO</c:v>
                  </c:pt>
                  <c:pt idx="32">
                    <c:v>DENÚNCIA</c:v>
                  </c:pt>
                  <c:pt idx="33">
                    <c:v>ELOGIO</c:v>
                  </c:pt>
                  <c:pt idx="34">
                    <c:v>INFORMAÇÃO</c:v>
                  </c:pt>
                  <c:pt idx="35">
                    <c:v>SUGESTÃO</c:v>
                  </c:pt>
                </c:lvl>
                <c:lvl>
                  <c:pt idx="0">
                    <c:v>JAN</c:v>
                  </c:pt>
                  <c:pt idx="6">
                    <c:v>FEV</c:v>
                  </c:pt>
                  <c:pt idx="12">
                    <c:v>MAR</c:v>
                  </c:pt>
                  <c:pt idx="18">
                    <c:v>ABR</c:v>
                  </c:pt>
                  <c:pt idx="24">
                    <c:v>MAI</c:v>
                  </c:pt>
                  <c:pt idx="30">
                    <c:v>JUN</c:v>
                  </c:pt>
                </c:lvl>
              </c:multiLvlStrCache>
            </c:multiLvlStrRef>
          </c:cat>
          <c:val>
            <c:numRef>
              <c:f>Plan1!$B$4:$AK$4</c:f>
              <c:numCache>
                <c:formatCode>#,##0</c:formatCode>
                <c:ptCount val="36"/>
                <c:pt idx="0">
                  <c:v>9630</c:v>
                </c:pt>
                <c:pt idx="1">
                  <c:v>4719</c:v>
                </c:pt>
                <c:pt idx="2">
                  <c:v>742</c:v>
                </c:pt>
                <c:pt idx="3">
                  <c:v>647</c:v>
                </c:pt>
                <c:pt idx="4">
                  <c:v>730</c:v>
                </c:pt>
                <c:pt idx="5">
                  <c:v>293</c:v>
                </c:pt>
                <c:pt idx="6">
                  <c:v>11179</c:v>
                </c:pt>
                <c:pt idx="7">
                  <c:v>5675</c:v>
                </c:pt>
                <c:pt idx="8">
                  <c:v>736</c:v>
                </c:pt>
                <c:pt idx="9">
                  <c:v>794</c:v>
                </c:pt>
                <c:pt idx="10">
                  <c:v>744</c:v>
                </c:pt>
                <c:pt idx="11">
                  <c:v>288</c:v>
                </c:pt>
                <c:pt idx="12">
                  <c:v>11361</c:v>
                </c:pt>
                <c:pt idx="13">
                  <c:v>5595</c:v>
                </c:pt>
                <c:pt idx="14">
                  <c:v>726</c:v>
                </c:pt>
                <c:pt idx="15">
                  <c:v>791</c:v>
                </c:pt>
                <c:pt idx="16">
                  <c:v>703</c:v>
                </c:pt>
                <c:pt idx="17">
                  <c:v>283</c:v>
                </c:pt>
                <c:pt idx="18">
                  <c:v>13093</c:v>
                </c:pt>
                <c:pt idx="19">
                  <c:v>7521</c:v>
                </c:pt>
                <c:pt idx="20">
                  <c:v>913</c:v>
                </c:pt>
                <c:pt idx="21">
                  <c:v>1113</c:v>
                </c:pt>
                <c:pt idx="22">
                  <c:v>755</c:v>
                </c:pt>
                <c:pt idx="23">
                  <c:v>454</c:v>
                </c:pt>
                <c:pt idx="24">
                  <c:v>11891</c:v>
                </c:pt>
                <c:pt idx="25">
                  <c:v>6112</c:v>
                </c:pt>
                <c:pt idx="26">
                  <c:v>851</c:v>
                </c:pt>
                <c:pt idx="27">
                  <c:v>941</c:v>
                </c:pt>
                <c:pt idx="28">
                  <c:v>779</c:v>
                </c:pt>
                <c:pt idx="29">
                  <c:v>289</c:v>
                </c:pt>
                <c:pt idx="30">
                  <c:v>7887</c:v>
                </c:pt>
                <c:pt idx="31">
                  <c:v>3835</c:v>
                </c:pt>
                <c:pt idx="32">
                  <c:v>390</c:v>
                </c:pt>
                <c:pt idx="33">
                  <c:v>742</c:v>
                </c:pt>
                <c:pt idx="34">
                  <c:v>687</c:v>
                </c:pt>
                <c:pt idx="35">
                  <c:v>273</c:v>
                </c:pt>
              </c:numCache>
            </c:numRef>
          </c:val>
        </c:ser>
        <c:dLbls>
          <c:showLegendKey val="0"/>
          <c:showVal val="0"/>
          <c:showCatName val="0"/>
          <c:showSerName val="0"/>
          <c:showPercent val="0"/>
          <c:showBubbleSize val="0"/>
        </c:dLbls>
        <c:gapWidth val="150"/>
        <c:shape val="box"/>
        <c:axId val="206145024"/>
        <c:axId val="215200832"/>
        <c:axId val="0"/>
      </c:bar3DChart>
      <c:catAx>
        <c:axId val="206145024"/>
        <c:scaling>
          <c:orientation val="minMax"/>
        </c:scaling>
        <c:delete val="0"/>
        <c:axPos val="b"/>
        <c:numFmt formatCode="General" sourceLinked="0"/>
        <c:majorTickMark val="out"/>
        <c:minorTickMark val="none"/>
        <c:tickLblPos val="nextTo"/>
        <c:txPr>
          <a:bodyPr/>
          <a:lstStyle/>
          <a:p>
            <a:pPr>
              <a:defRPr sz="1020" b="1">
                <a:solidFill>
                  <a:schemeClr val="bg1">
                    <a:lumMod val="50000"/>
                  </a:schemeClr>
                </a:solidFill>
              </a:defRPr>
            </a:pPr>
            <a:endParaRPr lang="pt-BR"/>
          </a:p>
        </c:txPr>
        <c:crossAx val="215200832"/>
        <c:crosses val="autoZero"/>
        <c:auto val="1"/>
        <c:lblAlgn val="ctr"/>
        <c:lblOffset val="100"/>
        <c:noMultiLvlLbl val="0"/>
      </c:catAx>
      <c:valAx>
        <c:axId val="215200832"/>
        <c:scaling>
          <c:orientation val="minMax"/>
        </c:scaling>
        <c:delete val="1"/>
        <c:axPos val="l"/>
        <c:numFmt formatCode="#,##0" sourceLinked="1"/>
        <c:majorTickMark val="out"/>
        <c:minorTickMark val="none"/>
        <c:tickLblPos val="nextTo"/>
        <c:crossAx val="206145024"/>
        <c:crosses val="autoZero"/>
        <c:crossBetween val="between"/>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953125E-2"/>
          <c:y val="9.9663266250220109E-2"/>
          <c:w val="0.90885416666666663"/>
          <c:h val="0.90033673374977985"/>
        </c:manualLayout>
      </c:layout>
      <c:pie3DChart>
        <c:varyColors val="1"/>
        <c:ser>
          <c:idx val="0"/>
          <c:order val="0"/>
          <c:explosion val="25"/>
          <c:dPt>
            <c:idx val="0"/>
            <c:bubble3D val="0"/>
            <c:spPr>
              <a:solidFill>
                <a:srgbClr val="FFC000"/>
              </a:solidFill>
            </c:spPr>
          </c:dPt>
          <c:dPt>
            <c:idx val="1"/>
            <c:bubble3D val="0"/>
            <c:spPr>
              <a:solidFill>
                <a:schemeClr val="tx2"/>
              </a:solidFill>
            </c:spPr>
          </c:dPt>
          <c:dPt>
            <c:idx val="2"/>
            <c:bubble3D val="0"/>
            <c:spPr>
              <a:solidFill>
                <a:srgbClr val="FF0000"/>
              </a:solidFill>
            </c:spPr>
          </c:dPt>
          <c:dPt>
            <c:idx val="3"/>
            <c:bubble3D val="0"/>
            <c:spPr>
              <a:solidFill>
                <a:srgbClr val="00B050"/>
              </a:solidFill>
            </c:spPr>
          </c:dPt>
          <c:dPt>
            <c:idx val="4"/>
            <c:bubble3D val="0"/>
            <c:spPr>
              <a:solidFill>
                <a:schemeClr val="bg1">
                  <a:lumMod val="50000"/>
                </a:schemeClr>
              </a:solidFill>
            </c:spPr>
          </c:dPt>
          <c:dPt>
            <c:idx val="5"/>
            <c:bubble3D val="0"/>
            <c:spPr>
              <a:solidFill>
                <a:srgbClr val="7030A0"/>
              </a:solidFill>
            </c:spPr>
          </c:dPt>
          <c:dLbls>
            <c:dLbl>
              <c:idx val="0"/>
              <c:layout>
                <c:manualLayout>
                  <c:x val="-0.18847059236735725"/>
                  <c:y val="-0.17228739818358654"/>
                </c:manualLayout>
              </c:layout>
              <c:tx>
                <c:rich>
                  <a:bodyPr/>
                  <a:lstStyle/>
                  <a:p>
                    <a:r>
                      <a:rPr lang="en-US" sz="1600" dirty="0" smtClean="0">
                        <a:solidFill>
                          <a:schemeClr val="accent2"/>
                        </a:solidFill>
                      </a:rPr>
                      <a:t>57%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545837407467019"/>
                  <c:y val="-0.17882696451662203"/>
                </c:manualLayout>
              </c:layout>
              <c:tx>
                <c:rich>
                  <a:bodyPr/>
                  <a:lstStyle/>
                  <a:p>
                    <a:r>
                      <a:rPr lang="en-US" sz="1600" dirty="0" smtClean="0">
                        <a:solidFill>
                          <a:schemeClr val="accent2"/>
                        </a:solidFill>
                      </a:rPr>
                      <a:t>29%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600" smtClean="0">
                        <a:solidFill>
                          <a:schemeClr val="accent2"/>
                        </a:solidFill>
                      </a:rPr>
                      <a:t>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2029507053805773E-3"/>
                  <c:y val="-2.9656894200091329E-2"/>
                </c:manualLayout>
              </c:layout>
              <c:tx>
                <c:rich>
                  <a:bodyPr/>
                  <a:lstStyle/>
                  <a:p>
                    <a:r>
                      <a:rPr lang="en-US" sz="1600" smtClean="0">
                        <a:solidFill>
                          <a:schemeClr val="accent2"/>
                        </a:solidFill>
                      </a:rPr>
                      <a:t>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329666311242344E-2"/>
                  <c:y val="-2.4691694249038224E-2"/>
                </c:manualLayout>
              </c:layout>
              <c:tx>
                <c:rich>
                  <a:bodyPr/>
                  <a:lstStyle/>
                  <a:p>
                    <a:r>
                      <a:rPr lang="en-US" sz="1600" smtClean="0">
                        <a:solidFill>
                          <a:schemeClr val="accent2"/>
                        </a:solidFill>
                      </a:rPr>
                      <a:t>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403174212598425E-2"/>
                  <c:y val="-2.4230578677657832E-2"/>
                </c:manualLayout>
              </c:layout>
              <c:tx>
                <c:rich>
                  <a:bodyPr/>
                  <a:lstStyle/>
                  <a:p>
                    <a:r>
                      <a:rPr lang="en-US" sz="1600" dirty="0" smtClean="0">
                        <a:solidFill>
                          <a:schemeClr val="accent2"/>
                        </a:solidFill>
                      </a:rPr>
                      <a:t>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solidFill>
                      <a:schemeClr val="accent2"/>
                    </a:solidFill>
                  </a:defRPr>
                </a:pPr>
                <a:endParaRPr lang="pt-BR"/>
              </a:p>
            </c:txPr>
            <c:showLegendKey val="0"/>
            <c:showVal val="1"/>
            <c:showCatName val="0"/>
            <c:showSerName val="0"/>
            <c:showPercent val="0"/>
            <c:showBubbleSize val="0"/>
            <c:showLeaderLines val="1"/>
            <c:extLst>
              <c:ext xmlns:c15="http://schemas.microsoft.com/office/drawing/2012/chart" uri="{CE6537A1-D6FC-4f65-9D91-7224C49458BB}"/>
            </c:extLst>
          </c:dLbls>
          <c:cat>
            <c:strRef>
              <c:f>Plan1!$B$35:$B$40</c:f>
              <c:strCache>
                <c:ptCount val="6"/>
                <c:pt idx="0">
                  <c:v>RECLAMAÇÃO</c:v>
                </c:pt>
                <c:pt idx="1">
                  <c:v>SOLICITAÇÃO</c:v>
                </c:pt>
                <c:pt idx="2">
                  <c:v>DENÚNCIA</c:v>
                </c:pt>
                <c:pt idx="3">
                  <c:v>ELOGIO</c:v>
                </c:pt>
                <c:pt idx="4">
                  <c:v>INFORMAÇÃO</c:v>
                </c:pt>
                <c:pt idx="5">
                  <c:v>SUGESTÃO</c:v>
                </c:pt>
              </c:strCache>
            </c:strRef>
          </c:cat>
          <c:val>
            <c:numRef>
              <c:f>Plan1!$C$35:$C$40</c:f>
              <c:numCache>
                <c:formatCode>#,##0</c:formatCode>
                <c:ptCount val="6"/>
                <c:pt idx="0">
                  <c:v>65041</c:v>
                </c:pt>
                <c:pt idx="1">
                  <c:v>33457</c:v>
                </c:pt>
                <c:pt idx="2">
                  <c:v>4358</c:v>
                </c:pt>
                <c:pt idx="3">
                  <c:v>5028</c:v>
                </c:pt>
                <c:pt idx="4">
                  <c:v>4398</c:v>
                </c:pt>
                <c:pt idx="5">
                  <c:v>1880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3574918159855671"/>
          <c:y val="6.139152403031767E-3"/>
          <c:w val="0.16123059445968677"/>
          <c:h val="0.99295295255493665"/>
        </c:manualLayout>
      </c:layout>
      <c:overlay val="0"/>
      <c:txPr>
        <a:bodyPr/>
        <a:lstStyle/>
        <a:p>
          <a:pPr>
            <a:defRPr b="1">
              <a:solidFill>
                <a:schemeClr val="bg1">
                  <a:lumMod val="50000"/>
                </a:schemeClr>
              </a:solidFill>
            </a:defRPr>
          </a:pPr>
          <a:endParaRPr lang="pt-BR"/>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34490641018865931"/>
          <c:y val="3.8244236399205218E-2"/>
          <c:w val="0.64189441420493576"/>
          <c:h val="0.92351152720158958"/>
        </c:manualLayout>
      </c:layout>
      <c:bar3DChart>
        <c:barDir val="bar"/>
        <c:grouping val="clustered"/>
        <c:varyColors val="0"/>
        <c:ser>
          <c:idx val="0"/>
          <c:order val="0"/>
          <c:tx>
            <c:strRef>
              <c:f>'[Ouvidoria - Relatório Assuntos por TEMAS.xlsx]Ouvidoria - Relatório Assuntos '!$B$1</c:f>
              <c:strCache>
                <c:ptCount val="1"/>
                <c:pt idx="0">
                  <c:v>TOTAL DE MANIFESTAÇÕES</c:v>
                </c:pt>
              </c:strCache>
            </c:strRef>
          </c:tx>
          <c:invertIfNegative val="0"/>
          <c:dPt>
            <c:idx val="0"/>
            <c:invertIfNegative val="0"/>
            <c:bubble3D val="0"/>
            <c:spPr>
              <a:solidFill>
                <a:srgbClr val="990099"/>
              </a:solidFill>
            </c:spPr>
          </c:dPt>
          <c:dPt>
            <c:idx val="1"/>
            <c:invertIfNegative val="0"/>
            <c:bubble3D val="0"/>
            <c:spPr>
              <a:solidFill>
                <a:srgbClr val="99CC00"/>
              </a:solidFill>
            </c:spPr>
          </c:dPt>
          <c:dPt>
            <c:idx val="2"/>
            <c:invertIfNegative val="0"/>
            <c:bubble3D val="0"/>
            <c:spPr>
              <a:solidFill>
                <a:srgbClr val="FF00FF"/>
              </a:solidFill>
            </c:spPr>
          </c:dPt>
          <c:dPt>
            <c:idx val="3"/>
            <c:invertIfNegative val="0"/>
            <c:bubble3D val="0"/>
            <c:spPr>
              <a:solidFill>
                <a:srgbClr val="4D4D4D"/>
              </a:solidFill>
            </c:spPr>
          </c:dPt>
          <c:dPt>
            <c:idx val="4"/>
            <c:invertIfNegative val="0"/>
            <c:bubble3D val="0"/>
            <c:spPr>
              <a:solidFill>
                <a:srgbClr val="FFFF66"/>
              </a:solidFill>
            </c:spPr>
          </c:dPt>
          <c:dPt>
            <c:idx val="5"/>
            <c:invertIfNegative val="0"/>
            <c:bubble3D val="0"/>
            <c:spPr>
              <a:solidFill>
                <a:srgbClr val="8A5C8A"/>
              </a:solidFill>
            </c:spPr>
          </c:dPt>
          <c:dPt>
            <c:idx val="6"/>
            <c:invertIfNegative val="0"/>
            <c:bubble3D val="0"/>
            <c:spPr>
              <a:solidFill>
                <a:srgbClr val="55B554"/>
              </a:solidFill>
            </c:spPr>
          </c:dPt>
          <c:dPt>
            <c:idx val="7"/>
            <c:invertIfNegative val="0"/>
            <c:bubble3D val="0"/>
            <c:spPr>
              <a:solidFill>
                <a:srgbClr val="C00000"/>
              </a:solidFill>
            </c:spPr>
          </c:dPt>
          <c:dPt>
            <c:idx val="8"/>
            <c:invertIfNegative val="0"/>
            <c:bubble3D val="0"/>
            <c:spPr>
              <a:solidFill>
                <a:srgbClr val="F7931E"/>
              </a:solidFill>
            </c:spPr>
          </c:dPt>
          <c:dLbls>
            <c:dLbl>
              <c:idx val="0"/>
              <c:layout>
                <c:manualLayout>
                  <c:x val="1.2962962962962963E-2"/>
                  <c:y val="5.51245184743095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222222222222223E-2"/>
                  <c:y val="5.51245184743095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592592592592587E-3"/>
                  <c:y val="-2.756225923715479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259259259259258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814814814814815E-2"/>
                  <c:y val="-1.10249036948620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814814814814815E-2"/>
                  <c:y val="2.756225923715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814814814814815E-2"/>
                  <c:y val="-5.51245184743095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6666666666666666E-2"/>
                  <c:y val="-8.26867777114643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6666666666666666E-2"/>
                  <c:y val="-8.26867777114646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2962962962962963E-2"/>
                  <c:y val="2.756225923715479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700" b="1">
                    <a:solidFill>
                      <a:schemeClr val="tx2"/>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'[Ouvidoria - Relatório Assuntos por TEMAS.xlsx]Ouvidoria - Relatório Assuntos '!$A$2:$A$11</c:f>
              <c:strCache>
                <c:ptCount val="10"/>
                <c:pt idx="0">
                  <c:v>DEMORA NA CONFECÇÃO/AGENDAMENTO DA 2ª VIA</c:v>
                </c:pt>
                <c:pt idx="1">
                  <c:v>CADASTRO DUPLICADO NO TDMAX</c:v>
                </c:pt>
                <c:pt idx="2">
                  <c:v>DIFICULDADE DE BLOQUEIO</c:v>
                </c:pt>
                <c:pt idx="3">
                  <c:v>CURSO NÃO RECONHECIDO</c:v>
                </c:pt>
                <c:pt idx="4">
                  <c:v>DIFICULDADE DE ACESSO AO SITE</c:v>
                </c:pt>
                <c:pt idx="5">
                  <c:v>USO INDEVIDO</c:v>
                </c:pt>
                <c:pt idx="6">
                  <c:v>DEMORA NA ANÁLISE DO PROCESSO</c:v>
                </c:pt>
                <c:pt idx="7">
                  <c:v>LIBERAÇÃO</c:v>
                </c:pt>
                <c:pt idx="8">
                  <c:v>BLOQUEIO / VENCIDO</c:v>
                </c:pt>
                <c:pt idx="9">
                  <c:v>DEMORA NO AGENDAMENTO</c:v>
                </c:pt>
              </c:strCache>
            </c:strRef>
          </c:cat>
          <c:val>
            <c:numRef>
              <c:f>'[Ouvidoria - Relatório Assuntos por TEMAS.xlsx]Ouvidoria - Relatório Assuntos '!$B$2:$B$11</c:f>
              <c:numCache>
                <c:formatCode>#,##0;\(#,##0\)</c:formatCode>
                <c:ptCount val="10"/>
                <c:pt idx="0">
                  <c:v>3</c:v>
                </c:pt>
                <c:pt idx="1">
                  <c:v>4</c:v>
                </c:pt>
                <c:pt idx="2">
                  <c:v>30</c:v>
                </c:pt>
                <c:pt idx="3">
                  <c:v>34</c:v>
                </c:pt>
                <c:pt idx="4">
                  <c:v>56</c:v>
                </c:pt>
                <c:pt idx="5">
                  <c:v>165</c:v>
                </c:pt>
                <c:pt idx="6">
                  <c:v>396</c:v>
                </c:pt>
                <c:pt idx="7">
                  <c:v>768</c:v>
                </c:pt>
                <c:pt idx="8">
                  <c:v>1341</c:v>
                </c:pt>
                <c:pt idx="9">
                  <c:v>2187</c:v>
                </c:pt>
              </c:numCache>
            </c:numRef>
          </c:val>
        </c:ser>
        <c:dLbls>
          <c:showLegendKey val="0"/>
          <c:showVal val="0"/>
          <c:showCatName val="0"/>
          <c:showSerName val="0"/>
          <c:showPercent val="0"/>
          <c:showBubbleSize val="0"/>
        </c:dLbls>
        <c:gapWidth val="150"/>
        <c:shape val="box"/>
        <c:axId val="206331392"/>
        <c:axId val="108391808"/>
        <c:axId val="0"/>
      </c:bar3DChart>
      <c:catAx>
        <c:axId val="206331392"/>
        <c:scaling>
          <c:orientation val="minMax"/>
        </c:scaling>
        <c:delete val="0"/>
        <c:axPos val="l"/>
        <c:numFmt formatCode="General" sourceLinked="0"/>
        <c:majorTickMark val="out"/>
        <c:minorTickMark val="none"/>
        <c:tickLblPos val="nextTo"/>
        <c:txPr>
          <a:bodyPr anchor="ctr" anchorCtr="1"/>
          <a:lstStyle/>
          <a:p>
            <a:pPr>
              <a:defRPr b="1"/>
            </a:pPr>
            <a:endParaRPr lang="pt-BR"/>
          </a:p>
        </c:txPr>
        <c:crossAx val="108391808"/>
        <c:crosses val="autoZero"/>
        <c:auto val="1"/>
        <c:lblAlgn val="l"/>
        <c:lblOffset val="100"/>
        <c:noMultiLvlLbl val="0"/>
      </c:catAx>
      <c:valAx>
        <c:axId val="108391808"/>
        <c:scaling>
          <c:orientation val="minMax"/>
        </c:scaling>
        <c:delete val="1"/>
        <c:axPos val="b"/>
        <c:numFmt formatCode="#,##0;\(#,##0\)" sourceLinked="1"/>
        <c:majorTickMark val="out"/>
        <c:minorTickMark val="none"/>
        <c:tickLblPos val="nextTo"/>
        <c:crossAx val="206331392"/>
        <c:crosses val="autoZero"/>
        <c:crossBetween val="between"/>
      </c:valAx>
      <c:spPr>
        <a:ln>
          <a:noFill/>
        </a:ln>
      </c:spPr>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5.0379119276757096E-4"/>
          <c:y val="3.6687416372308997E-2"/>
          <c:w val="0.99926450860309124"/>
          <c:h val="0.71233599542897341"/>
        </c:manualLayout>
      </c:layout>
      <c:bar3DChart>
        <c:barDir val="col"/>
        <c:grouping val="percentStacked"/>
        <c:varyColors val="0"/>
        <c:ser>
          <c:idx val="0"/>
          <c:order val="0"/>
          <c:tx>
            <c:strRef>
              <c:f>'ASSUNTOS + DEMANDADOS POR CLASS'!$C$95</c:f>
              <c:strCache>
                <c:ptCount val="1"/>
                <c:pt idx="0">
                  <c:v>Total de Manifestações</c:v>
                </c:pt>
              </c:strCache>
            </c:strRef>
          </c:tx>
          <c:spPr>
            <a:gradFill>
              <a:gsLst>
                <a:gs pos="0">
                  <a:srgbClr val="5E9EFF"/>
                </a:gs>
                <a:gs pos="39999">
                  <a:srgbClr val="85C2FF"/>
                </a:gs>
                <a:gs pos="70000">
                  <a:srgbClr val="C4D6EB"/>
                </a:gs>
                <a:gs pos="100000">
                  <a:srgbClr val="FFEBFA"/>
                </a:gs>
              </a:gsLst>
              <a:lin ang="5400000" scaled="0"/>
            </a:gradFill>
          </c:spPr>
          <c:invertIfNegative val="0"/>
          <c:dLbls>
            <c:dLbl>
              <c:idx val="0"/>
              <c:layout>
                <c:manualLayout>
                  <c:x val="5.5554097404490934E-3"/>
                  <c:y val="5.99934574064167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3.89957473141707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4074074074074077E-3"/>
                  <c:y val="-1.4998364351604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2000">
                    <a:solidFill>
                      <a:schemeClr val="accent5">
                        <a:lumMod val="7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'ASSUNTOS + DEMANDADOS POR CLASS'!$B$96:$B$100</c:f>
              <c:strCache>
                <c:ptCount val="5"/>
                <c:pt idx="0">
                  <c:v>CARTÃO ESTUDANTE - PASSE LIVRE ESTUDANTIL - SBA</c:v>
                </c:pt>
                <c:pt idx="1">
                  <c:v>ATENDIMENTO EM UNIDADE DE SAÚDE PÚBLICA</c:v>
                </c:pt>
                <c:pt idx="2">
                  <c:v>CONDUTA DO MOTORISTA DE ÔNIBUS</c:v>
                </c:pt>
                <c:pt idx="3">
                  <c:v>VAGAS PARA ATENDIMENTO EM UNIDADE DO CRAS</c:v>
                </c:pt>
                <c:pt idx="4">
                  <c:v>DESCUMPRIMENTO DE TABELA HORÁRIA DOS ÔNIBUS</c:v>
                </c:pt>
              </c:strCache>
            </c:strRef>
          </c:cat>
          <c:val>
            <c:numRef>
              <c:f>'ASSUNTOS + DEMANDADOS POR CLASS'!$C$96:$C$100</c:f>
              <c:numCache>
                <c:formatCode>#,##0;\(#,##0\)</c:formatCode>
                <c:ptCount val="5"/>
                <c:pt idx="0">
                  <c:v>4699</c:v>
                </c:pt>
                <c:pt idx="1">
                  <c:v>2954</c:v>
                </c:pt>
                <c:pt idx="2">
                  <c:v>2509</c:v>
                </c:pt>
                <c:pt idx="3">
                  <c:v>2420</c:v>
                </c:pt>
                <c:pt idx="4">
                  <c:v>2380</c:v>
                </c:pt>
              </c:numCache>
            </c:numRef>
          </c:val>
        </c:ser>
        <c:ser>
          <c:idx val="1"/>
          <c:order val="1"/>
          <c:tx>
            <c:strRef>
              <c:f>'ASSUNTOS + DEMANDADOS POR CLASS'!$D$95</c:f>
              <c:strCache>
                <c:ptCount val="1"/>
                <c:pt idx="0">
                  <c:v>% de Resolutividade</c:v>
                </c:pt>
              </c:strCache>
            </c:strRef>
          </c:tx>
          <c:spPr>
            <a:gradFill>
              <a:gsLst>
                <a:gs pos="0">
                  <a:srgbClr val="FFEFD1"/>
                </a:gs>
                <a:gs pos="64999">
                  <a:srgbClr val="F0EBD5"/>
                </a:gs>
                <a:gs pos="100000">
                  <a:srgbClr val="D1C39F"/>
                </a:gs>
              </a:gsLst>
              <a:lin ang="5400000" scaled="0"/>
            </a:gradFill>
          </c:spPr>
          <c:invertIfNegative val="0"/>
          <c:dLbls>
            <c:dLbl>
              <c:idx val="0"/>
              <c:layout>
                <c:manualLayout>
                  <c:x val="1.6666666666666666E-2"/>
                  <c:y val="-2.999672870320835E-3"/>
                </c:manualLayout>
              </c:layout>
              <c:tx>
                <c:rich>
                  <a:bodyPr/>
                  <a:lstStyle/>
                  <a:p>
                    <a:r>
                      <a:rPr lang="en-US" sz="1400" b="1" smtClean="0">
                        <a:solidFill>
                          <a:schemeClr val="accent5">
                            <a:lumMod val="75000"/>
                          </a:schemeClr>
                        </a:solidFill>
                      </a:rPr>
                      <a:t>63%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701E-2"/>
                  <c:y val="0"/>
                </c:manualLayout>
              </c:layout>
              <c:tx>
                <c:rich>
                  <a:bodyPr/>
                  <a:lstStyle/>
                  <a:p>
                    <a:r>
                      <a:rPr lang="en-US" sz="1400" b="1" smtClean="0">
                        <a:solidFill>
                          <a:schemeClr val="accent5">
                            <a:lumMod val="75000"/>
                          </a:schemeClr>
                        </a:solidFill>
                      </a:rPr>
                      <a:t>34%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592592592591911E-3"/>
                  <c:y val="-5.9993457406416701E-3"/>
                </c:manualLayout>
              </c:layout>
              <c:tx>
                <c:rich>
                  <a:bodyPr/>
                  <a:lstStyle/>
                  <a:p>
                    <a:r>
                      <a:rPr lang="en-US" sz="1400" b="1" smtClean="0">
                        <a:solidFill>
                          <a:schemeClr val="accent5">
                            <a:lumMod val="75000"/>
                          </a:schemeClr>
                        </a:solidFill>
                      </a:rPr>
                      <a:t>70%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2592592592592587E-3"/>
                  <c:y val="0"/>
                </c:manualLayout>
              </c:layout>
              <c:tx>
                <c:rich>
                  <a:bodyPr/>
                  <a:lstStyle/>
                  <a:p>
                    <a:r>
                      <a:rPr lang="en-US" sz="1400" b="1" smtClean="0">
                        <a:solidFill>
                          <a:schemeClr val="accent5">
                            <a:lumMod val="75000"/>
                          </a:schemeClr>
                        </a:solidFill>
                      </a:rPr>
                      <a:t>38%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814814814814815E-2"/>
                  <c:y val="0"/>
                </c:manualLayout>
              </c:layout>
              <c:tx>
                <c:rich>
                  <a:bodyPr/>
                  <a:lstStyle/>
                  <a:p>
                    <a:r>
                      <a:rPr lang="en-US" sz="1400" b="1" smtClean="0">
                        <a:solidFill>
                          <a:schemeClr val="accent5">
                            <a:lumMod val="75000"/>
                          </a:schemeClr>
                        </a:solidFill>
                      </a:rPr>
                      <a:t>34%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chemeClr val="accent5">
                        <a:lumMod val="75000"/>
                      </a:schemeClr>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'ASSUNTOS + DEMANDADOS POR CLASS'!$B$96:$B$100</c:f>
              <c:strCache>
                <c:ptCount val="5"/>
                <c:pt idx="0">
                  <c:v>CARTÃO ESTUDANTE - PASSE LIVRE ESTUDANTIL - SBA</c:v>
                </c:pt>
                <c:pt idx="1">
                  <c:v>ATENDIMENTO EM UNIDADE DE SAÚDE PÚBLICA</c:v>
                </c:pt>
                <c:pt idx="2">
                  <c:v>CONDUTA DO MOTORISTA DE ÔNIBUS</c:v>
                </c:pt>
                <c:pt idx="3">
                  <c:v>VAGAS PARA ATENDIMENTO EM UNIDADE DO CRAS</c:v>
                </c:pt>
                <c:pt idx="4">
                  <c:v>DESCUMPRIMENTO DE TABELA HORÁRIA DOS ÔNIBUS</c:v>
                </c:pt>
              </c:strCache>
            </c:strRef>
          </c:cat>
          <c:val>
            <c:numRef>
              <c:f>'ASSUNTOS + DEMANDADOS POR CLASS'!$D$96:$D$100</c:f>
              <c:numCache>
                <c:formatCode>0%</c:formatCode>
                <c:ptCount val="5"/>
                <c:pt idx="0">
                  <c:v>630</c:v>
                </c:pt>
                <c:pt idx="1">
                  <c:v>340</c:v>
                </c:pt>
                <c:pt idx="2">
                  <c:v>700</c:v>
                </c:pt>
                <c:pt idx="3">
                  <c:v>380</c:v>
                </c:pt>
                <c:pt idx="4">
                  <c:v>340</c:v>
                </c:pt>
              </c:numCache>
            </c:numRef>
          </c:val>
        </c:ser>
        <c:dLbls>
          <c:showLegendKey val="0"/>
          <c:showVal val="0"/>
          <c:showCatName val="0"/>
          <c:showSerName val="0"/>
          <c:showPercent val="0"/>
          <c:showBubbleSize val="0"/>
        </c:dLbls>
        <c:gapWidth val="150"/>
        <c:shape val="cylinder"/>
        <c:axId val="209202176"/>
        <c:axId val="205119488"/>
        <c:axId val="0"/>
      </c:bar3DChart>
      <c:catAx>
        <c:axId val="209202176"/>
        <c:scaling>
          <c:orientation val="minMax"/>
        </c:scaling>
        <c:delete val="0"/>
        <c:axPos val="b"/>
        <c:numFmt formatCode="General" sourceLinked="0"/>
        <c:majorTickMark val="out"/>
        <c:minorTickMark val="none"/>
        <c:tickLblPos val="nextTo"/>
        <c:txPr>
          <a:bodyPr/>
          <a:lstStyle/>
          <a:p>
            <a:pPr>
              <a:defRPr sz="1020" b="1">
                <a:solidFill>
                  <a:srgbClr val="0071BC"/>
                </a:solidFill>
              </a:defRPr>
            </a:pPr>
            <a:endParaRPr lang="pt-BR"/>
          </a:p>
        </c:txPr>
        <c:crossAx val="205119488"/>
        <c:crosses val="autoZero"/>
        <c:auto val="1"/>
        <c:lblAlgn val="ctr"/>
        <c:lblOffset val="100"/>
        <c:noMultiLvlLbl val="0"/>
      </c:catAx>
      <c:valAx>
        <c:axId val="205119488"/>
        <c:scaling>
          <c:orientation val="minMax"/>
        </c:scaling>
        <c:delete val="1"/>
        <c:axPos val="l"/>
        <c:numFmt formatCode="0%" sourceLinked="1"/>
        <c:majorTickMark val="out"/>
        <c:minorTickMark val="none"/>
        <c:tickLblPos val="nextTo"/>
        <c:crossAx val="209202176"/>
        <c:crosses val="autoZero"/>
        <c:crossBetween val="between"/>
      </c:valAx>
    </c:plotArea>
    <c:legend>
      <c:legendPos val="r"/>
      <c:layout>
        <c:manualLayout>
          <c:xMode val="edge"/>
          <c:yMode val="edge"/>
          <c:x val="0.17443117526975796"/>
          <c:y val="0.93230021765342919"/>
          <c:w val="0.73482341790609507"/>
          <c:h val="6.333192657008048E-2"/>
        </c:manualLayout>
      </c:layout>
      <c:overlay val="0"/>
      <c:txPr>
        <a:bodyPr/>
        <a:lstStyle/>
        <a:p>
          <a:pPr>
            <a:defRPr sz="1600" b="1">
              <a:solidFill>
                <a:srgbClr val="0071BC"/>
              </a:solidFill>
            </a:defRPr>
          </a:pPr>
          <a:endParaRPr lang="pt-BR"/>
        </a:p>
      </c:txPr>
    </c:legend>
    <c:plotVisOnly val="1"/>
    <c:dispBlanksAs val="gap"/>
    <c:showDLblsOverMax val="0"/>
  </c:chart>
  <c:spPr>
    <a:noFill/>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2960960249325889E-2"/>
          <c:y val="3.9800989355158446E-2"/>
          <c:w val="0.94480031309355827"/>
          <c:h val="0.62971546993515315"/>
        </c:manualLayout>
      </c:layout>
      <c:bar3DChart>
        <c:barDir val="col"/>
        <c:grouping val="stacked"/>
        <c:varyColors val="0"/>
        <c:ser>
          <c:idx val="0"/>
          <c:order val="0"/>
          <c:tx>
            <c:strRef>
              <c:f>'ASSUNTOS + DEMANDADOS POR CLASS'!$G$71</c:f>
              <c:strCache>
                <c:ptCount val="1"/>
                <c:pt idx="0">
                  <c:v>Total de Manifestações</c:v>
                </c:pt>
              </c:strCache>
            </c:strRef>
          </c:tx>
          <c:spPr>
            <a:gradFill>
              <a:gsLst>
                <a:gs pos="0">
                  <a:srgbClr val="5E9EFF"/>
                </a:gs>
                <a:gs pos="39999">
                  <a:srgbClr val="85C2FF"/>
                </a:gs>
                <a:gs pos="70000">
                  <a:srgbClr val="C4D6EB"/>
                </a:gs>
                <a:gs pos="100000">
                  <a:srgbClr val="FFEBFA"/>
                </a:gs>
              </a:gsLst>
              <a:lin ang="5400000" scaled="0"/>
            </a:gradFill>
          </c:spPr>
          <c:invertIfNegative val="0"/>
          <c:dLbls>
            <c:spPr>
              <a:noFill/>
              <a:ln>
                <a:noFill/>
              </a:ln>
              <a:effectLst/>
            </c:spPr>
            <c:txPr>
              <a:bodyPr rot="-5400000" vert="horz"/>
              <a:lstStyle/>
              <a:p>
                <a:pPr algn="ctr">
                  <a:defRPr lang="pt-BR" sz="2000" b="0" i="0" u="none" strike="noStrike" kern="1200" baseline="0">
                    <a:solidFill>
                      <a:srgbClr val="4BACC6">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'ASSUNTOS + DEMANDADOS POR CLASS'!$F$72:$F$76</c:f>
              <c:strCache>
                <c:ptCount val="5"/>
                <c:pt idx="0">
                  <c:v>TAPA BURACO - MANUTENÇÃO DE VIAS PÚBLICAS</c:v>
                </c:pt>
                <c:pt idx="1">
                  <c:v>PODA DE ÁRVORE</c:v>
                </c:pt>
                <c:pt idx="2">
                  <c:v>SOLICITAÇÃO DE EXTRATO DE CARTÃO -DFTRANS</c:v>
                </c:pt>
                <c:pt idx="3">
                  <c:v>REEMBOLSO DE TARIFA/CRÉDITO</c:v>
                </c:pt>
                <c:pt idx="4">
                  <c:v>COLETA DE ENTULHO DISPOSTO IRREGULARMENTE</c:v>
                </c:pt>
              </c:strCache>
            </c:strRef>
          </c:cat>
          <c:val>
            <c:numRef>
              <c:f>'ASSUNTOS + DEMANDADOS POR CLASS'!$G$72:$G$76</c:f>
              <c:numCache>
                <c:formatCode>#,##0;\(#,##0\)</c:formatCode>
                <c:ptCount val="5"/>
                <c:pt idx="0">
                  <c:v>3968</c:v>
                </c:pt>
                <c:pt idx="1">
                  <c:v>2922</c:v>
                </c:pt>
                <c:pt idx="2">
                  <c:v>2527</c:v>
                </c:pt>
                <c:pt idx="3">
                  <c:v>1997</c:v>
                </c:pt>
                <c:pt idx="4">
                  <c:v>1649</c:v>
                </c:pt>
              </c:numCache>
            </c:numRef>
          </c:val>
        </c:ser>
        <c:ser>
          <c:idx val="1"/>
          <c:order val="1"/>
          <c:tx>
            <c:strRef>
              <c:f>'ASSUNTOS + DEMANDADOS POR CLASS'!$H$71</c:f>
              <c:strCache>
                <c:ptCount val="1"/>
                <c:pt idx="0">
                  <c:v>% de Resolutividade</c:v>
                </c:pt>
              </c:strCache>
            </c:strRef>
          </c:tx>
          <c:spPr>
            <a:gradFill>
              <a:gsLst>
                <a:gs pos="0">
                  <a:srgbClr val="FFEFD1"/>
                </a:gs>
                <a:gs pos="64999">
                  <a:srgbClr val="F0EBD5"/>
                </a:gs>
                <a:gs pos="100000">
                  <a:srgbClr val="D1C39F"/>
                </a:gs>
              </a:gsLst>
              <a:lin ang="5400000" scaled="0"/>
            </a:gradFill>
          </c:spPr>
          <c:invertIfNegative val="0"/>
          <c:dLbls>
            <c:dLbl>
              <c:idx val="0"/>
              <c:layout>
                <c:manualLayout>
                  <c:x val="1.4591883264933863E-2"/>
                  <c:y val="-3.0477188784106693E-3"/>
                </c:manualLayout>
              </c:layout>
              <c:tx>
                <c:rich>
                  <a:bodyPr/>
                  <a:lstStyle/>
                  <a:p>
                    <a:r>
                      <a:rPr lang="en-US" sz="1400" b="1" i="0" u="none" strike="noStrike" kern="1200" baseline="0">
                        <a:solidFill>
                          <a:srgbClr val="4BACC6">
                            <a:lumMod val="75000"/>
                          </a:srgbClr>
                        </a:solidFill>
                        <a:latin typeface="+mn-lt"/>
                        <a:ea typeface="+mn-ea"/>
                        <a:cs typeface="+mn-cs"/>
                      </a:rPr>
                      <a:t>52%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1197834196853986E-3"/>
                  <c:y val="-2.7429469905695898E-2"/>
                </c:manualLayout>
              </c:layout>
              <c:tx>
                <c:rich>
                  <a:bodyPr/>
                  <a:lstStyle/>
                  <a:p>
                    <a:r>
                      <a:rPr lang="en-US" sz="1400" b="1" i="0" u="none" strike="noStrike" kern="1200" baseline="0">
                        <a:solidFill>
                          <a:srgbClr val="4BACC6">
                            <a:lumMod val="75000"/>
                          </a:srgbClr>
                        </a:solidFill>
                        <a:latin typeface="+mn-lt"/>
                        <a:ea typeface="+mn-ea"/>
                        <a:cs typeface="+mn-cs"/>
                      </a:rPr>
                      <a:t>17%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94391244870041E-2"/>
                  <c:y val="0"/>
                </c:manualLayout>
              </c:layout>
              <c:tx>
                <c:rich>
                  <a:bodyPr/>
                  <a:lstStyle/>
                  <a:p>
                    <a:r>
                      <a:rPr lang="en-US" sz="1400" b="1" i="0" u="none" strike="noStrike" kern="1200" baseline="0">
                        <a:solidFill>
                          <a:srgbClr val="4BACC6">
                            <a:lumMod val="75000"/>
                          </a:srgbClr>
                        </a:solidFill>
                        <a:latin typeface="+mn-lt"/>
                        <a:ea typeface="+mn-ea"/>
                        <a:cs typeface="+mn-cs"/>
                      </a:rPr>
                      <a:t>71%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415868673050615E-2"/>
                  <c:y val="-6.0954377568213109E-3"/>
                </c:manualLayout>
              </c:layout>
              <c:tx>
                <c:rich>
                  <a:bodyPr/>
                  <a:lstStyle/>
                  <a:p>
                    <a:r>
                      <a:rPr lang="en-US" sz="1400" b="1" i="0" u="none" strike="noStrike" kern="1200" baseline="0" dirty="0">
                        <a:solidFill>
                          <a:srgbClr val="4BACC6">
                            <a:lumMod val="75000"/>
                          </a:srgbClr>
                        </a:solidFill>
                        <a:latin typeface="+mn-lt"/>
                        <a:ea typeface="+mn-ea"/>
                        <a:cs typeface="+mn-cs"/>
                      </a:rPr>
                      <a:t>39%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59188326493388E-2"/>
                  <c:y val="-3.0477188784107114E-3"/>
                </c:manualLayout>
              </c:layout>
              <c:tx>
                <c:rich>
                  <a:bodyPr/>
                  <a:lstStyle/>
                  <a:p>
                    <a:r>
                      <a:rPr lang="en-US" sz="1400" b="1" i="0" u="none" strike="noStrike" kern="1200" baseline="0">
                        <a:solidFill>
                          <a:srgbClr val="4BACC6">
                            <a:lumMod val="75000"/>
                          </a:srgbClr>
                        </a:solidFill>
                        <a:latin typeface="+mn-lt"/>
                        <a:ea typeface="+mn-ea"/>
                        <a:cs typeface="+mn-cs"/>
                      </a:rPr>
                      <a:t>63%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4BACC6">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'ASSUNTOS + DEMANDADOS POR CLASS'!$F$72:$F$76</c:f>
              <c:strCache>
                <c:ptCount val="5"/>
                <c:pt idx="0">
                  <c:v>TAPA BURACO - MANUTENÇÃO DE VIAS PÚBLICAS</c:v>
                </c:pt>
                <c:pt idx="1">
                  <c:v>PODA DE ÁRVORE</c:v>
                </c:pt>
                <c:pt idx="2">
                  <c:v>SOLICITAÇÃO DE EXTRATO DE CARTÃO -DFTRANS</c:v>
                </c:pt>
                <c:pt idx="3">
                  <c:v>REEMBOLSO DE TARIFA/CRÉDITO</c:v>
                </c:pt>
                <c:pt idx="4">
                  <c:v>COLETA DE ENTULHO DISPOSTO IRREGULARMENTE</c:v>
                </c:pt>
              </c:strCache>
            </c:strRef>
          </c:cat>
          <c:val>
            <c:numRef>
              <c:f>'ASSUNTOS + DEMANDADOS POR CLASS'!$H$72:$H$76</c:f>
              <c:numCache>
                <c:formatCode>0%</c:formatCode>
                <c:ptCount val="5"/>
                <c:pt idx="0">
                  <c:v>520</c:v>
                </c:pt>
                <c:pt idx="1">
                  <c:v>170</c:v>
                </c:pt>
                <c:pt idx="2">
                  <c:v>710</c:v>
                </c:pt>
                <c:pt idx="3">
                  <c:v>390</c:v>
                </c:pt>
                <c:pt idx="4">
                  <c:v>630</c:v>
                </c:pt>
              </c:numCache>
            </c:numRef>
          </c:val>
        </c:ser>
        <c:dLbls>
          <c:showLegendKey val="0"/>
          <c:showVal val="0"/>
          <c:showCatName val="0"/>
          <c:showSerName val="0"/>
          <c:showPercent val="0"/>
          <c:showBubbleSize val="0"/>
        </c:dLbls>
        <c:gapWidth val="150"/>
        <c:shape val="cylinder"/>
        <c:axId val="209349632"/>
        <c:axId val="205124096"/>
        <c:axId val="0"/>
      </c:bar3DChart>
      <c:catAx>
        <c:axId val="209349632"/>
        <c:scaling>
          <c:orientation val="minMax"/>
        </c:scaling>
        <c:delete val="0"/>
        <c:axPos val="b"/>
        <c:numFmt formatCode="General" sourceLinked="0"/>
        <c:majorTickMark val="out"/>
        <c:minorTickMark val="none"/>
        <c:tickLblPos val="nextTo"/>
        <c:txPr>
          <a:bodyPr/>
          <a:lstStyle/>
          <a:p>
            <a:pPr algn="ctr">
              <a:defRPr lang="pt-BR" sz="1020" b="1" i="0" u="none" strike="noStrike" kern="1200" baseline="0">
                <a:solidFill>
                  <a:srgbClr val="0071BC"/>
                </a:solidFill>
                <a:latin typeface="+mn-lt"/>
                <a:ea typeface="+mn-ea"/>
                <a:cs typeface="+mn-cs"/>
              </a:defRPr>
            </a:pPr>
            <a:endParaRPr lang="pt-BR"/>
          </a:p>
        </c:txPr>
        <c:crossAx val="205124096"/>
        <c:crosses val="autoZero"/>
        <c:auto val="1"/>
        <c:lblAlgn val="ctr"/>
        <c:lblOffset val="100"/>
        <c:noMultiLvlLbl val="0"/>
      </c:catAx>
      <c:valAx>
        <c:axId val="205124096"/>
        <c:scaling>
          <c:orientation val="minMax"/>
        </c:scaling>
        <c:delete val="1"/>
        <c:axPos val="l"/>
        <c:numFmt formatCode="#,##0;\(#,##0\)" sourceLinked="1"/>
        <c:majorTickMark val="out"/>
        <c:minorTickMark val="none"/>
        <c:tickLblPos val="nextTo"/>
        <c:crossAx val="209349632"/>
        <c:crosses val="autoZero"/>
        <c:crossBetween val="between"/>
      </c:valAx>
    </c:plotArea>
    <c:legend>
      <c:legendPos val="r"/>
      <c:layout>
        <c:manualLayout>
          <c:xMode val="edge"/>
          <c:yMode val="edge"/>
          <c:x val="0.17797559162833784"/>
          <c:y val="0.84343567154411603"/>
          <c:w val="0.61409007184635445"/>
          <c:h val="0.13085778966900791"/>
        </c:manualLayout>
      </c:layout>
      <c:overlay val="0"/>
      <c:txPr>
        <a:bodyPr/>
        <a:lstStyle/>
        <a:p>
          <a:pPr>
            <a:defRPr lang="pt-BR" sz="1600" b="1" i="0" u="none" strike="noStrike" kern="1200" baseline="0">
              <a:solidFill>
                <a:srgbClr val="0071BC"/>
              </a:solidFill>
              <a:latin typeface="+mn-lt"/>
              <a:ea typeface="+mn-ea"/>
              <a:cs typeface="+mn-cs"/>
            </a:defRPr>
          </a:pPr>
          <a:endParaRPr lang="pt-BR"/>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8.0869058034412295E-4"/>
          <c:y val="3.5288099469985269E-2"/>
          <c:w val="0.99870078740157497"/>
          <c:h val="0.69729385578650072"/>
        </c:manualLayout>
      </c:layout>
      <c:bar3DChart>
        <c:barDir val="col"/>
        <c:grouping val="stacked"/>
        <c:varyColors val="0"/>
        <c:ser>
          <c:idx val="0"/>
          <c:order val="0"/>
          <c:tx>
            <c:strRef>
              <c:f>'ASSUNTOS + DEMANDADOS POR CLASS'!$C$71</c:f>
              <c:strCache>
                <c:ptCount val="1"/>
                <c:pt idx="0">
                  <c:v>Total de Manifestações</c:v>
                </c:pt>
              </c:strCache>
            </c:strRef>
          </c:tx>
          <c:spPr>
            <a:gradFill>
              <a:gsLst>
                <a:gs pos="0">
                  <a:srgbClr val="5E9EFF"/>
                </a:gs>
                <a:gs pos="39999">
                  <a:srgbClr val="85C2FF"/>
                </a:gs>
                <a:gs pos="70000">
                  <a:srgbClr val="C4D6EB"/>
                </a:gs>
                <a:gs pos="100000">
                  <a:srgbClr val="FFEBFA"/>
                </a:gs>
              </a:gsLst>
              <a:lin ang="5400000" scaled="0"/>
            </a:gradFill>
          </c:spPr>
          <c:invertIfNegative val="0"/>
          <c:dLbls>
            <c:spPr>
              <a:noFill/>
              <a:ln>
                <a:noFill/>
              </a:ln>
              <a:effectLst/>
            </c:spPr>
            <c:txPr>
              <a:bodyPr rot="-5400000" vert="horz"/>
              <a:lstStyle/>
              <a:p>
                <a:pPr algn="ctr">
                  <a:defRPr lang="pt-BR" sz="2000" b="0" i="0" u="none" strike="noStrike" kern="1200" baseline="0">
                    <a:solidFill>
                      <a:srgbClr val="4BACC6">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'ASSUNTOS + DEMANDADOS POR CLASS'!$B$72:$B$76</c:f>
              <c:strCache>
                <c:ptCount val="5"/>
                <c:pt idx="0">
                  <c:v>SERVIDOR PÚBLICO</c:v>
                </c:pt>
                <c:pt idx="1">
                  <c:v>FISCALIZAÇÃO TRIBUTÁRIA</c:v>
                </c:pt>
                <c:pt idx="2">
                  <c:v>PROCEDIMENTO DA DIREÇÃO DE ESCOLA PÚBLICA</c:v>
                </c:pt>
                <c:pt idx="3">
                  <c:v>FISCALIZAÇÃO EM COM. ESTAB. COM MERC.EQUIP. EM ÁREA PÚB.</c:v>
                </c:pt>
                <c:pt idx="4">
                  <c:v>ATENDIMENTO MÉDICO</c:v>
                </c:pt>
              </c:strCache>
            </c:strRef>
          </c:cat>
          <c:val>
            <c:numRef>
              <c:f>'ASSUNTOS + DEMANDADOS POR CLASS'!$C$72:$C$76</c:f>
              <c:numCache>
                <c:formatCode>#,##0;\(#,##0\)</c:formatCode>
                <c:ptCount val="5"/>
                <c:pt idx="0">
                  <c:v>1137</c:v>
                </c:pt>
                <c:pt idx="1">
                  <c:v>279</c:v>
                </c:pt>
                <c:pt idx="2">
                  <c:v>248</c:v>
                </c:pt>
                <c:pt idx="3">
                  <c:v>241</c:v>
                </c:pt>
                <c:pt idx="4">
                  <c:v>192</c:v>
                </c:pt>
              </c:numCache>
            </c:numRef>
          </c:val>
        </c:ser>
        <c:ser>
          <c:idx val="1"/>
          <c:order val="1"/>
          <c:tx>
            <c:strRef>
              <c:f>'ASSUNTOS + DEMANDADOS POR CLASS'!$D$71</c:f>
              <c:strCache>
                <c:ptCount val="1"/>
                <c:pt idx="0">
                  <c:v>% de Resolutividade</c:v>
                </c:pt>
              </c:strCache>
            </c:strRef>
          </c:tx>
          <c:spPr>
            <a:gradFill>
              <a:gsLst>
                <a:gs pos="0">
                  <a:srgbClr val="FFEFD1"/>
                </a:gs>
                <a:gs pos="64999">
                  <a:srgbClr val="F0EBD5"/>
                </a:gs>
                <a:gs pos="100000">
                  <a:srgbClr val="D1C39F"/>
                </a:gs>
              </a:gsLst>
              <a:lin ang="5400000" scaled="0"/>
            </a:gradFill>
          </c:spPr>
          <c:invertIfNegative val="0"/>
          <c:dLbls>
            <c:dLbl>
              <c:idx val="0"/>
              <c:layout>
                <c:manualLayout>
                  <c:x val="5.5555555555555558E-3"/>
                  <c:y val="0"/>
                </c:manualLayout>
              </c:layout>
              <c:tx>
                <c:rich>
                  <a:bodyPr/>
                  <a:lstStyle/>
                  <a:p>
                    <a:r>
                      <a:rPr lang="en-US" sz="1400" b="1" i="0" u="none" strike="noStrike" kern="1200" baseline="0">
                        <a:solidFill>
                          <a:srgbClr val="4BACC6">
                            <a:lumMod val="75000"/>
                          </a:srgbClr>
                        </a:solidFill>
                        <a:latin typeface="+mn-lt"/>
                        <a:ea typeface="+mn-ea"/>
                        <a:cs typeface="+mn-cs"/>
                      </a:rPr>
                      <a:t>25%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2592592592592587E-3"/>
                  <c:y val="-2.6330012918293132E-3"/>
                </c:manualLayout>
              </c:layout>
              <c:tx>
                <c:rich>
                  <a:bodyPr/>
                  <a:lstStyle/>
                  <a:p>
                    <a:r>
                      <a:rPr lang="en-US" sz="1400" b="1" i="0" u="none" strike="noStrike" kern="1200" baseline="0">
                        <a:solidFill>
                          <a:srgbClr val="4BACC6">
                            <a:lumMod val="75000"/>
                          </a:srgbClr>
                        </a:solidFill>
                        <a:latin typeface="+mn-lt"/>
                        <a:ea typeface="+mn-ea"/>
                        <a:cs typeface="+mn-cs"/>
                      </a:rPr>
                      <a:t>40%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111111111111112E-2"/>
                  <c:y val="0"/>
                </c:manualLayout>
              </c:layout>
              <c:tx>
                <c:rich>
                  <a:bodyPr/>
                  <a:lstStyle/>
                  <a:p>
                    <a:r>
                      <a:rPr lang="en-US" sz="1400" b="1" i="0" u="none" strike="noStrike" kern="1200" baseline="0">
                        <a:solidFill>
                          <a:srgbClr val="4BACC6">
                            <a:lumMod val="75000"/>
                          </a:srgbClr>
                        </a:solidFill>
                        <a:latin typeface="+mn-lt"/>
                        <a:ea typeface="+mn-ea"/>
                        <a:cs typeface="+mn-cs"/>
                      </a:rPr>
                      <a:t>30%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5555555555554196E-3"/>
                  <c:y val="2.6330012918292164E-3"/>
                </c:manualLayout>
              </c:layout>
              <c:tx>
                <c:rich>
                  <a:bodyPr/>
                  <a:lstStyle/>
                  <a:p>
                    <a:r>
                      <a:rPr lang="en-US" sz="1400" b="1" i="0" u="none" strike="noStrike" kern="1200" baseline="0">
                        <a:solidFill>
                          <a:srgbClr val="4BACC6">
                            <a:lumMod val="75000"/>
                          </a:srgbClr>
                        </a:solidFill>
                        <a:latin typeface="+mn-lt"/>
                        <a:ea typeface="+mn-ea"/>
                        <a:cs typeface="+mn-cs"/>
                      </a:rPr>
                      <a:t>25%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111111111111112E-2"/>
                  <c:y val="0"/>
                </c:manualLayout>
              </c:layout>
              <c:tx>
                <c:rich>
                  <a:bodyPr/>
                  <a:lstStyle/>
                  <a:p>
                    <a:r>
                      <a:rPr lang="en-US" sz="1400" b="1" i="0" u="none" strike="noStrike" kern="1200" baseline="0">
                        <a:solidFill>
                          <a:srgbClr val="4BACC6">
                            <a:lumMod val="75000"/>
                          </a:srgbClr>
                        </a:solidFill>
                        <a:latin typeface="+mn-lt"/>
                        <a:ea typeface="+mn-ea"/>
                        <a:cs typeface="+mn-cs"/>
                      </a:rPr>
                      <a:t>21%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4BACC6">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'ASSUNTOS + DEMANDADOS POR CLASS'!$B$72:$B$76</c:f>
              <c:strCache>
                <c:ptCount val="5"/>
                <c:pt idx="0">
                  <c:v>SERVIDOR PÚBLICO</c:v>
                </c:pt>
                <c:pt idx="1">
                  <c:v>FISCALIZAÇÃO TRIBUTÁRIA</c:v>
                </c:pt>
                <c:pt idx="2">
                  <c:v>PROCEDIMENTO DA DIREÇÃO DE ESCOLA PÚBLICA</c:v>
                </c:pt>
                <c:pt idx="3">
                  <c:v>FISCALIZAÇÃO EM COM. ESTAB. COM MERC.EQUIP. EM ÁREA PÚB.</c:v>
                </c:pt>
                <c:pt idx="4">
                  <c:v>ATENDIMENTO MÉDICO</c:v>
                </c:pt>
              </c:strCache>
            </c:strRef>
          </c:cat>
          <c:val>
            <c:numRef>
              <c:f>'ASSUNTOS + DEMANDADOS POR CLASS'!$D$72:$D$76</c:f>
              <c:numCache>
                <c:formatCode>0%</c:formatCode>
                <c:ptCount val="5"/>
                <c:pt idx="0">
                  <c:v>250</c:v>
                </c:pt>
                <c:pt idx="1">
                  <c:v>400</c:v>
                </c:pt>
                <c:pt idx="2">
                  <c:v>300</c:v>
                </c:pt>
                <c:pt idx="3">
                  <c:v>250</c:v>
                </c:pt>
                <c:pt idx="4">
                  <c:v>210</c:v>
                </c:pt>
              </c:numCache>
            </c:numRef>
          </c:val>
        </c:ser>
        <c:dLbls>
          <c:showLegendKey val="0"/>
          <c:showVal val="0"/>
          <c:showCatName val="0"/>
          <c:showSerName val="0"/>
          <c:showPercent val="0"/>
          <c:showBubbleSize val="0"/>
        </c:dLbls>
        <c:gapWidth val="150"/>
        <c:shape val="cylinder"/>
        <c:axId val="209501184"/>
        <c:axId val="205341824"/>
        <c:axId val="0"/>
      </c:bar3DChart>
      <c:catAx>
        <c:axId val="209501184"/>
        <c:scaling>
          <c:orientation val="minMax"/>
        </c:scaling>
        <c:delete val="0"/>
        <c:axPos val="b"/>
        <c:numFmt formatCode="General" sourceLinked="0"/>
        <c:majorTickMark val="out"/>
        <c:minorTickMark val="none"/>
        <c:tickLblPos val="nextTo"/>
        <c:txPr>
          <a:bodyPr/>
          <a:lstStyle/>
          <a:p>
            <a:pPr algn="ctr">
              <a:defRPr lang="pt-BR" sz="1020" b="1" i="0" u="none" strike="noStrike" kern="1200" baseline="0">
                <a:solidFill>
                  <a:srgbClr val="0071BC"/>
                </a:solidFill>
                <a:latin typeface="+mn-lt"/>
                <a:ea typeface="+mn-ea"/>
                <a:cs typeface="+mn-cs"/>
              </a:defRPr>
            </a:pPr>
            <a:endParaRPr lang="pt-BR"/>
          </a:p>
        </c:txPr>
        <c:crossAx val="205341824"/>
        <c:crosses val="autoZero"/>
        <c:auto val="1"/>
        <c:lblAlgn val="ctr"/>
        <c:lblOffset val="100"/>
        <c:noMultiLvlLbl val="0"/>
      </c:catAx>
      <c:valAx>
        <c:axId val="205341824"/>
        <c:scaling>
          <c:orientation val="minMax"/>
        </c:scaling>
        <c:delete val="1"/>
        <c:axPos val="l"/>
        <c:numFmt formatCode="#,##0;\(#,##0\)" sourceLinked="1"/>
        <c:majorTickMark val="out"/>
        <c:minorTickMark val="none"/>
        <c:tickLblPos val="nextTo"/>
        <c:crossAx val="209501184"/>
        <c:crosses val="autoZero"/>
        <c:crossBetween val="between"/>
      </c:valAx>
    </c:plotArea>
    <c:legend>
      <c:legendPos val="r"/>
      <c:layout>
        <c:manualLayout>
          <c:xMode val="edge"/>
          <c:yMode val="edge"/>
          <c:x val="0.18661286089238846"/>
          <c:y val="0.85491537779074545"/>
          <c:w val="0.63426698745990084"/>
          <c:h val="0.10703906047359912"/>
        </c:manualLayout>
      </c:layout>
      <c:overlay val="0"/>
      <c:txPr>
        <a:bodyPr/>
        <a:lstStyle/>
        <a:p>
          <a:pPr>
            <a:defRPr lang="pt-BR" sz="1600" b="1" i="0" u="none" strike="noStrike" kern="1200" baseline="0">
              <a:solidFill>
                <a:srgbClr val="0071BC"/>
              </a:solidFill>
              <a:latin typeface="+mn-lt"/>
              <a:ea typeface="+mn-ea"/>
              <a:cs typeface="+mn-cs"/>
            </a:defRPr>
          </a:pPr>
          <a:endParaRPr lang="pt-BR"/>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'ASSUNTOS + DEMANDADOS POR CLASS'!$G$118:$G$119</c:f>
              <c:strCache>
                <c:ptCount val="1"/>
                <c:pt idx="0">
                  <c:v>ELOGIO Total de Manifestações</c:v>
                </c:pt>
              </c:strCache>
            </c:strRef>
          </c:tx>
          <c:spPr>
            <a:gradFill>
              <a:gsLst>
                <a:gs pos="0">
                  <a:srgbClr val="5E9EFF"/>
                </a:gs>
                <a:gs pos="39999">
                  <a:srgbClr val="85C2FF"/>
                </a:gs>
                <a:gs pos="70000">
                  <a:srgbClr val="C4D6EB"/>
                </a:gs>
                <a:gs pos="100000">
                  <a:srgbClr val="FFEBFA"/>
                </a:gs>
              </a:gsLst>
              <a:lin ang="5400000" scaled="0"/>
            </a:gradFill>
          </c:spPr>
          <c:invertIfNegative val="0"/>
          <c:dLbls>
            <c:dLbl>
              <c:idx val="0"/>
              <c:layout>
                <c:manualLayout>
                  <c:x val="1.6666666666666666E-2"/>
                  <c:y val="-8.2393883896008241E-3"/>
                </c:manualLayout>
              </c:layout>
              <c:spPr/>
              <c:txPr>
                <a:bodyPr/>
                <a:lstStyle/>
                <a:p>
                  <a:pPr algn="ctr">
                    <a:defRPr lang="pt-BR" sz="1800" b="1" i="0" u="none" strike="noStrike" kern="1200" baseline="0">
                      <a:solidFill>
                        <a:srgbClr val="4BACC6">
                          <a:lumMod val="75000"/>
                        </a:srgb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111111111111077E-2"/>
                  <c:y val="-5.49278142557578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8518518518518587E-2"/>
                  <c:y val="-1.09855628511514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814814814814678E-2"/>
                  <c:y val="-2.74639071278786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962962962962963E-2"/>
                  <c:y val="-1.098556285115156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2000" b="1" i="0" u="none" strike="noStrike" kern="1200" baseline="0">
                    <a:solidFill>
                      <a:srgbClr val="4BACC6">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'ASSUNTOS + DEMANDADOS POR CLASS'!$F$120:$F$124</c:f>
              <c:strCache>
                <c:ptCount val="5"/>
                <c:pt idx="0">
                  <c:v>SERVIDOR PÚBLICO</c:v>
                </c:pt>
                <c:pt idx="1">
                  <c:v>ATENDIMENTO EM UNIDADE DE SAÚDE PÚBLICA</c:v>
                </c:pt>
                <c:pt idx="2">
                  <c:v>ATENDIMENTO MÉDICO</c:v>
                </c:pt>
                <c:pt idx="3">
                  <c:v>SERVIÇO PRESTADO POR ÓRGÃO/ENTIDADE DO GOVERNO DO DF</c:v>
                </c:pt>
                <c:pt idx="4">
                  <c:v>SERVIDOR TERCEIRIZADO DO SERVIÇO PÚBLICO DO DF</c:v>
                </c:pt>
              </c:strCache>
            </c:strRef>
          </c:cat>
          <c:val>
            <c:numRef>
              <c:f>'ASSUNTOS + DEMANDADOS POR CLASS'!$G$120:$G$124</c:f>
              <c:numCache>
                <c:formatCode>#,##0;\(#,##0\)</c:formatCode>
                <c:ptCount val="5"/>
                <c:pt idx="0">
                  <c:v>1798</c:v>
                </c:pt>
                <c:pt idx="1">
                  <c:v>796</c:v>
                </c:pt>
                <c:pt idx="2">
                  <c:v>310</c:v>
                </c:pt>
                <c:pt idx="3">
                  <c:v>276</c:v>
                </c:pt>
                <c:pt idx="4">
                  <c:v>156</c:v>
                </c:pt>
              </c:numCache>
            </c:numRef>
          </c:val>
        </c:ser>
        <c:dLbls>
          <c:showLegendKey val="0"/>
          <c:showVal val="0"/>
          <c:showCatName val="0"/>
          <c:showSerName val="0"/>
          <c:showPercent val="0"/>
          <c:showBubbleSize val="0"/>
        </c:dLbls>
        <c:gapWidth val="150"/>
        <c:shape val="cylinder"/>
        <c:axId val="209697792"/>
        <c:axId val="205346432"/>
        <c:axId val="0"/>
      </c:bar3DChart>
      <c:catAx>
        <c:axId val="209697792"/>
        <c:scaling>
          <c:orientation val="minMax"/>
        </c:scaling>
        <c:delete val="0"/>
        <c:axPos val="b"/>
        <c:numFmt formatCode="General" sourceLinked="0"/>
        <c:majorTickMark val="out"/>
        <c:minorTickMark val="none"/>
        <c:tickLblPos val="nextTo"/>
        <c:txPr>
          <a:bodyPr/>
          <a:lstStyle/>
          <a:p>
            <a:pPr algn="ctr">
              <a:defRPr lang="pt-BR" sz="1020" b="1" i="0" u="none" strike="noStrike" kern="1200" baseline="0">
                <a:solidFill>
                  <a:srgbClr val="0071BC"/>
                </a:solidFill>
                <a:latin typeface="+mn-lt"/>
                <a:ea typeface="+mn-ea"/>
                <a:cs typeface="+mn-cs"/>
              </a:defRPr>
            </a:pPr>
            <a:endParaRPr lang="pt-BR"/>
          </a:p>
        </c:txPr>
        <c:crossAx val="205346432"/>
        <c:crosses val="autoZero"/>
        <c:auto val="1"/>
        <c:lblAlgn val="ctr"/>
        <c:lblOffset val="100"/>
        <c:noMultiLvlLbl val="0"/>
      </c:catAx>
      <c:valAx>
        <c:axId val="205346432"/>
        <c:scaling>
          <c:orientation val="minMax"/>
        </c:scaling>
        <c:delete val="1"/>
        <c:axPos val="l"/>
        <c:numFmt formatCode="#,##0;\(#,##0\)" sourceLinked="1"/>
        <c:majorTickMark val="out"/>
        <c:minorTickMark val="none"/>
        <c:tickLblPos val="nextTo"/>
        <c:crossAx val="209697792"/>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34937299504223E-2"/>
          <c:y val="3.5627816389472711E-2"/>
          <c:w val="0.90568358121901427"/>
          <c:h val="0.88398180935194171"/>
        </c:manualLayout>
      </c:layout>
      <c:lineChart>
        <c:grouping val="standard"/>
        <c:varyColors val="0"/>
        <c:ser>
          <c:idx val="2"/>
          <c:order val="0"/>
          <c:tx>
            <c:strRef>
              <c:f>'Total de Manisf.Reg.mês'!$N$59</c:f>
              <c:strCache>
                <c:ptCount val="1"/>
                <c:pt idx="0">
                  <c:v>2019</c:v>
                </c:pt>
              </c:strCache>
            </c:strRef>
          </c:tx>
          <c:dLbls>
            <c:dLbl>
              <c:idx val="0"/>
              <c:layout>
                <c:manualLayout>
                  <c:x val="-3.3333333333333333E-2"/>
                  <c:y val="-3.850781703632318E-2"/>
                </c:manualLayout>
              </c:layout>
              <c:spPr/>
              <c:txPr>
                <a:bodyPr/>
                <a:lstStyle/>
                <a:p>
                  <a:pPr algn="ctr">
                    <a:defRPr lang="en-US" sz="10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596491228070205E-2"/>
                  <c:y val="-4.4925786542377041E-2"/>
                </c:manualLayout>
              </c:layout>
              <c:spPr/>
              <c:txPr>
                <a:bodyPr/>
                <a:lstStyle/>
                <a:p>
                  <a:pPr algn="ctr" rtl="0">
                    <a:defRPr lang="en-US" sz="10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614035087719301E-2"/>
                  <c:y val="-4.8134771295403979E-2"/>
                </c:manualLayout>
              </c:layout>
              <c:spPr/>
              <c:txPr>
                <a:bodyPr/>
                <a:lstStyle/>
                <a:p>
                  <a:pPr algn="ctr" rtl="0">
                    <a:defRPr lang="en-US" sz="10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6842105263157891E-2"/>
                  <c:y val="-4.1716801789350139E-2"/>
                </c:manualLayout>
              </c:layout>
              <c:spPr/>
              <c:txPr>
                <a:bodyPr/>
                <a:lstStyle/>
                <a:p>
                  <a:pPr algn="ctr" rtl="0">
                    <a:defRPr lang="en-US" sz="10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280701754386093E-2"/>
                  <c:y val="-3.529883228329625E-2"/>
                </c:manualLayout>
              </c:layout>
              <c:spPr/>
              <c:txPr>
                <a:bodyPr/>
                <a:lstStyle/>
                <a:p>
                  <a:pPr algn="ctr" rtl="0">
                    <a:defRPr lang="en-US" sz="10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ext>
              </c:extLst>
            </c:dLbl>
            <c:dLbl>
              <c:idx val="5"/>
              <c:spPr/>
              <c:txPr>
                <a:bodyPr/>
                <a:lstStyle/>
                <a:p>
                  <a:pPr algn="ctr" rtl="0">
                    <a:defRPr lang="pt-BR" sz="10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de Manisf.Reg.mês'!$O$56:$T$56</c:f>
              <c:strCache>
                <c:ptCount val="6"/>
                <c:pt idx="0">
                  <c:v>JANEIRO</c:v>
                </c:pt>
                <c:pt idx="1">
                  <c:v>FEVEREIRO</c:v>
                </c:pt>
                <c:pt idx="2">
                  <c:v>MARÇO</c:v>
                </c:pt>
                <c:pt idx="3">
                  <c:v>ABRIL</c:v>
                </c:pt>
                <c:pt idx="4">
                  <c:v>MAIO</c:v>
                </c:pt>
                <c:pt idx="5">
                  <c:v>JUNHO</c:v>
                </c:pt>
              </c:strCache>
            </c:strRef>
          </c:cat>
          <c:val>
            <c:numRef>
              <c:f>'Total de Manisf.Reg.mês'!$O$59:$T$59</c:f>
              <c:numCache>
                <c:formatCode>#,##0</c:formatCode>
                <c:ptCount val="6"/>
                <c:pt idx="0">
                  <c:v>16761</c:v>
                </c:pt>
                <c:pt idx="1">
                  <c:v>19416</c:v>
                </c:pt>
                <c:pt idx="2">
                  <c:v>19459</c:v>
                </c:pt>
                <c:pt idx="3">
                  <c:v>23849</c:v>
                </c:pt>
                <c:pt idx="4">
                  <c:v>20863</c:v>
                </c:pt>
                <c:pt idx="5">
                  <c:v>13804</c:v>
                </c:pt>
              </c:numCache>
            </c:numRef>
          </c:val>
          <c:smooth val="0"/>
        </c:ser>
        <c:ser>
          <c:idx val="1"/>
          <c:order val="1"/>
          <c:tx>
            <c:strRef>
              <c:f>'Total de Manisf.Reg.mês'!$N$58</c:f>
              <c:strCache>
                <c:ptCount val="1"/>
                <c:pt idx="0">
                  <c:v>2018</c:v>
                </c:pt>
              </c:strCache>
            </c:strRef>
          </c:tx>
          <c:dLbls>
            <c:dLbl>
              <c:idx val="0"/>
              <c:layout>
                <c:manualLayout>
                  <c:x val="-2.1052631578947368E-2"/>
                  <c:y val="-4.49257865423770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842105263157926E-2"/>
                  <c:y val="-4.81347712954040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578947368421054E-2"/>
                  <c:y val="3.20898475302693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2105263157894736E-2"/>
                  <c:y val="-4.81347712954039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105263157894868E-2"/>
                  <c:y val="-4.81347712954039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pt-BR" sz="10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'Total de Manisf.Reg.mês'!$O$56:$T$56</c:f>
              <c:strCache>
                <c:ptCount val="6"/>
                <c:pt idx="0">
                  <c:v>JANEIRO</c:v>
                </c:pt>
                <c:pt idx="1">
                  <c:v>FEVEREIRO</c:v>
                </c:pt>
                <c:pt idx="2">
                  <c:v>MARÇO</c:v>
                </c:pt>
                <c:pt idx="3">
                  <c:v>ABRIL</c:v>
                </c:pt>
                <c:pt idx="4">
                  <c:v>MAIO</c:v>
                </c:pt>
                <c:pt idx="5">
                  <c:v>JUNHO</c:v>
                </c:pt>
              </c:strCache>
            </c:strRef>
          </c:cat>
          <c:val>
            <c:numRef>
              <c:f>'Total de Manisf.Reg.mês'!$O$58:$T$58</c:f>
              <c:numCache>
                <c:formatCode>#,##0</c:formatCode>
                <c:ptCount val="6"/>
                <c:pt idx="0">
                  <c:v>13987</c:v>
                </c:pt>
                <c:pt idx="1">
                  <c:v>15580</c:v>
                </c:pt>
                <c:pt idx="2">
                  <c:v>19003</c:v>
                </c:pt>
                <c:pt idx="3">
                  <c:v>17506</c:v>
                </c:pt>
                <c:pt idx="4">
                  <c:v>16509</c:v>
                </c:pt>
                <c:pt idx="5">
                  <c:v>15083</c:v>
                </c:pt>
              </c:numCache>
            </c:numRef>
          </c:val>
          <c:smooth val="0"/>
        </c:ser>
        <c:ser>
          <c:idx val="0"/>
          <c:order val="2"/>
          <c:tx>
            <c:strRef>
              <c:f>'Total de Manisf.Reg.mês'!$N$57</c:f>
              <c:strCache>
                <c:ptCount val="1"/>
                <c:pt idx="0">
                  <c:v>2017</c:v>
                </c:pt>
              </c:strCache>
            </c:strRef>
          </c:tx>
          <c:dLbls>
            <c:dLbl>
              <c:idx val="0"/>
              <c:layout>
                <c:manualLayout>
                  <c:x val="-3.157894736842104E-2"/>
                  <c:y val="3.8507817036323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842105263157926E-2"/>
                  <c:y val="4.17168017893501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6842105263157961E-2"/>
                  <c:y val="5.4552740801457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6842105263157891E-2"/>
                  <c:y val="3.5298832283296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6842105263158023E-2"/>
                  <c:y val="5.134375604843079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pt-BR" sz="10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'Total de Manisf.Reg.mês'!$O$56:$T$56</c:f>
              <c:strCache>
                <c:ptCount val="6"/>
                <c:pt idx="0">
                  <c:v>JANEIRO</c:v>
                </c:pt>
                <c:pt idx="1">
                  <c:v>FEVEREIRO</c:v>
                </c:pt>
                <c:pt idx="2">
                  <c:v>MARÇO</c:v>
                </c:pt>
                <c:pt idx="3">
                  <c:v>ABRIL</c:v>
                </c:pt>
                <c:pt idx="4">
                  <c:v>MAIO</c:v>
                </c:pt>
                <c:pt idx="5">
                  <c:v>JUNHO</c:v>
                </c:pt>
              </c:strCache>
            </c:strRef>
          </c:cat>
          <c:val>
            <c:numRef>
              <c:f>'Total de Manisf.Reg.mês'!$O$57:$T$57</c:f>
              <c:numCache>
                <c:formatCode>#,##0</c:formatCode>
                <c:ptCount val="6"/>
                <c:pt idx="0">
                  <c:v>12709</c:v>
                </c:pt>
                <c:pt idx="1">
                  <c:v>13003</c:v>
                </c:pt>
                <c:pt idx="2">
                  <c:v>15680</c:v>
                </c:pt>
                <c:pt idx="3">
                  <c:v>13351</c:v>
                </c:pt>
                <c:pt idx="4">
                  <c:v>14720</c:v>
                </c:pt>
                <c:pt idx="5">
                  <c:v>12113</c:v>
                </c:pt>
              </c:numCache>
            </c:numRef>
          </c:val>
          <c:smooth val="0"/>
        </c:ser>
        <c:dLbls>
          <c:showLegendKey val="0"/>
          <c:showVal val="1"/>
          <c:showCatName val="0"/>
          <c:showSerName val="0"/>
          <c:showPercent val="0"/>
          <c:showBubbleSize val="0"/>
        </c:dLbls>
        <c:marker val="1"/>
        <c:smooth val="0"/>
        <c:axId val="165051904"/>
        <c:axId val="214392128"/>
      </c:lineChart>
      <c:catAx>
        <c:axId val="165051904"/>
        <c:scaling>
          <c:orientation val="minMax"/>
        </c:scaling>
        <c:delete val="0"/>
        <c:axPos val="b"/>
        <c:numFmt formatCode="General" sourceLinked="0"/>
        <c:majorTickMark val="none"/>
        <c:minorTickMark val="none"/>
        <c:tickLblPos val="nextTo"/>
        <c:txPr>
          <a:bodyPr/>
          <a:lstStyle/>
          <a:p>
            <a:pPr>
              <a:defRPr sz="1400" b="1">
                <a:solidFill>
                  <a:srgbClr val="0070C0"/>
                </a:solidFill>
              </a:defRPr>
            </a:pPr>
            <a:endParaRPr lang="pt-BR"/>
          </a:p>
        </c:txPr>
        <c:crossAx val="214392128"/>
        <c:crosses val="autoZero"/>
        <c:auto val="1"/>
        <c:lblAlgn val="ctr"/>
        <c:lblOffset val="100"/>
        <c:noMultiLvlLbl val="0"/>
      </c:catAx>
      <c:valAx>
        <c:axId val="214392128"/>
        <c:scaling>
          <c:orientation val="minMax"/>
        </c:scaling>
        <c:delete val="0"/>
        <c:axPos val="l"/>
        <c:numFmt formatCode="#,##0" sourceLinked="1"/>
        <c:majorTickMark val="none"/>
        <c:minorTickMark val="none"/>
        <c:tickLblPos val="nextTo"/>
        <c:crossAx val="165051904"/>
        <c:crosses val="autoZero"/>
        <c:crossBetween val="between"/>
      </c:valAx>
      <c:spPr>
        <a:noFill/>
        <a:ln w="25400">
          <a:noFill/>
        </a:ln>
      </c:spPr>
    </c:plotArea>
    <c:legend>
      <c:legendPos val="r"/>
      <c:layout>
        <c:manualLayout>
          <c:xMode val="edge"/>
          <c:yMode val="edge"/>
          <c:x val="8.5376202974628168E-2"/>
          <c:y val="0.77557346073592381"/>
          <c:w val="0.43908771929824564"/>
          <c:h val="0.12594860874087019"/>
        </c:manualLayout>
      </c:layout>
      <c:overlay val="0"/>
      <c:txPr>
        <a:bodyPr/>
        <a:lstStyle/>
        <a:p>
          <a:pPr>
            <a:defRPr sz="2000" b="1">
              <a:solidFill>
                <a:srgbClr val="0070C0"/>
              </a:solidFill>
            </a:defRPr>
          </a:pPr>
          <a:endParaRPr lang="pt-BR"/>
        </a:p>
      </c:txPr>
    </c:legend>
    <c:plotVisOnly val="1"/>
    <c:dispBlanksAs val="gap"/>
    <c:showDLblsOverMax val="0"/>
  </c:chart>
  <c:spPr>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w="9525">
          <a:noFill/>
        </a:ln>
      </c:spPr>
    </c:floor>
    <c:sideWall>
      <c:thickness val="0"/>
    </c:sideWall>
    <c:backWall>
      <c:thickness val="0"/>
    </c:backWall>
    <c:plotArea>
      <c:layout/>
      <c:bar3DChart>
        <c:barDir val="col"/>
        <c:grouping val="stacked"/>
        <c:varyColors val="0"/>
        <c:ser>
          <c:idx val="0"/>
          <c:order val="0"/>
          <c:tx>
            <c:strRef>
              <c:f>'ASSUNTOS + DEMANDADOS POR CLASS'!$C$119</c:f>
              <c:strCache>
                <c:ptCount val="1"/>
                <c:pt idx="0">
                  <c:v>Total de Manifestações</c:v>
                </c:pt>
              </c:strCache>
            </c:strRef>
          </c:tx>
          <c:spPr>
            <a:gradFill>
              <a:gsLst>
                <a:gs pos="0">
                  <a:srgbClr val="5E9EFF"/>
                </a:gs>
                <a:gs pos="39999">
                  <a:srgbClr val="85C2FF"/>
                </a:gs>
                <a:gs pos="70000">
                  <a:srgbClr val="C4D6EB"/>
                </a:gs>
                <a:gs pos="100000">
                  <a:srgbClr val="FFEBFA"/>
                </a:gs>
              </a:gsLst>
              <a:lin ang="5400000" scaled="0"/>
            </a:gradFill>
          </c:spPr>
          <c:invertIfNegative val="0"/>
          <c:dLbls>
            <c:dLbl>
              <c:idx val="0"/>
              <c:layout>
                <c:manualLayout>
                  <c:x val="7.4955285041079329E-3"/>
                  <c:y val="-0.4248568792389914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243292756161831E-2"/>
                  <c:y val="-0.4317094095492977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243292756161901E-2"/>
                  <c:y val="-0.2295597653952615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216463780809503E-3"/>
                  <c:y val="-0.14047687136127956"/>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612703386296817E-2"/>
                  <c:y val="-0.1370506062061263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2000" b="1" i="0" u="none" strike="noStrike" kern="1200" baseline="0">
                    <a:solidFill>
                      <a:srgbClr val="4BACC6">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'ASSUNTOS + DEMANDADOS POR CLASS'!$B$120:$B$124</c:f>
              <c:strCache>
                <c:ptCount val="5"/>
                <c:pt idx="0">
                  <c:v>AGENDAMENTO DE CONSULTAS</c:v>
                </c:pt>
                <c:pt idx="1">
                  <c:v>AGENDAMENTO DE EXAMES</c:v>
                </c:pt>
                <c:pt idx="2">
                  <c:v>AGENDAMENTO DE CIRURGIAS</c:v>
                </c:pt>
                <c:pt idx="3">
                  <c:v>CONCURSO PÚBLICO NO DF</c:v>
                </c:pt>
                <c:pt idx="4">
                  <c:v>PROGRAMAS HABITACIONAIS</c:v>
                </c:pt>
              </c:strCache>
            </c:strRef>
          </c:cat>
          <c:val>
            <c:numRef>
              <c:f>'ASSUNTOS + DEMANDADOS POR CLASS'!$C$120:$C$124</c:f>
              <c:numCache>
                <c:formatCode>#,##0;\(#,##0\)</c:formatCode>
                <c:ptCount val="5"/>
                <c:pt idx="0">
                  <c:v>998</c:v>
                </c:pt>
                <c:pt idx="1">
                  <c:v>970</c:v>
                </c:pt>
                <c:pt idx="2">
                  <c:v>417</c:v>
                </c:pt>
                <c:pt idx="3">
                  <c:v>156</c:v>
                </c:pt>
                <c:pt idx="4">
                  <c:v>150</c:v>
                </c:pt>
              </c:numCache>
            </c:numRef>
          </c:val>
        </c:ser>
        <c:dLbls>
          <c:showLegendKey val="0"/>
          <c:showVal val="0"/>
          <c:showCatName val="0"/>
          <c:showSerName val="0"/>
          <c:showPercent val="0"/>
          <c:showBubbleSize val="0"/>
        </c:dLbls>
        <c:gapWidth val="150"/>
        <c:shape val="cylinder"/>
        <c:axId val="209745920"/>
        <c:axId val="149498112"/>
        <c:axId val="0"/>
      </c:bar3DChart>
      <c:catAx>
        <c:axId val="209745920"/>
        <c:scaling>
          <c:orientation val="minMax"/>
        </c:scaling>
        <c:delete val="0"/>
        <c:axPos val="b"/>
        <c:numFmt formatCode="General" sourceLinked="0"/>
        <c:majorTickMark val="out"/>
        <c:minorTickMark val="none"/>
        <c:tickLblPos val="nextTo"/>
        <c:txPr>
          <a:bodyPr/>
          <a:lstStyle/>
          <a:p>
            <a:pPr algn="ctr">
              <a:defRPr lang="pt-BR" sz="1020" b="1" i="0" u="none" strike="noStrike" kern="1200" baseline="0">
                <a:solidFill>
                  <a:srgbClr val="0071BC"/>
                </a:solidFill>
                <a:latin typeface="+mn-lt"/>
                <a:ea typeface="+mn-ea"/>
                <a:cs typeface="+mn-cs"/>
              </a:defRPr>
            </a:pPr>
            <a:endParaRPr lang="pt-BR"/>
          </a:p>
        </c:txPr>
        <c:crossAx val="149498112"/>
        <c:crosses val="autoZero"/>
        <c:auto val="1"/>
        <c:lblAlgn val="ctr"/>
        <c:lblOffset val="100"/>
        <c:noMultiLvlLbl val="0"/>
      </c:catAx>
      <c:valAx>
        <c:axId val="149498112"/>
        <c:scaling>
          <c:orientation val="minMax"/>
        </c:scaling>
        <c:delete val="1"/>
        <c:axPos val="l"/>
        <c:numFmt formatCode="#,##0;\(#,##0\)" sourceLinked="1"/>
        <c:majorTickMark val="out"/>
        <c:minorTickMark val="none"/>
        <c:tickLblPos val="nextTo"/>
        <c:crossAx val="209745920"/>
        <c:crosses val="autoZero"/>
        <c:crossBetween val="between"/>
      </c:valAx>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'ASSUNTOS + DEMANDADOS POR CLASS'!$G$95</c:f>
              <c:strCache>
                <c:ptCount val="1"/>
                <c:pt idx="0">
                  <c:v>Total de Manifestações</c:v>
                </c:pt>
              </c:strCache>
            </c:strRef>
          </c:tx>
          <c:spPr>
            <a:gradFill>
              <a:gsLst>
                <a:gs pos="0">
                  <a:srgbClr val="5E9EFF"/>
                </a:gs>
                <a:gs pos="39999">
                  <a:srgbClr val="85C2FF"/>
                </a:gs>
                <a:gs pos="70000">
                  <a:srgbClr val="C4D6EB"/>
                </a:gs>
                <a:gs pos="100000">
                  <a:srgbClr val="FFEBFA"/>
                </a:gs>
              </a:gsLst>
              <a:lin ang="5400000" scaled="0"/>
            </a:gradFill>
          </c:spPr>
          <c:invertIfNegative val="0"/>
          <c:dLbls>
            <c:dLbl>
              <c:idx val="0"/>
              <c:layout>
                <c:manualLayout>
                  <c:x val="2.2222222222222223E-2"/>
                  <c:y val="-0.3659542125004990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111111111111077E-2"/>
                  <c:y val="-0.3389575902668556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962962962962963E-2"/>
                  <c:y val="-0.2309711013322821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2592592592592587E-3"/>
                  <c:y val="-0.20997372848389284"/>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962962962962963E-2"/>
                  <c:y val="-0.2009748544060117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2000" b="1" i="0" u="none" strike="noStrike" kern="1200" baseline="0">
                    <a:solidFill>
                      <a:srgbClr val="4BACC6">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'ASSUNTOS + DEMANDADOS POR CLASS'!$F$96:$F$100</c:f>
              <c:strCache>
                <c:ptCount val="5"/>
                <c:pt idx="0">
                  <c:v>PROJETOS E OBRAS DE INFRAESTRUTURA URBANA</c:v>
                </c:pt>
                <c:pt idx="1">
                  <c:v>LINHA DE ÔNIBUS</c:v>
                </c:pt>
                <c:pt idx="2">
                  <c:v>SERVIÇO PRESTADO POR ÓRGÃO/ENTIDADE DO GOVERNO DO DF</c:v>
                </c:pt>
                <c:pt idx="3">
                  <c:v>AUDIÊNCIA PÚBLICA – LDO 2020 - LEI DE DIRETRIZES ORÇAMENTÁRIAS DE 2020</c:v>
                </c:pt>
                <c:pt idx="4">
                  <c:v>SINALIZAÇÃO DE VIAS PÚBLICAS</c:v>
                </c:pt>
              </c:strCache>
            </c:strRef>
          </c:cat>
          <c:val>
            <c:numRef>
              <c:f>'ASSUNTOS + DEMANDADOS POR CLASS'!$G$96:$G$100</c:f>
              <c:numCache>
                <c:formatCode>#,##0;\(#,##0\)</c:formatCode>
                <c:ptCount val="5"/>
                <c:pt idx="0">
                  <c:v>221</c:v>
                </c:pt>
                <c:pt idx="1">
                  <c:v>203</c:v>
                </c:pt>
                <c:pt idx="2">
                  <c:v>122</c:v>
                </c:pt>
                <c:pt idx="3">
                  <c:v>110</c:v>
                </c:pt>
                <c:pt idx="4">
                  <c:v>104</c:v>
                </c:pt>
              </c:numCache>
            </c:numRef>
          </c:val>
        </c:ser>
        <c:dLbls>
          <c:showLegendKey val="0"/>
          <c:showVal val="0"/>
          <c:showCatName val="0"/>
          <c:showSerName val="0"/>
          <c:showPercent val="0"/>
          <c:showBubbleSize val="0"/>
        </c:dLbls>
        <c:gapWidth val="150"/>
        <c:shape val="cylinder"/>
        <c:axId val="209942016"/>
        <c:axId val="149502720"/>
        <c:axId val="0"/>
      </c:bar3DChart>
      <c:catAx>
        <c:axId val="209942016"/>
        <c:scaling>
          <c:orientation val="minMax"/>
        </c:scaling>
        <c:delete val="0"/>
        <c:axPos val="b"/>
        <c:numFmt formatCode="General" sourceLinked="0"/>
        <c:majorTickMark val="out"/>
        <c:minorTickMark val="none"/>
        <c:tickLblPos val="nextTo"/>
        <c:txPr>
          <a:bodyPr/>
          <a:lstStyle/>
          <a:p>
            <a:pPr algn="ctr">
              <a:defRPr lang="pt-BR" sz="1020" b="1" i="0" u="none" strike="noStrike" kern="1200" baseline="0">
                <a:solidFill>
                  <a:srgbClr val="0071BC"/>
                </a:solidFill>
                <a:latin typeface="+mn-lt"/>
                <a:ea typeface="+mn-ea"/>
                <a:cs typeface="+mn-cs"/>
              </a:defRPr>
            </a:pPr>
            <a:endParaRPr lang="pt-BR"/>
          </a:p>
        </c:txPr>
        <c:crossAx val="149502720"/>
        <c:crosses val="autoZero"/>
        <c:auto val="1"/>
        <c:lblAlgn val="ctr"/>
        <c:lblOffset val="100"/>
        <c:noMultiLvlLbl val="0"/>
      </c:catAx>
      <c:valAx>
        <c:axId val="149502720"/>
        <c:scaling>
          <c:orientation val="minMax"/>
        </c:scaling>
        <c:delete val="1"/>
        <c:axPos val="l"/>
        <c:numFmt formatCode="#,##0;\(#,##0\)" sourceLinked="1"/>
        <c:majorTickMark val="out"/>
        <c:minorTickMark val="none"/>
        <c:tickLblPos val="nextTo"/>
        <c:crossAx val="209942016"/>
        <c:crosses val="autoZero"/>
        <c:crossBetween val="between"/>
      </c:valAx>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gradFill>
              <a:gsLst>
                <a:gs pos="0">
                  <a:schemeClr val="accent3"/>
                </a:gs>
                <a:gs pos="50000">
                  <a:srgbClr val="9CB86E"/>
                </a:gs>
                <a:gs pos="100000">
                  <a:srgbClr val="156B13"/>
                </a:gs>
              </a:gsLst>
              <a:lin ang="5400000" scaled="0"/>
            </a:gradFill>
          </c:spPr>
          <c:dPt>
            <c:idx val="0"/>
            <c:bubble3D val="0"/>
            <c:spPr>
              <a:gradFill>
                <a:gsLst>
                  <a:gs pos="0">
                    <a:srgbClr val="03D4A8"/>
                  </a:gs>
                  <a:gs pos="25000">
                    <a:srgbClr val="21D6E0"/>
                  </a:gs>
                  <a:gs pos="75000">
                    <a:srgbClr val="0087E6"/>
                  </a:gs>
                  <a:gs pos="100000">
                    <a:srgbClr val="005CBF"/>
                  </a:gs>
                </a:gsLst>
                <a:lin ang="5400000" scaled="0"/>
              </a:gradFill>
            </c:spPr>
          </c:dPt>
          <c:dPt>
            <c:idx val="1"/>
            <c:bubble3D val="0"/>
            <c:spPr>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c:spPr>
          </c:dPt>
          <c:dLbls>
            <c:dLbl>
              <c:idx val="0"/>
              <c:layout>
                <c:manualLayout>
                  <c:x val="-0.12277658619911999"/>
                  <c:y val="-0.20776236771424333"/>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9.261070885334946E-2"/>
                  <c:y val="0.15760948156224147"/>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spPr>
              <a:noFill/>
              <a:ln>
                <a:noFill/>
              </a:ln>
              <a:effectLst/>
            </c:spPr>
            <c:txPr>
              <a:bodyPr/>
              <a:lstStyle/>
              <a:p>
                <a:pPr>
                  <a:defRPr sz="1800" b="1">
                    <a:solidFill>
                      <a:schemeClr val="bg1"/>
                    </a:solidFill>
                  </a:defRPr>
                </a:pPr>
                <a:endParaRPr lang="pt-BR"/>
              </a:p>
            </c:txPr>
            <c:showLegendKey val="0"/>
            <c:showVal val="0"/>
            <c:showCatName val="0"/>
            <c:showSerName val="0"/>
            <c:showPercent val="1"/>
            <c:showBubbleSize val="0"/>
            <c:showLeaderLines val="1"/>
            <c:extLst>
              <c:ext xmlns:c15="http://schemas.microsoft.com/office/drawing/2012/chart" uri="{CE6537A1-D6FC-4f65-9D91-7224C49458BB}"/>
            </c:extLst>
          </c:dLbls>
          <c:cat>
            <c:strRef>
              <c:f>'ÍNDICE DE CUMP. DE PRAZ E RESP.'!$C$4:$C$6</c:f>
              <c:strCache>
                <c:ptCount val="3"/>
                <c:pt idx="0">
                  <c:v>Índice no Prazo</c:v>
                </c:pt>
                <c:pt idx="1">
                  <c:v>Fora do Prazo</c:v>
                </c:pt>
                <c:pt idx="2">
                  <c:v>Vencidas</c:v>
                </c:pt>
              </c:strCache>
            </c:strRef>
          </c:cat>
          <c:val>
            <c:numRef>
              <c:f>'ÍNDICE DE CUMP. DE PRAZ E RESP.'!$D$4:$D$6</c:f>
              <c:numCache>
                <c:formatCode>0%</c:formatCode>
                <c:ptCount val="3"/>
                <c:pt idx="0">
                  <c:v>0.87</c:v>
                </c:pt>
                <c:pt idx="1">
                  <c:v>0.13</c:v>
                </c:pt>
                <c:pt idx="2">
                  <c:v>0</c:v>
                </c:pt>
              </c:numCache>
            </c:numRef>
          </c:val>
        </c:ser>
        <c:dLbls>
          <c:showLegendKey val="0"/>
          <c:showVal val="0"/>
          <c:showCatName val="0"/>
          <c:showSerName val="0"/>
          <c:showPercent val="1"/>
          <c:showBubbleSize val="0"/>
          <c:showLeaderLines val="1"/>
        </c:dLbls>
        <c:firstSliceAng val="0"/>
      </c:pieChart>
    </c:plotArea>
    <c:legend>
      <c:legendPos val="t"/>
      <c:legendEntry>
        <c:idx val="2"/>
        <c:delete val="1"/>
      </c:legendEntry>
      <c:layout>
        <c:manualLayout>
          <c:xMode val="edge"/>
          <c:yMode val="edge"/>
          <c:x val="0.22171827241887268"/>
          <c:y val="0.9002896157357575"/>
          <c:w val="0.58295469921835641"/>
          <c:h val="8.9746344961848606E-2"/>
        </c:manualLayout>
      </c:layout>
      <c:overlay val="0"/>
      <c:txPr>
        <a:bodyPr/>
        <a:lstStyle/>
        <a:p>
          <a:pPr>
            <a:defRPr sz="1200" b="1">
              <a:solidFill>
                <a:schemeClr val="tx1"/>
              </a:solidFill>
            </a:defRPr>
          </a:pPr>
          <a:endParaRPr lang="pt-BR"/>
        </a:p>
      </c:txPr>
    </c:legend>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0"/>
              <c:layout>
                <c:manualLayout>
                  <c:x val="-8.1555239449976294E-2"/>
                  <c:y val="0"/>
                </c:manualLayout>
              </c:layout>
              <c:showLegendKey val="0"/>
              <c:showVal val="1"/>
              <c:showCatName val="0"/>
              <c:showSerName val="0"/>
              <c:showPercent val="0"/>
              <c:showBubbleSize val="0"/>
            </c:dLbl>
            <c:dLbl>
              <c:idx val="1"/>
              <c:layout>
                <c:manualLayout>
                  <c:x val="-6.8278805120910419E-2"/>
                  <c:y val="-4.5977270082618982E-2"/>
                </c:manualLayout>
              </c:layout>
              <c:showLegendKey val="0"/>
              <c:showVal val="1"/>
              <c:showCatName val="0"/>
              <c:showSerName val="0"/>
              <c:showPercent val="0"/>
              <c:showBubbleSize val="0"/>
            </c:dLbl>
            <c:dLbl>
              <c:idx val="2"/>
              <c:layout>
                <c:manualLayout>
                  <c:x val="-4.1725936462778571E-2"/>
                  <c:y val="-5.9113300492610835E-2"/>
                </c:manualLayout>
              </c:layout>
              <c:showLegendKey val="0"/>
              <c:showVal val="1"/>
              <c:showCatName val="0"/>
              <c:showSerName val="0"/>
              <c:showPercent val="0"/>
              <c:showBubbleSize val="0"/>
            </c:dLbl>
            <c:dLbl>
              <c:idx val="3"/>
              <c:layout>
                <c:manualLayout>
                  <c:x val="-3.7932669511616883E-2"/>
                  <c:y val="-5.2545414581797963E-2"/>
                </c:manualLayout>
              </c:layout>
              <c:showLegendKey val="0"/>
              <c:showVal val="1"/>
              <c:showCatName val="0"/>
              <c:showSerName val="0"/>
              <c:showPercent val="0"/>
              <c:showBubbleSize val="0"/>
            </c:dLbl>
            <c:dLbl>
              <c:idx val="4"/>
              <c:layout>
                <c:manualLayout>
                  <c:x val="-2.8449502133712799E-2"/>
                  <c:y val="-3.6124794745484398E-2"/>
                </c:manualLayout>
              </c:layout>
              <c:showLegendKey val="0"/>
              <c:showVal val="1"/>
              <c:showCatName val="0"/>
              <c:showSerName val="0"/>
              <c:showPercent val="0"/>
              <c:showBubbleSize val="0"/>
            </c:dLbl>
            <c:dLbl>
              <c:idx val="5"/>
              <c:layout>
                <c:manualLayout>
                  <c:x val="5.6899004267425323E-3"/>
                  <c:y val="-3.2840722495895511E-3"/>
                </c:manualLayout>
              </c:layout>
              <c:showLegendKey val="0"/>
              <c:showVal val="1"/>
              <c:showCatName val="0"/>
              <c:showSerName val="0"/>
              <c:showPercent val="0"/>
              <c:showBubbleSize val="0"/>
            </c:dLbl>
            <c:txPr>
              <a:bodyPr/>
              <a:lstStyle/>
              <a:p>
                <a:pPr>
                  <a:defRPr sz="1400" b="1">
                    <a:solidFill>
                      <a:srgbClr val="BC2226"/>
                    </a:solidFill>
                  </a:defRPr>
                </a:pPr>
                <a:endParaRPr lang="pt-BR"/>
              </a:p>
            </c:txPr>
            <c:showLegendKey val="0"/>
            <c:showVal val="1"/>
            <c:showCatName val="0"/>
            <c:showSerName val="0"/>
            <c:showPercent val="0"/>
            <c:showBubbleSize val="0"/>
            <c:showLeaderLines val="0"/>
          </c:dLbls>
          <c:cat>
            <c:numRef>
              <c:f>Plan1!$E$4:$J$4</c:f>
              <c:numCache>
                <c:formatCode>mmm\-yy</c:formatCode>
                <c:ptCount val="6"/>
                <c:pt idx="0">
                  <c:v>43466</c:v>
                </c:pt>
                <c:pt idx="1">
                  <c:v>43497</c:v>
                </c:pt>
                <c:pt idx="2">
                  <c:v>43525</c:v>
                </c:pt>
                <c:pt idx="3">
                  <c:v>43556</c:v>
                </c:pt>
                <c:pt idx="4">
                  <c:v>43586</c:v>
                </c:pt>
                <c:pt idx="5">
                  <c:v>43617</c:v>
                </c:pt>
              </c:numCache>
            </c:numRef>
          </c:cat>
          <c:val>
            <c:numRef>
              <c:f>Plan1!$E$5:$J$5</c:f>
              <c:numCache>
                <c:formatCode>0%</c:formatCode>
                <c:ptCount val="6"/>
                <c:pt idx="0">
                  <c:v>0.35</c:v>
                </c:pt>
                <c:pt idx="1">
                  <c:v>0.38</c:v>
                </c:pt>
                <c:pt idx="2">
                  <c:v>0.4</c:v>
                </c:pt>
                <c:pt idx="3">
                  <c:v>0.39</c:v>
                </c:pt>
                <c:pt idx="4">
                  <c:v>0.39</c:v>
                </c:pt>
                <c:pt idx="5">
                  <c:v>0.38</c:v>
                </c:pt>
              </c:numCache>
            </c:numRef>
          </c:val>
          <c:smooth val="0"/>
        </c:ser>
        <c:dLbls>
          <c:showLegendKey val="0"/>
          <c:showVal val="0"/>
          <c:showCatName val="0"/>
          <c:showSerName val="0"/>
          <c:showPercent val="0"/>
          <c:showBubbleSize val="0"/>
        </c:dLbls>
        <c:marker val="1"/>
        <c:smooth val="0"/>
        <c:axId val="211378176"/>
        <c:axId val="201573504"/>
      </c:lineChart>
      <c:dateAx>
        <c:axId val="211378176"/>
        <c:scaling>
          <c:orientation val="minMax"/>
        </c:scaling>
        <c:delete val="0"/>
        <c:axPos val="b"/>
        <c:numFmt formatCode="mmm\-yy" sourceLinked="1"/>
        <c:majorTickMark val="out"/>
        <c:minorTickMark val="none"/>
        <c:tickLblPos val="nextTo"/>
        <c:txPr>
          <a:bodyPr/>
          <a:lstStyle/>
          <a:p>
            <a:pPr>
              <a:defRPr sz="1050" b="1">
                <a:solidFill>
                  <a:srgbClr val="BC2226"/>
                </a:solidFill>
              </a:defRPr>
            </a:pPr>
            <a:endParaRPr lang="pt-BR"/>
          </a:p>
        </c:txPr>
        <c:crossAx val="201573504"/>
        <c:crosses val="autoZero"/>
        <c:auto val="1"/>
        <c:lblOffset val="100"/>
        <c:baseTimeUnit val="months"/>
      </c:dateAx>
      <c:valAx>
        <c:axId val="201573504"/>
        <c:scaling>
          <c:orientation val="minMax"/>
        </c:scaling>
        <c:delete val="0"/>
        <c:axPos val="l"/>
        <c:numFmt formatCode="0%" sourceLinked="1"/>
        <c:majorTickMark val="out"/>
        <c:minorTickMark val="none"/>
        <c:tickLblPos val="nextTo"/>
        <c:txPr>
          <a:bodyPr/>
          <a:lstStyle/>
          <a:p>
            <a:pPr>
              <a:defRPr b="1">
                <a:solidFill>
                  <a:srgbClr val="BC2226"/>
                </a:solidFill>
              </a:defRPr>
            </a:pPr>
            <a:endParaRPr lang="pt-BR"/>
          </a:p>
        </c:txPr>
        <c:crossAx val="211378176"/>
        <c:crosses val="autoZero"/>
        <c:crossBetween val="between"/>
      </c:valAx>
      <c:spPr>
        <a:noFill/>
        <a:ln w="25400">
          <a:noFill/>
        </a:ln>
      </c:spPr>
    </c:plotArea>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solidFill>
                <a:srgbClr val="92D050"/>
              </a:solidFill>
            </a:ln>
          </c:spPr>
          <c:marker>
            <c:spPr>
              <a:solidFill>
                <a:srgbClr val="92D050"/>
              </a:solidFill>
              <a:ln>
                <a:solidFill>
                  <a:srgbClr val="92D050"/>
                </a:solidFill>
              </a:ln>
            </c:spPr>
          </c:marker>
          <c:dLbls>
            <c:dLbl>
              <c:idx val="0"/>
              <c:layout>
                <c:manualLayout>
                  <c:x val="-3.5496394897393237E-2"/>
                  <c:y val="-5.27650854292620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840820854132001E-2"/>
                  <c:y val="-6.49416436052456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5496394897393237E-2"/>
                  <c:y val="-5.68239381545898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'ÍNDICE DE SATISFAÇÃO COM A OUVI'!$B$185:$D$185</c:f>
              <c:strCache>
                <c:ptCount val="3"/>
                <c:pt idx="0">
                  <c:v>1º Semestre/2017</c:v>
                </c:pt>
                <c:pt idx="1">
                  <c:v>1º Semestre/2018</c:v>
                </c:pt>
                <c:pt idx="2">
                  <c:v>1º Semestre/2019</c:v>
                </c:pt>
              </c:strCache>
            </c:strRef>
          </c:cat>
          <c:val>
            <c:numRef>
              <c:f>'ÍNDICE DE SATISFAÇÃO COM A OUVI'!$B$186:$D$186</c:f>
              <c:numCache>
                <c:formatCode>0%</c:formatCode>
                <c:ptCount val="3"/>
                <c:pt idx="0">
                  <c:v>0.73</c:v>
                </c:pt>
                <c:pt idx="1">
                  <c:v>0.7</c:v>
                </c:pt>
                <c:pt idx="2">
                  <c:v>0.68</c:v>
                </c:pt>
              </c:numCache>
            </c:numRef>
          </c:val>
          <c:smooth val="0"/>
        </c:ser>
        <c:dLbls>
          <c:showLegendKey val="0"/>
          <c:showVal val="0"/>
          <c:showCatName val="0"/>
          <c:showSerName val="0"/>
          <c:showPercent val="0"/>
          <c:showBubbleSize val="0"/>
        </c:dLbls>
        <c:marker val="1"/>
        <c:smooth val="0"/>
        <c:axId val="211291136"/>
        <c:axId val="201579264"/>
      </c:lineChart>
      <c:catAx>
        <c:axId val="211291136"/>
        <c:scaling>
          <c:orientation val="minMax"/>
        </c:scaling>
        <c:delete val="0"/>
        <c:axPos val="b"/>
        <c:numFmt formatCode="General" sourceLinked="0"/>
        <c:majorTickMark val="out"/>
        <c:minorTickMark val="none"/>
        <c:tickLblPos val="nextTo"/>
        <c:txPr>
          <a:bodyPr/>
          <a:lstStyle/>
          <a:p>
            <a:pPr>
              <a:defRPr sz="1100" b="1"/>
            </a:pPr>
            <a:endParaRPr lang="pt-BR"/>
          </a:p>
        </c:txPr>
        <c:crossAx val="201579264"/>
        <c:crosses val="autoZero"/>
        <c:auto val="1"/>
        <c:lblAlgn val="ctr"/>
        <c:lblOffset val="100"/>
        <c:noMultiLvlLbl val="0"/>
      </c:catAx>
      <c:valAx>
        <c:axId val="201579264"/>
        <c:scaling>
          <c:orientation val="minMax"/>
        </c:scaling>
        <c:delete val="0"/>
        <c:axPos val="l"/>
        <c:numFmt formatCode="0%" sourceLinked="1"/>
        <c:majorTickMark val="out"/>
        <c:minorTickMark val="none"/>
        <c:tickLblPos val="nextTo"/>
        <c:crossAx val="211291136"/>
        <c:crosses val="autoZero"/>
        <c:crossBetween val="between"/>
      </c:valAx>
      <c:spPr>
        <a:ln>
          <a:noFill/>
        </a:ln>
      </c:spPr>
    </c:plotArea>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0"/>
              <c:layout>
                <c:manualLayout>
                  <c:x val="-3.8585209003215437E-2"/>
                  <c:y val="-5.83941516341319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872454448017148E-2"/>
                  <c:y val="-6.22870950764075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016077170418008E-2"/>
                  <c:y val="-4.671532130730558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'ÍNDICE DE RECOMENDAÇÃO COM OUV'!$B$95:$D$95</c:f>
              <c:strCache>
                <c:ptCount val="3"/>
                <c:pt idx="0">
                  <c:v>1º Semestre/2017</c:v>
                </c:pt>
                <c:pt idx="1">
                  <c:v>1º Semestre/2018</c:v>
                </c:pt>
                <c:pt idx="2">
                  <c:v>1º Semestre/2019</c:v>
                </c:pt>
              </c:strCache>
            </c:strRef>
          </c:cat>
          <c:val>
            <c:numRef>
              <c:f>'ÍNDICE DE RECOMENDAÇÃO COM OUV'!$B$96:$D$96</c:f>
              <c:numCache>
                <c:formatCode>0%</c:formatCode>
                <c:ptCount val="3"/>
                <c:pt idx="0">
                  <c:v>0.73</c:v>
                </c:pt>
                <c:pt idx="1">
                  <c:v>0.74</c:v>
                </c:pt>
                <c:pt idx="2">
                  <c:v>0.76</c:v>
                </c:pt>
              </c:numCache>
            </c:numRef>
          </c:val>
          <c:smooth val="0"/>
        </c:ser>
        <c:dLbls>
          <c:showLegendKey val="0"/>
          <c:showVal val="0"/>
          <c:showCatName val="0"/>
          <c:showSerName val="0"/>
          <c:showPercent val="0"/>
          <c:showBubbleSize val="0"/>
        </c:dLbls>
        <c:marker val="1"/>
        <c:smooth val="0"/>
        <c:axId val="211467264"/>
        <c:axId val="203584000"/>
      </c:lineChart>
      <c:catAx>
        <c:axId val="211467264"/>
        <c:scaling>
          <c:orientation val="minMax"/>
        </c:scaling>
        <c:delete val="0"/>
        <c:axPos val="b"/>
        <c:numFmt formatCode="General" sourceLinked="0"/>
        <c:majorTickMark val="out"/>
        <c:minorTickMark val="none"/>
        <c:tickLblPos val="nextTo"/>
        <c:txPr>
          <a:bodyPr/>
          <a:lstStyle/>
          <a:p>
            <a:pPr>
              <a:defRPr sz="1200" b="1"/>
            </a:pPr>
            <a:endParaRPr lang="pt-BR"/>
          </a:p>
        </c:txPr>
        <c:crossAx val="203584000"/>
        <c:crosses val="autoZero"/>
        <c:auto val="1"/>
        <c:lblAlgn val="ctr"/>
        <c:lblOffset val="100"/>
        <c:noMultiLvlLbl val="0"/>
      </c:catAx>
      <c:valAx>
        <c:axId val="203584000"/>
        <c:scaling>
          <c:orientation val="minMax"/>
        </c:scaling>
        <c:delete val="0"/>
        <c:axPos val="l"/>
        <c:numFmt formatCode="0%" sourceLinked="1"/>
        <c:majorTickMark val="out"/>
        <c:minorTickMark val="none"/>
        <c:tickLblPos val="nextTo"/>
        <c:crossAx val="211467264"/>
        <c:crosses val="autoZero"/>
        <c:crossBetween val="between"/>
      </c:valAx>
    </c:plotArea>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0"/>
          <c:order val="0"/>
          <c:tx>
            <c:v>TAXA DE ADEQUAÇÃO DOS REQUISITOS DAS CARTAS DE SERVIÇOS</c:v>
          </c:tx>
          <c:spPr>
            <a:ln w="63500">
              <a:solidFill>
                <a:srgbClr val="FFC000"/>
              </a:solidFill>
            </a:ln>
          </c:spPr>
          <c:marker>
            <c:spPr>
              <a:solidFill>
                <a:srgbClr val="FFC000"/>
              </a:solidFill>
              <a:ln>
                <a:solidFill>
                  <a:srgbClr val="FFC000"/>
                </a:solidFill>
              </a:ln>
            </c:spPr>
          </c:marker>
          <c:dLbls>
            <c:dLbl>
              <c:idx val="0"/>
              <c:layout>
                <c:manualLayout>
                  <c:x val="-4.0911204091120409E-2"/>
                  <c:y val="-4.95049504950495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630404463040445E-2"/>
                  <c:y val="-5.61056105610561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911204091120409E-2"/>
                  <c:y val="-6.600660066006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1">
                    <a:solidFill>
                      <a:schemeClr val="accent1"/>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Plan1!$H$9:$J$9</c:f>
              <c:strCache>
                <c:ptCount val="3"/>
                <c:pt idx="0">
                  <c:v>2018</c:v>
                </c:pt>
                <c:pt idx="1">
                  <c:v>1º Trimestre/2019</c:v>
                </c:pt>
                <c:pt idx="2">
                  <c:v>2º Trimestre/2019</c:v>
                </c:pt>
              </c:strCache>
            </c:strRef>
          </c:cat>
          <c:val>
            <c:numRef>
              <c:f>Plan1!$H$10:$J$10</c:f>
              <c:numCache>
                <c:formatCode>0%</c:formatCode>
                <c:ptCount val="3"/>
                <c:pt idx="0">
                  <c:v>0.38</c:v>
                </c:pt>
                <c:pt idx="1">
                  <c:v>0.48</c:v>
                </c:pt>
                <c:pt idx="2">
                  <c:v>0.78</c:v>
                </c:pt>
              </c:numCache>
            </c:numRef>
          </c:val>
          <c:smooth val="0"/>
        </c:ser>
        <c:dLbls>
          <c:showLegendKey val="0"/>
          <c:showVal val="0"/>
          <c:showCatName val="0"/>
          <c:showSerName val="0"/>
          <c:showPercent val="0"/>
          <c:showBubbleSize val="0"/>
        </c:dLbls>
        <c:marker val="1"/>
        <c:smooth val="0"/>
        <c:axId val="211638272"/>
        <c:axId val="203615040"/>
      </c:lineChart>
      <c:catAx>
        <c:axId val="211638272"/>
        <c:scaling>
          <c:orientation val="minMax"/>
        </c:scaling>
        <c:delete val="0"/>
        <c:axPos val="b"/>
        <c:numFmt formatCode="General" sourceLinked="1"/>
        <c:majorTickMark val="out"/>
        <c:minorTickMark val="none"/>
        <c:tickLblPos val="nextTo"/>
        <c:txPr>
          <a:bodyPr/>
          <a:lstStyle/>
          <a:p>
            <a:pPr>
              <a:defRPr sz="1800" b="1">
                <a:solidFill>
                  <a:schemeClr val="accent1"/>
                </a:solidFill>
              </a:defRPr>
            </a:pPr>
            <a:endParaRPr lang="pt-BR"/>
          </a:p>
        </c:txPr>
        <c:crossAx val="203615040"/>
        <c:crosses val="autoZero"/>
        <c:auto val="1"/>
        <c:lblAlgn val="ctr"/>
        <c:lblOffset val="100"/>
        <c:noMultiLvlLbl val="0"/>
      </c:catAx>
      <c:valAx>
        <c:axId val="203615040"/>
        <c:scaling>
          <c:orientation val="minMax"/>
        </c:scaling>
        <c:delete val="0"/>
        <c:axPos val="l"/>
        <c:numFmt formatCode="0%" sourceLinked="1"/>
        <c:majorTickMark val="out"/>
        <c:minorTickMark val="none"/>
        <c:tickLblPos val="nextTo"/>
        <c:crossAx val="211638272"/>
        <c:crosses val="autoZero"/>
        <c:crossBetween val="between"/>
      </c:valAx>
      <c:spPr>
        <a:noFill/>
        <a:ln w="25400">
          <a:noFill/>
        </a:ln>
      </c:spPr>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4330966860621961E-2"/>
          <c:y val="3.6596681480758592E-2"/>
          <c:w val="0.82455421478676272"/>
          <c:h val="0.76264533672751922"/>
        </c:manualLayout>
      </c:layout>
      <c:bar3DChart>
        <c:barDir val="col"/>
        <c:grouping val="clustered"/>
        <c:varyColors val="0"/>
        <c:ser>
          <c:idx val="0"/>
          <c:order val="0"/>
          <c:invertIfNegative val="0"/>
          <c:dPt>
            <c:idx val="0"/>
            <c:invertIfNegative val="0"/>
            <c:bubble3D val="0"/>
            <c:spPr>
              <a:solidFill>
                <a:schemeClr val="accent1"/>
              </a:solidFill>
            </c:spPr>
          </c:dPt>
          <c:dPt>
            <c:idx val="1"/>
            <c:invertIfNegative val="0"/>
            <c:bubble3D val="0"/>
            <c:spPr>
              <a:solidFill>
                <a:schemeClr val="accent1"/>
              </a:solidFill>
            </c:spPr>
          </c:dPt>
          <c:dPt>
            <c:idx val="2"/>
            <c:invertIfNegative val="0"/>
            <c:bubble3D val="0"/>
            <c:spPr>
              <a:solidFill>
                <a:schemeClr val="accent1"/>
              </a:solidFill>
            </c:spPr>
          </c:dPt>
          <c:dPt>
            <c:idx val="3"/>
            <c:invertIfNegative val="0"/>
            <c:bubble3D val="0"/>
            <c:spPr>
              <a:solidFill>
                <a:schemeClr val="accent1"/>
              </a:solidFill>
            </c:spPr>
          </c:dPt>
          <c:dPt>
            <c:idx val="4"/>
            <c:invertIfNegative val="0"/>
            <c:bubble3D val="0"/>
            <c:spPr>
              <a:solidFill>
                <a:schemeClr val="accent1"/>
              </a:solidFill>
            </c:spPr>
          </c:dPt>
          <c:dPt>
            <c:idx val="5"/>
            <c:invertIfNegative val="0"/>
            <c:bubble3D val="0"/>
            <c:spPr>
              <a:solidFill>
                <a:schemeClr val="accent1"/>
              </a:solidFill>
            </c:spPr>
          </c:dPt>
          <c:dPt>
            <c:idx val="6"/>
            <c:invertIfNegative val="0"/>
            <c:bubble3D val="0"/>
            <c:spPr>
              <a:solidFill>
                <a:srgbClr val="FFC000"/>
              </a:solidFill>
            </c:spPr>
          </c:dPt>
          <c:dPt>
            <c:idx val="7"/>
            <c:invertIfNegative val="0"/>
            <c:bubble3D val="0"/>
            <c:spPr>
              <a:solidFill>
                <a:srgbClr val="FFC000"/>
              </a:solidFill>
            </c:spPr>
          </c:dPt>
          <c:dPt>
            <c:idx val="8"/>
            <c:invertIfNegative val="0"/>
            <c:bubble3D val="0"/>
            <c:spPr>
              <a:solidFill>
                <a:srgbClr val="FFC000"/>
              </a:solidFill>
            </c:spPr>
          </c:dPt>
          <c:dPt>
            <c:idx val="9"/>
            <c:invertIfNegative val="0"/>
            <c:bubble3D val="0"/>
            <c:spPr>
              <a:solidFill>
                <a:srgbClr val="FFC000"/>
              </a:solidFill>
            </c:spPr>
          </c:dPt>
          <c:dPt>
            <c:idx val="10"/>
            <c:invertIfNegative val="0"/>
            <c:bubble3D val="0"/>
            <c:spPr>
              <a:solidFill>
                <a:srgbClr val="FFC000"/>
              </a:solidFill>
            </c:spPr>
          </c:dPt>
          <c:dPt>
            <c:idx val="11"/>
            <c:invertIfNegative val="0"/>
            <c:bubble3D val="0"/>
            <c:spPr>
              <a:solidFill>
                <a:srgbClr val="FFC000"/>
              </a:solidFill>
            </c:spPr>
          </c:dPt>
          <c:dPt>
            <c:idx val="12"/>
            <c:invertIfNegative val="0"/>
            <c:bubble3D val="0"/>
            <c:spPr>
              <a:solidFill>
                <a:schemeClr val="accent2"/>
              </a:solidFill>
            </c:spPr>
          </c:dPt>
          <c:dPt>
            <c:idx val="13"/>
            <c:invertIfNegative val="0"/>
            <c:bubble3D val="0"/>
            <c:spPr>
              <a:solidFill>
                <a:schemeClr val="accent2"/>
              </a:solidFill>
            </c:spPr>
          </c:dPt>
          <c:dPt>
            <c:idx val="14"/>
            <c:invertIfNegative val="0"/>
            <c:bubble3D val="0"/>
            <c:spPr>
              <a:solidFill>
                <a:schemeClr val="accent2"/>
              </a:solidFill>
            </c:spPr>
          </c:dPt>
          <c:dPt>
            <c:idx val="15"/>
            <c:invertIfNegative val="0"/>
            <c:bubble3D val="0"/>
            <c:spPr>
              <a:solidFill>
                <a:schemeClr val="accent2"/>
              </a:solidFill>
            </c:spPr>
          </c:dPt>
          <c:dPt>
            <c:idx val="16"/>
            <c:invertIfNegative val="0"/>
            <c:bubble3D val="0"/>
            <c:spPr>
              <a:solidFill>
                <a:schemeClr val="accent2"/>
              </a:solidFill>
            </c:spPr>
          </c:dPt>
          <c:dPt>
            <c:idx val="17"/>
            <c:invertIfNegative val="0"/>
            <c:bubble3D val="0"/>
            <c:spPr>
              <a:solidFill>
                <a:schemeClr val="accent2"/>
              </a:solidFill>
            </c:spPr>
          </c:dPt>
          <c:dLbls>
            <c:dLbl>
              <c:idx val="0"/>
              <c:layout>
                <c:manualLayout>
                  <c:x val="-8.0224618825673437E-3"/>
                  <c:y val="-2.89505318235491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089847530269171E-3"/>
                  <c:y val="-6.433451516344259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123144663559426E-2"/>
                  <c:y val="-9.650177274516389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5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'Total de Manisf.Reg.mês'!$K$3:$AB$5</c:f>
              <c:multiLvlStrCache>
                <c:ptCount val="18"/>
                <c:lvl>
                  <c:pt idx="0">
                    <c:v>JAN</c:v>
                  </c:pt>
                  <c:pt idx="1">
                    <c:v>FEV</c:v>
                  </c:pt>
                  <c:pt idx="2">
                    <c:v>MAR</c:v>
                  </c:pt>
                  <c:pt idx="3">
                    <c:v>ABR</c:v>
                  </c:pt>
                  <c:pt idx="4">
                    <c:v>MAI</c:v>
                  </c:pt>
                  <c:pt idx="5">
                    <c:v>JUN</c:v>
                  </c:pt>
                  <c:pt idx="6">
                    <c:v>JAN</c:v>
                  </c:pt>
                  <c:pt idx="7">
                    <c:v>FEV</c:v>
                  </c:pt>
                  <c:pt idx="8">
                    <c:v>MAR</c:v>
                  </c:pt>
                  <c:pt idx="9">
                    <c:v>ABR</c:v>
                  </c:pt>
                  <c:pt idx="10">
                    <c:v>MAI</c:v>
                  </c:pt>
                  <c:pt idx="11">
                    <c:v>JUN</c:v>
                  </c:pt>
                  <c:pt idx="12">
                    <c:v>JAN</c:v>
                  </c:pt>
                  <c:pt idx="13">
                    <c:v>FEV</c:v>
                  </c:pt>
                  <c:pt idx="14">
                    <c:v>MAR</c:v>
                  </c:pt>
                  <c:pt idx="15">
                    <c:v>ABR</c:v>
                  </c:pt>
                  <c:pt idx="16">
                    <c:v>MAI</c:v>
                  </c:pt>
                  <c:pt idx="17">
                    <c:v>JUN</c:v>
                  </c:pt>
                </c:lvl>
                <c:lvl>
                  <c:pt idx="0">
                    <c:v>2017</c:v>
                  </c:pt>
                  <c:pt idx="6">
                    <c:v>2018</c:v>
                  </c:pt>
                  <c:pt idx="12">
                    <c:v>2019</c:v>
                  </c:pt>
                </c:lvl>
              </c:multiLvlStrCache>
            </c:multiLvlStrRef>
          </c:cat>
          <c:val>
            <c:numRef>
              <c:f>'Total de Manisf.Reg.mês'!$K$6:$AB$6</c:f>
              <c:numCache>
                <c:formatCode>#,##0</c:formatCode>
                <c:ptCount val="18"/>
                <c:pt idx="0">
                  <c:v>12709</c:v>
                </c:pt>
                <c:pt idx="1">
                  <c:v>13003</c:v>
                </c:pt>
                <c:pt idx="2">
                  <c:v>15680</c:v>
                </c:pt>
                <c:pt idx="3">
                  <c:v>13351</c:v>
                </c:pt>
                <c:pt idx="4">
                  <c:v>14720</c:v>
                </c:pt>
                <c:pt idx="5">
                  <c:v>12113</c:v>
                </c:pt>
                <c:pt idx="6">
                  <c:v>13987</c:v>
                </c:pt>
                <c:pt idx="7">
                  <c:v>15580</c:v>
                </c:pt>
                <c:pt idx="8">
                  <c:v>19003</c:v>
                </c:pt>
                <c:pt idx="9">
                  <c:v>17506</c:v>
                </c:pt>
                <c:pt idx="10">
                  <c:v>16509</c:v>
                </c:pt>
                <c:pt idx="11">
                  <c:v>15083</c:v>
                </c:pt>
                <c:pt idx="12">
                  <c:v>16761</c:v>
                </c:pt>
                <c:pt idx="13">
                  <c:v>19416</c:v>
                </c:pt>
                <c:pt idx="14">
                  <c:v>19459</c:v>
                </c:pt>
                <c:pt idx="15">
                  <c:v>23849</c:v>
                </c:pt>
                <c:pt idx="16">
                  <c:v>20863</c:v>
                </c:pt>
                <c:pt idx="17">
                  <c:v>13804</c:v>
                </c:pt>
              </c:numCache>
            </c:numRef>
          </c:val>
        </c:ser>
        <c:dLbls>
          <c:showLegendKey val="0"/>
          <c:showVal val="0"/>
          <c:showCatName val="0"/>
          <c:showSerName val="0"/>
          <c:showPercent val="0"/>
          <c:showBubbleSize val="0"/>
        </c:dLbls>
        <c:gapWidth val="150"/>
        <c:shape val="box"/>
        <c:axId val="204752384"/>
        <c:axId val="205081984"/>
        <c:axId val="0"/>
      </c:bar3DChart>
      <c:catAx>
        <c:axId val="204752384"/>
        <c:scaling>
          <c:orientation val="minMax"/>
        </c:scaling>
        <c:delete val="0"/>
        <c:axPos val="b"/>
        <c:numFmt formatCode="General" sourceLinked="0"/>
        <c:majorTickMark val="out"/>
        <c:minorTickMark val="none"/>
        <c:tickLblPos val="nextTo"/>
        <c:spPr>
          <a:ln>
            <a:solidFill>
              <a:srgbClr val="0071BC"/>
            </a:solidFill>
          </a:ln>
        </c:spPr>
        <c:txPr>
          <a:bodyPr/>
          <a:lstStyle/>
          <a:p>
            <a:pPr>
              <a:defRPr b="1">
                <a:solidFill>
                  <a:schemeClr val="tx1"/>
                </a:solidFill>
              </a:defRPr>
            </a:pPr>
            <a:endParaRPr lang="pt-BR"/>
          </a:p>
        </c:txPr>
        <c:crossAx val="205081984"/>
        <c:crosses val="autoZero"/>
        <c:auto val="1"/>
        <c:lblAlgn val="ctr"/>
        <c:lblOffset val="100"/>
        <c:noMultiLvlLbl val="0"/>
      </c:catAx>
      <c:valAx>
        <c:axId val="205081984"/>
        <c:scaling>
          <c:orientation val="minMax"/>
        </c:scaling>
        <c:delete val="1"/>
        <c:axPos val="l"/>
        <c:numFmt formatCode="#,##0" sourceLinked="1"/>
        <c:majorTickMark val="out"/>
        <c:minorTickMark val="none"/>
        <c:tickLblPos val="nextTo"/>
        <c:crossAx val="204752384"/>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invertIfNegative val="0"/>
          <c:dPt>
            <c:idx val="0"/>
            <c:invertIfNegative val="0"/>
            <c:bubble3D val="0"/>
            <c:spPr>
              <a:solidFill>
                <a:srgbClr val="BC2226"/>
              </a:solidFill>
            </c:spPr>
          </c:dPt>
          <c:dPt>
            <c:idx val="1"/>
            <c:invertIfNegative val="0"/>
            <c:bubble3D val="0"/>
            <c:spPr>
              <a:solidFill>
                <a:srgbClr val="8A5C8A"/>
              </a:solidFill>
            </c:spPr>
          </c:dPt>
          <c:dPt>
            <c:idx val="2"/>
            <c:invertIfNegative val="0"/>
            <c:bubble3D val="0"/>
            <c:spPr>
              <a:solidFill>
                <a:schemeClr val="accent6"/>
              </a:solidFill>
            </c:spPr>
          </c:dPt>
          <c:dLbls>
            <c:dLbl>
              <c:idx val="0"/>
              <c:layout>
                <c:manualLayout>
                  <c:x val="2.2948757911285186E-2"/>
                  <c:y val="-3.48330861291481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359150889271456E-2"/>
                  <c:y val="-3.48333908805578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538726333906971E-2"/>
                  <c:y val="-3.096274322590949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800" b="1" i="0" u="none" strike="noStrike" kern="1200" baseline="0">
                    <a:solidFill>
                      <a:srgbClr val="4F81BD">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'Média Diária e Média Mensal'!$B$79:$B$81</c:f>
              <c:numCache>
                <c:formatCode>General</c:formatCode>
                <c:ptCount val="3"/>
                <c:pt idx="0">
                  <c:v>2017</c:v>
                </c:pt>
                <c:pt idx="1">
                  <c:v>2018</c:v>
                </c:pt>
                <c:pt idx="2">
                  <c:v>2019</c:v>
                </c:pt>
              </c:numCache>
            </c:numRef>
          </c:cat>
          <c:val>
            <c:numRef>
              <c:f>'Média Diária e Média Mensal'!$C$79:$C$81</c:f>
              <c:numCache>
                <c:formatCode>#,##0</c:formatCode>
                <c:ptCount val="3"/>
                <c:pt idx="0">
                  <c:v>658</c:v>
                </c:pt>
                <c:pt idx="1">
                  <c:v>788</c:v>
                </c:pt>
                <c:pt idx="2">
                  <c:v>921</c:v>
                </c:pt>
              </c:numCache>
            </c:numRef>
          </c:val>
        </c:ser>
        <c:ser>
          <c:idx val="1"/>
          <c:order val="1"/>
          <c:invertIfNegative val="0"/>
          <c:cat>
            <c:numRef>
              <c:f>'Média Diária e Média Mensal'!$B$79:$B$81</c:f>
              <c:numCache>
                <c:formatCode>General</c:formatCode>
                <c:ptCount val="3"/>
                <c:pt idx="0">
                  <c:v>2017</c:v>
                </c:pt>
                <c:pt idx="1">
                  <c:v>2018</c:v>
                </c:pt>
                <c:pt idx="2">
                  <c:v>2019</c:v>
                </c:pt>
              </c:numCache>
            </c:numRef>
          </c:cat>
          <c:val>
            <c:numRef>
              <c:f>'Média Diária e Média Mensal'!$D$79:$D$81</c:f>
              <c:numCache>
                <c:formatCode>General</c:formatCode>
                <c:ptCount val="3"/>
              </c:numCache>
            </c:numRef>
          </c:val>
        </c:ser>
        <c:dLbls>
          <c:showLegendKey val="0"/>
          <c:showVal val="0"/>
          <c:showCatName val="0"/>
          <c:showSerName val="0"/>
          <c:showPercent val="0"/>
          <c:showBubbleSize val="0"/>
        </c:dLbls>
        <c:gapWidth val="150"/>
        <c:shape val="box"/>
        <c:axId val="214359552"/>
        <c:axId val="201523776"/>
        <c:axId val="0"/>
      </c:bar3DChart>
      <c:catAx>
        <c:axId val="214359552"/>
        <c:scaling>
          <c:orientation val="minMax"/>
        </c:scaling>
        <c:delete val="0"/>
        <c:axPos val="b"/>
        <c:numFmt formatCode="General" sourceLinked="1"/>
        <c:majorTickMark val="out"/>
        <c:minorTickMark val="none"/>
        <c:tickLblPos val="nextTo"/>
        <c:txPr>
          <a:bodyPr/>
          <a:lstStyle/>
          <a:p>
            <a:pPr algn="ctr">
              <a:defRPr lang="pt-BR" sz="1600" b="1" i="0" u="none" strike="noStrike" kern="1200" baseline="0">
                <a:solidFill>
                  <a:srgbClr val="4F81BD">
                    <a:lumMod val="75000"/>
                  </a:srgbClr>
                </a:solidFill>
                <a:latin typeface="+mn-lt"/>
                <a:ea typeface="+mn-ea"/>
                <a:cs typeface="+mn-cs"/>
              </a:defRPr>
            </a:pPr>
            <a:endParaRPr lang="pt-BR"/>
          </a:p>
        </c:txPr>
        <c:crossAx val="201523776"/>
        <c:crosses val="autoZero"/>
        <c:auto val="1"/>
        <c:lblAlgn val="ctr"/>
        <c:lblOffset val="100"/>
        <c:noMultiLvlLbl val="0"/>
      </c:catAx>
      <c:valAx>
        <c:axId val="201523776"/>
        <c:scaling>
          <c:orientation val="minMax"/>
        </c:scaling>
        <c:delete val="1"/>
        <c:axPos val="l"/>
        <c:numFmt formatCode="#,##0" sourceLinked="1"/>
        <c:majorTickMark val="out"/>
        <c:minorTickMark val="none"/>
        <c:tickLblPos val="nextTo"/>
        <c:crossAx val="214359552"/>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bar3DChart>
        <c:barDir val="col"/>
        <c:grouping val="clustered"/>
        <c:varyColors val="0"/>
        <c:ser>
          <c:idx val="2"/>
          <c:order val="0"/>
          <c:spPr>
            <a:solidFill>
              <a:srgbClr val="BC2226"/>
            </a:solidFill>
          </c:spPr>
          <c:invertIfNegative val="0"/>
          <c:dPt>
            <c:idx val="1"/>
            <c:invertIfNegative val="0"/>
            <c:bubble3D val="0"/>
            <c:spPr>
              <a:solidFill>
                <a:srgbClr val="8A5C8A"/>
              </a:solidFill>
            </c:spPr>
          </c:dPt>
          <c:dPt>
            <c:idx val="2"/>
            <c:invertIfNegative val="0"/>
            <c:bubble3D val="0"/>
            <c:spPr>
              <a:solidFill>
                <a:srgbClr val="F7931E"/>
              </a:solidFill>
            </c:spPr>
          </c:dPt>
          <c:dLbls>
            <c:dLbl>
              <c:idx val="0"/>
              <c:layout>
                <c:manualLayout>
                  <c:x val="2.2813688212927733E-2"/>
                  <c:y val="-3.43531879656995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813688212927757E-2"/>
                  <c:y val="-3.86473364614120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418250950570342E-2"/>
                  <c:y val="-3.8647336461412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800" b="1" i="0" u="none" strike="noStrike" kern="1200" baseline="0">
                    <a:solidFill>
                      <a:srgbClr val="4F81BD">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'Média Diária e Média Mensal'!$B$86:$B$88</c:f>
              <c:numCache>
                <c:formatCode>General</c:formatCode>
                <c:ptCount val="3"/>
                <c:pt idx="0">
                  <c:v>2017</c:v>
                </c:pt>
                <c:pt idx="1">
                  <c:v>2018</c:v>
                </c:pt>
                <c:pt idx="2">
                  <c:v>2019</c:v>
                </c:pt>
              </c:numCache>
            </c:numRef>
          </c:cat>
          <c:val>
            <c:numRef>
              <c:f>'Média Diária e Média Mensal'!$C$86:$C$88</c:f>
              <c:numCache>
                <c:formatCode>#,##0</c:formatCode>
                <c:ptCount val="3"/>
                <c:pt idx="0">
                  <c:v>13596</c:v>
                </c:pt>
                <c:pt idx="1">
                  <c:v>16278</c:v>
                </c:pt>
                <c:pt idx="2">
                  <c:v>19025.333333333332</c:v>
                </c:pt>
              </c:numCache>
            </c:numRef>
          </c:val>
        </c:ser>
        <c:ser>
          <c:idx val="3"/>
          <c:order val="1"/>
          <c:invertIfNegative val="0"/>
          <c:cat>
            <c:numRef>
              <c:f>'Média Diária e Média Mensal'!$B$86:$B$88</c:f>
              <c:numCache>
                <c:formatCode>General</c:formatCode>
                <c:ptCount val="3"/>
                <c:pt idx="0">
                  <c:v>2017</c:v>
                </c:pt>
                <c:pt idx="1">
                  <c:v>2018</c:v>
                </c:pt>
                <c:pt idx="2">
                  <c:v>2019</c:v>
                </c:pt>
              </c:numCache>
            </c:numRef>
          </c:cat>
          <c:val>
            <c:numRef>
              <c:f>'Média Diária e Média Mensal'!$D$86:$D$88</c:f>
              <c:numCache>
                <c:formatCode>General</c:formatCode>
                <c:ptCount val="3"/>
              </c:numCache>
            </c:numRef>
          </c:val>
        </c:ser>
        <c:dLbls>
          <c:showLegendKey val="0"/>
          <c:showVal val="0"/>
          <c:showCatName val="0"/>
          <c:showSerName val="0"/>
          <c:showPercent val="0"/>
          <c:showBubbleSize val="0"/>
        </c:dLbls>
        <c:gapWidth val="150"/>
        <c:shape val="box"/>
        <c:axId val="201405952"/>
        <c:axId val="201525504"/>
        <c:axId val="0"/>
      </c:bar3DChart>
      <c:catAx>
        <c:axId val="201405952"/>
        <c:scaling>
          <c:orientation val="minMax"/>
        </c:scaling>
        <c:delete val="0"/>
        <c:axPos val="b"/>
        <c:numFmt formatCode="General" sourceLinked="1"/>
        <c:majorTickMark val="out"/>
        <c:minorTickMark val="none"/>
        <c:tickLblPos val="nextTo"/>
        <c:txPr>
          <a:bodyPr/>
          <a:lstStyle/>
          <a:p>
            <a:pPr algn="ctr">
              <a:defRPr lang="pt-BR" sz="1600" b="1" i="0" u="none" strike="noStrike" kern="1200" baseline="0">
                <a:solidFill>
                  <a:srgbClr val="4F81BD">
                    <a:lumMod val="75000"/>
                  </a:srgbClr>
                </a:solidFill>
                <a:latin typeface="+mn-lt"/>
                <a:ea typeface="+mn-ea"/>
                <a:cs typeface="+mn-cs"/>
              </a:defRPr>
            </a:pPr>
            <a:endParaRPr lang="pt-BR"/>
          </a:p>
        </c:txPr>
        <c:crossAx val="201525504"/>
        <c:crosses val="autoZero"/>
        <c:auto val="1"/>
        <c:lblAlgn val="ctr"/>
        <c:lblOffset val="100"/>
        <c:noMultiLvlLbl val="0"/>
      </c:catAx>
      <c:valAx>
        <c:axId val="201525504"/>
        <c:scaling>
          <c:orientation val="minMax"/>
        </c:scaling>
        <c:delete val="1"/>
        <c:axPos val="l"/>
        <c:numFmt formatCode="#,##0" sourceLinked="1"/>
        <c:majorTickMark val="out"/>
        <c:minorTickMark val="none"/>
        <c:tickLblPos val="nextTo"/>
        <c:crossAx val="201405952"/>
        <c:crosses val="autoZero"/>
        <c:crossBetween val="between"/>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chemeClr val="tx1"/>
              </a:solidFill>
            </c:spPr>
          </c:dPt>
          <c:dPt>
            <c:idx val="1"/>
            <c:bubble3D val="0"/>
            <c:spPr>
              <a:solidFill>
                <a:srgbClr val="00B050"/>
              </a:solidFill>
            </c:spPr>
          </c:dPt>
          <c:dPt>
            <c:idx val="2"/>
            <c:bubble3D val="0"/>
            <c:spPr>
              <a:solidFill>
                <a:srgbClr val="8A5C8A"/>
              </a:solidFill>
            </c:spPr>
          </c:dPt>
          <c:dPt>
            <c:idx val="3"/>
            <c:bubble3D val="0"/>
            <c:spPr>
              <a:solidFill>
                <a:schemeClr val="bg2"/>
              </a:solidFill>
            </c:spPr>
          </c:dPt>
          <c:dLbls>
            <c:dLbl>
              <c:idx val="0"/>
              <c:layout>
                <c:manualLayout>
                  <c:x val="-0.17974702064268994"/>
                  <c:y val="1.43926039917206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5140304674753494"/>
                  <c:y val="-0.1834750989975219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3928052067815848E-2"/>
                  <c:y val="9.00367931925347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2000" b="1" i="0">
                      <a:solidFill>
                        <a:schemeClr val="tx1"/>
                      </a:solidFill>
                    </a:defRPr>
                  </a:pPr>
                  <a:endParaRPr lang="pt-BR"/>
                </a:p>
              </c:txPr>
              <c:showLegendKey val="0"/>
              <c:showVal val="1"/>
              <c:showCatName val="0"/>
              <c:showSerName val="0"/>
              <c:showPercent val="0"/>
              <c:showBubbleSize val="0"/>
            </c:dLbl>
            <c:spPr>
              <a:noFill/>
              <a:ln>
                <a:noFill/>
              </a:ln>
              <a:effectLst/>
            </c:spPr>
            <c:txPr>
              <a:bodyPr/>
              <a:lstStyle/>
              <a:p>
                <a:pPr>
                  <a:defRPr sz="2000" b="1" i="0">
                    <a:solidFill>
                      <a:schemeClr val="bg1"/>
                    </a:solidFill>
                  </a:defRPr>
                </a:pPr>
                <a:endParaRPr lang="pt-BR"/>
              </a:p>
            </c:txPr>
            <c:showLegendKey val="0"/>
            <c:showVal val="1"/>
            <c:showCatName val="0"/>
            <c:showSerName val="0"/>
            <c:showPercent val="0"/>
            <c:showBubbleSize val="0"/>
            <c:showLeaderLines val="1"/>
            <c:extLst>
              <c:ext xmlns:c15="http://schemas.microsoft.com/office/drawing/2012/chart" uri="{CE6537A1-D6FC-4f65-9D91-7224C49458BB}"/>
            </c:extLst>
          </c:dLbls>
          <c:cat>
            <c:strRef>
              <c:f>'Canais de Atendimento'!$C$100:$F$100</c:f>
              <c:strCache>
                <c:ptCount val="4"/>
                <c:pt idx="0">
                  <c:v>TELEFONE</c:v>
                </c:pt>
                <c:pt idx="1">
                  <c:v>INTERNET</c:v>
                </c:pt>
                <c:pt idx="2">
                  <c:v>PRESENCIAL</c:v>
                </c:pt>
                <c:pt idx="3">
                  <c:v>OUTROS</c:v>
                </c:pt>
              </c:strCache>
            </c:strRef>
          </c:cat>
          <c:val>
            <c:numRef>
              <c:f>'Canais de Atendimento'!$C$102:$F$102</c:f>
              <c:numCache>
                <c:formatCode>0%</c:formatCode>
                <c:ptCount val="4"/>
                <c:pt idx="0">
                  <c:v>0.46174399046884856</c:v>
                </c:pt>
                <c:pt idx="1">
                  <c:v>0.37294134136940221</c:v>
                </c:pt>
                <c:pt idx="2">
                  <c:v>0.1568522671525685</c:v>
                </c:pt>
                <c:pt idx="3">
                  <c:v>8.4624010091807408E-3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546029297013549"/>
          <c:y val="0.13843743168531197"/>
          <c:w val="0.23188355678513159"/>
          <c:h val="0.67613511454359376"/>
        </c:manualLayout>
      </c:layout>
      <c:overlay val="0"/>
      <c:txPr>
        <a:bodyPr/>
        <a:lstStyle/>
        <a:p>
          <a:pPr rtl="0">
            <a:defRPr sz="1200" b="1"/>
          </a:pPr>
          <a:endParaRPr lang="pt-BR"/>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16642026026939868"/>
          <c:y val="0.88144476154394424"/>
          <c:w val="0.69401989002582409"/>
          <c:h val="0.11641150060678844"/>
        </c:manualLayout>
      </c:layout>
      <c:overlay val="0"/>
      <c:txPr>
        <a:bodyPr/>
        <a:lstStyle/>
        <a:p>
          <a:pPr>
            <a:defRPr sz="10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pt-BR"/>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70370370370372E-2"/>
          <c:y val="3.1874018909940495E-2"/>
          <c:w val="0.96871230679498399"/>
          <c:h val="0.72173479538568241"/>
        </c:manualLayout>
      </c:layout>
      <c:lineChart>
        <c:grouping val="standard"/>
        <c:varyColors val="0"/>
        <c:ser>
          <c:idx val="1"/>
          <c:order val="0"/>
          <c:tx>
            <c:strRef>
              <c:f>'Canais de Atendimento'!$D$73</c:f>
              <c:strCache>
                <c:ptCount val="1"/>
                <c:pt idx="0">
                  <c:v>TELEFONE</c:v>
                </c:pt>
              </c:strCache>
            </c:strRef>
          </c:tx>
          <c:spPr>
            <a:ln w="31750">
              <a:solidFill>
                <a:schemeClr val="tx1"/>
              </a:solidFill>
            </a:ln>
          </c:spPr>
          <c:marker>
            <c:spPr>
              <a:solidFill>
                <a:schemeClr val="tx1"/>
              </a:solidFill>
              <a:ln>
                <a:solidFill>
                  <a:schemeClr val="tx1"/>
                </a:solidFill>
              </a:ln>
            </c:spPr>
          </c:marker>
          <c:dLbls>
            <c:dLbl>
              <c:idx val="0"/>
              <c:layout>
                <c:manualLayout>
                  <c:x val="-3.7924151696606803E-2"/>
                  <c:y val="-4.56490659164723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790419161676647E-2"/>
                  <c:y val="-6.08654212219632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90818363273453E-2"/>
                  <c:y val="-5.70613323955904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4F81BD">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'Canais de Atendimento'!$C$74:$C$76</c:f>
              <c:numCache>
                <c:formatCode>General</c:formatCode>
                <c:ptCount val="3"/>
                <c:pt idx="0">
                  <c:v>2017</c:v>
                </c:pt>
                <c:pt idx="1">
                  <c:v>2018</c:v>
                </c:pt>
                <c:pt idx="2">
                  <c:v>2019</c:v>
                </c:pt>
              </c:numCache>
            </c:numRef>
          </c:cat>
          <c:val>
            <c:numRef>
              <c:f>'Canais de Atendimento'!$D$74:$D$76</c:f>
              <c:numCache>
                <c:formatCode>#,##0</c:formatCode>
                <c:ptCount val="3"/>
                <c:pt idx="0">
                  <c:v>49390</c:v>
                </c:pt>
                <c:pt idx="1">
                  <c:v>49396</c:v>
                </c:pt>
                <c:pt idx="2">
                  <c:v>52709</c:v>
                </c:pt>
              </c:numCache>
            </c:numRef>
          </c:val>
          <c:smooth val="0"/>
        </c:ser>
        <c:ser>
          <c:idx val="2"/>
          <c:order val="1"/>
          <c:tx>
            <c:strRef>
              <c:f>'Canais de Atendimento'!$E$73</c:f>
              <c:strCache>
                <c:ptCount val="1"/>
                <c:pt idx="0">
                  <c:v>INTERNET</c:v>
                </c:pt>
              </c:strCache>
            </c:strRef>
          </c:tx>
          <c:spPr>
            <a:ln w="31750">
              <a:solidFill>
                <a:srgbClr val="00B050"/>
              </a:solidFill>
            </a:ln>
          </c:spPr>
          <c:marker>
            <c:spPr>
              <a:solidFill>
                <a:srgbClr val="00B050"/>
              </a:solidFill>
              <a:ln>
                <a:solidFill>
                  <a:srgbClr val="00B050"/>
                </a:solidFill>
              </a:ln>
            </c:spPr>
          </c:marker>
          <c:dLbls>
            <c:dLbl>
              <c:idx val="0"/>
              <c:layout>
                <c:manualLayout>
                  <c:x val="-4.9900199600798403E-2"/>
                  <c:y val="-7.22776877010813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916167664670732E-2"/>
                  <c:y val="-6.08654212219631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88423153692622E-2"/>
                  <c:y val="-5.70613323955905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4F81BD">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'Canais de Atendimento'!$C$74:$C$76</c:f>
              <c:numCache>
                <c:formatCode>General</c:formatCode>
                <c:ptCount val="3"/>
                <c:pt idx="0">
                  <c:v>2017</c:v>
                </c:pt>
                <c:pt idx="1">
                  <c:v>2018</c:v>
                </c:pt>
                <c:pt idx="2">
                  <c:v>2019</c:v>
                </c:pt>
              </c:numCache>
            </c:numRef>
          </c:cat>
          <c:val>
            <c:numRef>
              <c:f>'Canais de Atendimento'!$E$74:$E$76</c:f>
              <c:numCache>
                <c:formatCode>#,##0</c:formatCode>
                <c:ptCount val="3"/>
                <c:pt idx="0">
                  <c:v>24291</c:v>
                </c:pt>
                <c:pt idx="1">
                  <c:v>32165</c:v>
                </c:pt>
                <c:pt idx="2">
                  <c:v>42572</c:v>
                </c:pt>
              </c:numCache>
            </c:numRef>
          </c:val>
          <c:smooth val="0"/>
        </c:ser>
        <c:ser>
          <c:idx val="3"/>
          <c:order val="2"/>
          <c:tx>
            <c:strRef>
              <c:f>'Canais de Atendimento'!$F$73</c:f>
              <c:strCache>
                <c:ptCount val="1"/>
                <c:pt idx="0">
                  <c:v>PRESENCIAL</c:v>
                </c:pt>
              </c:strCache>
            </c:strRef>
          </c:tx>
          <c:spPr>
            <a:ln w="31750">
              <a:solidFill>
                <a:srgbClr val="8A5C8A"/>
              </a:solidFill>
            </a:ln>
          </c:spPr>
          <c:marker>
            <c:spPr>
              <a:solidFill>
                <a:srgbClr val="8A5C8A"/>
              </a:solidFill>
              <a:ln>
                <a:solidFill>
                  <a:srgbClr val="8A5C8A"/>
                </a:solidFill>
              </a:ln>
            </c:spPr>
          </c:marker>
          <c:dLbls>
            <c:dLbl>
              <c:idx val="0"/>
              <c:layout>
                <c:manualLayout>
                  <c:x val="-4.1916167664670677E-2"/>
                  <c:y val="-6.08654212219633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916167664670732E-2"/>
                  <c:y val="-6.84735988747085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920159680638799E-2"/>
                  <c:y val="-6.46695100483358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4F81BD">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'Canais de Atendimento'!$C$74:$C$76</c:f>
              <c:numCache>
                <c:formatCode>General</c:formatCode>
                <c:ptCount val="3"/>
                <c:pt idx="0">
                  <c:v>2017</c:v>
                </c:pt>
                <c:pt idx="1">
                  <c:v>2018</c:v>
                </c:pt>
                <c:pt idx="2">
                  <c:v>2019</c:v>
                </c:pt>
              </c:numCache>
            </c:numRef>
          </c:cat>
          <c:val>
            <c:numRef>
              <c:f>'Canais de Atendimento'!$F$74:$F$76</c:f>
              <c:numCache>
                <c:formatCode>#,##0</c:formatCode>
                <c:ptCount val="3"/>
                <c:pt idx="0">
                  <c:v>11842</c:v>
                </c:pt>
                <c:pt idx="1">
                  <c:v>14953</c:v>
                </c:pt>
                <c:pt idx="2">
                  <c:v>17905</c:v>
                </c:pt>
              </c:numCache>
            </c:numRef>
          </c:val>
          <c:smooth val="0"/>
        </c:ser>
        <c:ser>
          <c:idx val="4"/>
          <c:order val="3"/>
          <c:tx>
            <c:strRef>
              <c:f>'Canais de Atendimento'!$G$73</c:f>
              <c:strCache>
                <c:ptCount val="1"/>
                <c:pt idx="0">
                  <c:v>OUTROS</c:v>
                </c:pt>
              </c:strCache>
            </c:strRef>
          </c:tx>
          <c:spPr>
            <a:ln w="31750">
              <a:solidFill>
                <a:schemeClr val="bg2"/>
              </a:solidFill>
            </a:ln>
          </c:spPr>
          <c:marker>
            <c:spPr>
              <a:solidFill>
                <a:schemeClr val="bg2"/>
              </a:solidFill>
              <a:ln>
                <a:solidFill>
                  <a:schemeClr val="bg2"/>
                </a:solidFill>
              </a:ln>
            </c:spPr>
          </c:marker>
          <c:dLbls>
            <c:dLbl>
              <c:idx val="0"/>
              <c:layout>
                <c:manualLayout>
                  <c:x val="-2.7944111776447105E-2"/>
                  <c:y val="-5.70613323955906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928143712574849E-2"/>
                  <c:y val="-5.32572435692177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932135728542985E-2"/>
                  <c:y val="-5.706133239559062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pt-BR" sz="1400" b="1" i="0" u="none" strike="noStrike" kern="1200" baseline="0">
                    <a:solidFill>
                      <a:srgbClr val="4F81BD">
                        <a:lumMod val="75000"/>
                      </a:srgb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'Canais de Atendimento'!$C$74:$C$76</c:f>
              <c:numCache>
                <c:formatCode>General</c:formatCode>
                <c:ptCount val="3"/>
                <c:pt idx="0">
                  <c:v>2017</c:v>
                </c:pt>
                <c:pt idx="1">
                  <c:v>2018</c:v>
                </c:pt>
                <c:pt idx="2">
                  <c:v>2019</c:v>
                </c:pt>
              </c:numCache>
            </c:numRef>
          </c:cat>
          <c:val>
            <c:numRef>
              <c:f>'Canais de Atendimento'!$G$74:$G$76</c:f>
              <c:numCache>
                <c:formatCode>#,##0</c:formatCode>
                <c:ptCount val="3"/>
                <c:pt idx="0">
                  <c:v>902</c:v>
                </c:pt>
                <c:pt idx="1">
                  <c:v>1154</c:v>
                </c:pt>
                <c:pt idx="2">
                  <c:v>966</c:v>
                </c:pt>
              </c:numCache>
            </c:numRef>
          </c:val>
          <c:smooth val="0"/>
        </c:ser>
        <c:dLbls>
          <c:showLegendKey val="0"/>
          <c:showVal val="0"/>
          <c:showCatName val="0"/>
          <c:showSerName val="0"/>
          <c:showPercent val="0"/>
          <c:showBubbleSize val="0"/>
        </c:dLbls>
        <c:marker val="1"/>
        <c:smooth val="0"/>
        <c:axId val="205429248"/>
        <c:axId val="108350272"/>
      </c:lineChart>
      <c:catAx>
        <c:axId val="205429248"/>
        <c:scaling>
          <c:orientation val="minMax"/>
        </c:scaling>
        <c:delete val="0"/>
        <c:axPos val="b"/>
        <c:numFmt formatCode="General" sourceLinked="1"/>
        <c:majorTickMark val="out"/>
        <c:minorTickMark val="none"/>
        <c:tickLblPos val="nextTo"/>
        <c:txPr>
          <a:bodyPr/>
          <a:lstStyle/>
          <a:p>
            <a:pPr algn="ctr">
              <a:defRPr lang="pt-BR" sz="1600" b="1" i="0" u="none" strike="noStrike" kern="1200" baseline="0">
                <a:solidFill>
                  <a:srgbClr val="4F81BD">
                    <a:lumMod val="75000"/>
                  </a:srgbClr>
                </a:solidFill>
                <a:latin typeface="+mn-lt"/>
                <a:ea typeface="+mn-ea"/>
                <a:cs typeface="+mn-cs"/>
              </a:defRPr>
            </a:pPr>
            <a:endParaRPr lang="pt-BR"/>
          </a:p>
        </c:txPr>
        <c:crossAx val="108350272"/>
        <c:crosses val="autoZero"/>
        <c:auto val="1"/>
        <c:lblAlgn val="ctr"/>
        <c:lblOffset val="100"/>
        <c:noMultiLvlLbl val="0"/>
      </c:catAx>
      <c:valAx>
        <c:axId val="108350272"/>
        <c:scaling>
          <c:orientation val="minMax"/>
        </c:scaling>
        <c:delete val="1"/>
        <c:axPos val="l"/>
        <c:numFmt formatCode="#,##0" sourceLinked="1"/>
        <c:majorTickMark val="out"/>
        <c:minorTickMark val="none"/>
        <c:tickLblPos val="nextTo"/>
        <c:crossAx val="205429248"/>
        <c:crosses val="autoZero"/>
        <c:crossBetween val="between"/>
      </c:valAx>
      <c:spPr>
        <a:noFill/>
        <a:ln w="25400">
          <a:noFill/>
        </a:ln>
      </c:spPr>
    </c:plotArea>
    <c:legend>
      <c:legendPos val="r"/>
      <c:layout>
        <c:manualLayout>
          <c:xMode val="edge"/>
          <c:yMode val="edge"/>
          <c:x val="9.4638232720909876E-2"/>
          <c:y val="0.88020525316686737"/>
          <c:w val="0.82758398950131229"/>
          <c:h val="0.11872672763114667"/>
        </c:manualLayout>
      </c:layout>
      <c:overlay val="0"/>
      <c:txPr>
        <a:bodyPr/>
        <a:lstStyle/>
        <a:p>
          <a:pPr>
            <a:defRPr sz="1100" b="1"/>
          </a:pPr>
          <a:endParaRPr lang="pt-BR"/>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16642026026939868"/>
          <c:y val="0.88144476154394424"/>
          <c:w val="0.69401989002582409"/>
          <c:h val="0.11641150060678844"/>
        </c:manualLayout>
      </c:layout>
      <c:overlay val="0"/>
      <c:txPr>
        <a:bodyPr/>
        <a:lstStyle/>
        <a:p>
          <a:pPr>
            <a:defRPr sz="1000" b="1">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pt-BR"/>
        </a:p>
      </c:txPr>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9-08-07T17:51:15.878" idx="218">
    <p:pos x="10" y="10"/>
    <p:text>Rever conclusão com od dados da Portaria 342 e dados das capacitações como no relatório trimestral</p:text>
    <p:extLst>
      <p:ext uri="{C676402C-5697-4E1C-873F-D02D1690AC5C}">
        <p15:threadingInfo xmlns:p15="http://schemas.microsoft.com/office/powerpoint/2012/main" xmlns="" timeZoneBias="180"/>
      </p:ext>
    </p:extLst>
  </p:cm>
</p:cmLst>
</file>

<file path=ppt/diagrams/_rels/data2.xml.rels><?xml version="1.0" encoding="UTF-8" standalone="yes"?>
<Relationships xmlns="http://schemas.openxmlformats.org/package/2006/relationships"><Relationship Id="rId8" Type="http://schemas.openxmlformats.org/officeDocument/2006/relationships/slide" Target="../slides/slide41.xml"/><Relationship Id="rId3" Type="http://schemas.openxmlformats.org/officeDocument/2006/relationships/slide" Target="../slides/slide14.xml"/><Relationship Id="rId7" Type="http://schemas.openxmlformats.org/officeDocument/2006/relationships/slide" Target="../slides/slide39.xml"/><Relationship Id="rId12" Type="http://schemas.openxmlformats.org/officeDocument/2006/relationships/slide" Target="../slides/slide54.xml"/><Relationship Id="rId2" Type="http://schemas.openxmlformats.org/officeDocument/2006/relationships/slide" Target="../slides/slide10.xml"/><Relationship Id="rId1" Type="http://schemas.openxmlformats.org/officeDocument/2006/relationships/slide" Target="../slides/slide4.xml"/><Relationship Id="rId6" Type="http://schemas.openxmlformats.org/officeDocument/2006/relationships/slide" Target="../slides/slide37.xml"/><Relationship Id="rId11" Type="http://schemas.openxmlformats.org/officeDocument/2006/relationships/slide" Target="../slides/slide52.xml"/><Relationship Id="rId5" Type="http://schemas.openxmlformats.org/officeDocument/2006/relationships/slide" Target="../slides/slide36.xml"/><Relationship Id="rId10" Type="http://schemas.openxmlformats.org/officeDocument/2006/relationships/slide" Target="../slides/slide49.xml"/><Relationship Id="rId4" Type="http://schemas.openxmlformats.org/officeDocument/2006/relationships/slide" Target="../slides/slide17.xml"/><Relationship Id="rId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A8692-7C4C-4B02-AAA3-87AC97D3D8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52C7A1B-F911-4A26-9F34-BB0EF0682FF0}">
      <dgm:prSet phldrT="[Texto]" custT="1"/>
      <dgm:spPr>
        <a:solidFill>
          <a:schemeClr val="bg1"/>
        </a:solidFill>
        <a:ln>
          <a:solidFill>
            <a:schemeClr val="tx1"/>
          </a:solidFill>
        </a:ln>
      </dgm:spPr>
      <dgm:t>
        <a:bodyPr/>
        <a:lstStyle/>
        <a:p>
          <a:pPr marL="0" lvl="0" algn="just" defTabSz="457200" rtl="0" eaLnBrk="1" latinLnBrk="0" hangingPunct="1"/>
          <a:r>
            <a:rPr lang="pt-BR" sz="1800" kern="1200" dirty="0" smtClean="0">
              <a:solidFill>
                <a:schemeClr val="bg1">
                  <a:lumMod val="50000"/>
                </a:schemeClr>
              </a:solidFill>
              <a:latin typeface="+mn-lt"/>
              <a:ea typeface="+mn-ea"/>
              <a:cs typeface="+mn-cs"/>
            </a:rPr>
            <a:t>A ouvidoria- Geral do Distrito Federal –OGDF apresenta o Relatório referente ao 1° Semestre/2019 , onde constam informações sintéticas  e comparativas acerca das manifestações registradas no Sistema de Gestão Ouvidorias do Distrito Federal –SIGO -DF. </a:t>
          </a:r>
          <a:endParaRPr lang="pt-BR" sz="1800" kern="1200" dirty="0">
            <a:solidFill>
              <a:schemeClr val="bg1">
                <a:lumMod val="50000"/>
              </a:schemeClr>
            </a:solidFill>
            <a:latin typeface="+mn-lt"/>
            <a:ea typeface="+mn-ea"/>
            <a:cs typeface="+mn-cs"/>
          </a:endParaRPr>
        </a:p>
      </dgm:t>
    </dgm:pt>
    <dgm:pt modelId="{00953A28-3FE8-4D3C-BB0F-F9FD15CA394A}" type="parTrans" cxnId="{075CE7E0-E6CF-406D-94FD-5C529B852745}">
      <dgm:prSet/>
      <dgm:spPr/>
      <dgm:t>
        <a:bodyPr/>
        <a:lstStyle/>
        <a:p>
          <a:endParaRPr lang="pt-BR"/>
        </a:p>
      </dgm:t>
    </dgm:pt>
    <dgm:pt modelId="{3B74E299-9815-4678-BE76-21145894E2DB}" type="sibTrans" cxnId="{075CE7E0-E6CF-406D-94FD-5C529B852745}">
      <dgm:prSet/>
      <dgm:spPr/>
      <dgm:t>
        <a:bodyPr/>
        <a:lstStyle/>
        <a:p>
          <a:endParaRPr lang="pt-BR"/>
        </a:p>
      </dgm:t>
    </dgm:pt>
    <dgm:pt modelId="{8002F111-58BF-4716-9D65-EF6DA7ECE48F}">
      <dgm:prSet phldrT="[Texto]" custT="1"/>
      <dgm:spPr>
        <a:solidFill>
          <a:schemeClr val="bg1"/>
        </a:solidFill>
        <a:ln>
          <a:solidFill>
            <a:schemeClr val="tx1"/>
          </a:solidFill>
        </a:ln>
      </dgm:spPr>
      <dgm:t>
        <a:bodyPr/>
        <a:lstStyle/>
        <a:p>
          <a:pPr marL="0" lvl="0" algn="just" defTabSz="457200" rtl="0" eaLnBrk="1" latinLnBrk="0" hangingPunct="1"/>
          <a:r>
            <a:rPr lang="pt-BR" sz="1800" kern="1200" dirty="0" smtClean="0">
              <a:solidFill>
                <a:schemeClr val="bg1">
                  <a:lumMod val="50000"/>
                </a:schemeClr>
              </a:solidFill>
              <a:latin typeface="+mn-lt"/>
              <a:ea typeface="+mn-ea"/>
              <a:cs typeface="+mn-cs"/>
            </a:rPr>
            <a:t>Os meses analisados foram janeiro, fevereiro, março, abril, maio e junho de 2019 e as análises comparativas foram no mesmo período de 2017 e 2018.</a:t>
          </a:r>
          <a:endParaRPr lang="pt-BR" sz="1800" kern="1200" dirty="0">
            <a:solidFill>
              <a:schemeClr val="bg1">
                <a:lumMod val="50000"/>
              </a:schemeClr>
            </a:solidFill>
            <a:latin typeface="+mn-lt"/>
            <a:ea typeface="+mn-ea"/>
            <a:cs typeface="+mn-cs"/>
          </a:endParaRPr>
        </a:p>
      </dgm:t>
    </dgm:pt>
    <dgm:pt modelId="{4D376E46-DDEB-4B68-8D70-28ED2F33279D}" type="parTrans" cxnId="{D89D03CE-2BC9-41A3-A926-FA687477705B}">
      <dgm:prSet/>
      <dgm:spPr/>
      <dgm:t>
        <a:bodyPr/>
        <a:lstStyle/>
        <a:p>
          <a:endParaRPr lang="pt-BR"/>
        </a:p>
      </dgm:t>
    </dgm:pt>
    <dgm:pt modelId="{BC4ADB49-38DB-41AC-85A7-1A99C7AC64B8}" type="sibTrans" cxnId="{D89D03CE-2BC9-41A3-A926-FA687477705B}">
      <dgm:prSet/>
      <dgm:spPr/>
      <dgm:t>
        <a:bodyPr/>
        <a:lstStyle/>
        <a:p>
          <a:endParaRPr lang="pt-BR"/>
        </a:p>
      </dgm:t>
    </dgm:pt>
    <dgm:pt modelId="{2A750C97-8EB5-4AF3-8062-FA0F220A1176}">
      <dgm:prSet custT="1"/>
      <dgm:spPr>
        <a:solidFill>
          <a:schemeClr val="bg1"/>
        </a:solidFill>
        <a:ln>
          <a:solidFill>
            <a:schemeClr val="tx1"/>
          </a:solidFill>
        </a:ln>
      </dgm:spPr>
      <dgm:t>
        <a:bodyPr/>
        <a:lstStyle/>
        <a:p>
          <a:pPr marL="0" lvl="0" algn="just" defTabSz="457200" rtl="0" eaLnBrk="1" latinLnBrk="0" hangingPunct="1"/>
          <a:r>
            <a:rPr lang="pt-BR" sz="1800" kern="1200" dirty="0" smtClean="0">
              <a:solidFill>
                <a:schemeClr val="bg1">
                  <a:lumMod val="50000"/>
                </a:schemeClr>
              </a:solidFill>
              <a:latin typeface="+mn-lt"/>
              <a:ea typeface="+mn-ea"/>
              <a:cs typeface="+mn-cs"/>
            </a:rPr>
            <a:t>O Relatório trimestral visa atender o que preceitua a Lei n° 4.896/2012 e Decreto nº 36.462/2015 com informações sintéticas e comparativas acerca das manifestações registradas em toda a rede de ouvidorias (SIGO-DF), através do sistema informatizado (Sistema de Ouvidoria do Distrito Federal - OUV-DF).</a:t>
          </a:r>
          <a:endParaRPr lang="pt-BR" sz="1800" kern="1200" dirty="0">
            <a:solidFill>
              <a:schemeClr val="bg1">
                <a:lumMod val="50000"/>
              </a:schemeClr>
            </a:solidFill>
            <a:latin typeface="+mn-lt"/>
            <a:ea typeface="+mn-ea"/>
            <a:cs typeface="+mn-cs"/>
          </a:endParaRPr>
        </a:p>
      </dgm:t>
    </dgm:pt>
    <dgm:pt modelId="{376E0261-A196-468C-AD06-8375BB585E44}" type="parTrans" cxnId="{5B83240C-5E3E-42D5-B105-54CD5515B26D}">
      <dgm:prSet/>
      <dgm:spPr/>
      <dgm:t>
        <a:bodyPr/>
        <a:lstStyle/>
        <a:p>
          <a:endParaRPr lang="pt-BR"/>
        </a:p>
      </dgm:t>
    </dgm:pt>
    <dgm:pt modelId="{5325E4EC-A56E-44CA-966E-BF813380EC27}" type="sibTrans" cxnId="{5B83240C-5E3E-42D5-B105-54CD5515B26D}">
      <dgm:prSet/>
      <dgm:spPr/>
      <dgm:t>
        <a:bodyPr/>
        <a:lstStyle/>
        <a:p>
          <a:endParaRPr lang="pt-BR"/>
        </a:p>
      </dgm:t>
    </dgm:pt>
    <dgm:pt modelId="{B125310A-AA0B-4114-85B1-A304FAE2EED5}" type="pres">
      <dgm:prSet presAssocID="{97EA8692-7C4C-4B02-AAA3-87AC97D3D88E}" presName="linear" presStyleCnt="0">
        <dgm:presLayoutVars>
          <dgm:animLvl val="lvl"/>
          <dgm:resizeHandles val="exact"/>
        </dgm:presLayoutVars>
      </dgm:prSet>
      <dgm:spPr/>
      <dgm:t>
        <a:bodyPr/>
        <a:lstStyle/>
        <a:p>
          <a:endParaRPr lang="pt-BR"/>
        </a:p>
      </dgm:t>
    </dgm:pt>
    <dgm:pt modelId="{D0A09CA5-A77A-44C3-AD0C-43BBF3488E2A}" type="pres">
      <dgm:prSet presAssocID="{552C7A1B-F911-4A26-9F34-BB0EF0682FF0}" presName="parentText" presStyleLbl="node1" presStyleIdx="0" presStyleCnt="3">
        <dgm:presLayoutVars>
          <dgm:chMax val="0"/>
          <dgm:bulletEnabled val="1"/>
        </dgm:presLayoutVars>
      </dgm:prSet>
      <dgm:spPr/>
      <dgm:t>
        <a:bodyPr/>
        <a:lstStyle/>
        <a:p>
          <a:endParaRPr lang="pt-BR"/>
        </a:p>
      </dgm:t>
    </dgm:pt>
    <dgm:pt modelId="{5627F3C5-C210-45EE-B67F-859BA1B7FF4F}" type="pres">
      <dgm:prSet presAssocID="{3B74E299-9815-4678-BE76-21145894E2DB}" presName="spacer" presStyleCnt="0"/>
      <dgm:spPr/>
    </dgm:pt>
    <dgm:pt modelId="{30F994B2-3110-40EA-9028-62D1004EC017}" type="pres">
      <dgm:prSet presAssocID="{2A750C97-8EB5-4AF3-8062-FA0F220A1176}" presName="parentText" presStyleLbl="node1" presStyleIdx="1" presStyleCnt="3" custLinFactNeighborY="8406">
        <dgm:presLayoutVars>
          <dgm:chMax val="0"/>
          <dgm:bulletEnabled val="1"/>
        </dgm:presLayoutVars>
      </dgm:prSet>
      <dgm:spPr/>
      <dgm:t>
        <a:bodyPr/>
        <a:lstStyle/>
        <a:p>
          <a:endParaRPr lang="pt-BR"/>
        </a:p>
      </dgm:t>
    </dgm:pt>
    <dgm:pt modelId="{25A38143-C26B-46AC-8405-6B646DB5A7B3}" type="pres">
      <dgm:prSet presAssocID="{5325E4EC-A56E-44CA-966E-BF813380EC27}" presName="spacer" presStyleCnt="0"/>
      <dgm:spPr/>
    </dgm:pt>
    <dgm:pt modelId="{E792D894-0929-4870-8CE8-8030BA14A9C4}" type="pres">
      <dgm:prSet presAssocID="{8002F111-58BF-4716-9D65-EF6DA7ECE48F}" presName="parentText" presStyleLbl="node1" presStyleIdx="2" presStyleCnt="3" custLinFactNeighborX="-589" custLinFactNeighborY="79517">
        <dgm:presLayoutVars>
          <dgm:chMax val="0"/>
          <dgm:bulletEnabled val="1"/>
        </dgm:presLayoutVars>
      </dgm:prSet>
      <dgm:spPr/>
      <dgm:t>
        <a:bodyPr/>
        <a:lstStyle/>
        <a:p>
          <a:endParaRPr lang="pt-BR"/>
        </a:p>
      </dgm:t>
    </dgm:pt>
  </dgm:ptLst>
  <dgm:cxnLst>
    <dgm:cxn modelId="{075CE7E0-E6CF-406D-94FD-5C529B852745}" srcId="{97EA8692-7C4C-4B02-AAA3-87AC97D3D88E}" destId="{552C7A1B-F911-4A26-9F34-BB0EF0682FF0}" srcOrd="0" destOrd="0" parTransId="{00953A28-3FE8-4D3C-BB0F-F9FD15CA394A}" sibTransId="{3B74E299-9815-4678-BE76-21145894E2DB}"/>
    <dgm:cxn modelId="{45D165E7-FF43-49AD-AA7A-FFBFA7113CE1}" type="presOf" srcId="{8002F111-58BF-4716-9D65-EF6DA7ECE48F}" destId="{E792D894-0929-4870-8CE8-8030BA14A9C4}" srcOrd="0" destOrd="0" presId="urn:microsoft.com/office/officeart/2005/8/layout/vList2"/>
    <dgm:cxn modelId="{C69D8BCA-A9C7-4A4B-8A33-24E41DA6FA61}" type="presOf" srcId="{552C7A1B-F911-4A26-9F34-BB0EF0682FF0}" destId="{D0A09CA5-A77A-44C3-AD0C-43BBF3488E2A}" srcOrd="0" destOrd="0" presId="urn:microsoft.com/office/officeart/2005/8/layout/vList2"/>
    <dgm:cxn modelId="{D89D03CE-2BC9-41A3-A926-FA687477705B}" srcId="{97EA8692-7C4C-4B02-AAA3-87AC97D3D88E}" destId="{8002F111-58BF-4716-9D65-EF6DA7ECE48F}" srcOrd="2" destOrd="0" parTransId="{4D376E46-DDEB-4B68-8D70-28ED2F33279D}" sibTransId="{BC4ADB49-38DB-41AC-85A7-1A99C7AC64B8}"/>
    <dgm:cxn modelId="{5B83240C-5E3E-42D5-B105-54CD5515B26D}" srcId="{97EA8692-7C4C-4B02-AAA3-87AC97D3D88E}" destId="{2A750C97-8EB5-4AF3-8062-FA0F220A1176}" srcOrd="1" destOrd="0" parTransId="{376E0261-A196-468C-AD06-8375BB585E44}" sibTransId="{5325E4EC-A56E-44CA-966E-BF813380EC27}"/>
    <dgm:cxn modelId="{A0C1F04B-1E6E-4F6E-A85E-51EC8A431AF6}" type="presOf" srcId="{2A750C97-8EB5-4AF3-8062-FA0F220A1176}" destId="{30F994B2-3110-40EA-9028-62D1004EC017}" srcOrd="0" destOrd="0" presId="urn:microsoft.com/office/officeart/2005/8/layout/vList2"/>
    <dgm:cxn modelId="{7F74EBE5-17A0-4CC7-9252-33C897210102}" type="presOf" srcId="{97EA8692-7C4C-4B02-AAA3-87AC97D3D88E}" destId="{B125310A-AA0B-4114-85B1-A304FAE2EED5}" srcOrd="0" destOrd="0" presId="urn:microsoft.com/office/officeart/2005/8/layout/vList2"/>
    <dgm:cxn modelId="{B506C132-6EF9-4533-841A-F836FA68DFA1}" type="presParOf" srcId="{B125310A-AA0B-4114-85B1-A304FAE2EED5}" destId="{D0A09CA5-A77A-44C3-AD0C-43BBF3488E2A}" srcOrd="0" destOrd="0" presId="urn:microsoft.com/office/officeart/2005/8/layout/vList2"/>
    <dgm:cxn modelId="{8AA99F76-D2F5-4D4F-872A-6312A7BF39F3}" type="presParOf" srcId="{B125310A-AA0B-4114-85B1-A304FAE2EED5}" destId="{5627F3C5-C210-45EE-B67F-859BA1B7FF4F}" srcOrd="1" destOrd="0" presId="urn:microsoft.com/office/officeart/2005/8/layout/vList2"/>
    <dgm:cxn modelId="{73489F75-C11F-4DDA-BD40-C178670E9DD8}" type="presParOf" srcId="{B125310A-AA0B-4114-85B1-A304FAE2EED5}" destId="{30F994B2-3110-40EA-9028-62D1004EC017}" srcOrd="2" destOrd="0" presId="urn:microsoft.com/office/officeart/2005/8/layout/vList2"/>
    <dgm:cxn modelId="{EF6272F3-0A14-4371-8CA1-991BEDAB27A2}" type="presParOf" srcId="{B125310A-AA0B-4114-85B1-A304FAE2EED5}" destId="{25A38143-C26B-46AC-8405-6B646DB5A7B3}" srcOrd="3" destOrd="0" presId="urn:microsoft.com/office/officeart/2005/8/layout/vList2"/>
    <dgm:cxn modelId="{296B80CC-1517-4D93-A011-AD957F1A5595}" type="presParOf" srcId="{B125310A-AA0B-4114-85B1-A304FAE2EED5}" destId="{E792D894-0929-4870-8CE8-8030BA14A9C4}"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F66D9-AEC6-4BF7-8D72-3952CFEDF3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647F6C37-FBCE-49A2-8685-76672414BC17}">
      <dgm:prSet phldrT="[Texto]" custT="1"/>
      <dgm:spPr>
        <a:solidFill>
          <a:schemeClr val="bg1"/>
        </a:solidFill>
        <a:ln>
          <a:solidFill>
            <a:schemeClr val="tx1"/>
          </a:solidFill>
        </a:ln>
      </dgm:spPr>
      <dgm:t>
        <a:bodyPr/>
        <a:lstStyle/>
        <a:p>
          <a:pPr algn="l"/>
          <a:r>
            <a:rPr lang="pt-BR" sz="2100" b="0" dirty="0" smtClean="0">
              <a:solidFill>
                <a:schemeClr val="bg1">
                  <a:lumMod val="50000"/>
                </a:schemeClr>
              </a:solidFill>
            </a:rPr>
            <a:t>Total de manifestações de ouvidoria</a:t>
          </a:r>
          <a:r>
            <a:rPr lang="pt-BR" sz="1600" b="0" dirty="0" smtClean="0">
              <a:solidFill>
                <a:schemeClr val="bg1">
                  <a:lumMod val="50000"/>
                </a:schemeClr>
              </a:solidFill>
            </a:rPr>
            <a:t>.......................4</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E012F6E-96BC-4510-BEAA-33CEA097AA9B}" type="parTrans" cxnId="{FCB46F54-F865-4927-98AF-D7E6A6D71499}">
      <dgm:prSet/>
      <dgm:spPr/>
      <dgm:t>
        <a:bodyPr/>
        <a:lstStyle/>
        <a:p>
          <a:pPr algn="just"/>
          <a:endParaRPr lang="pt-BR" sz="2100"/>
        </a:p>
      </dgm:t>
    </dgm:pt>
    <dgm:pt modelId="{C99DAB83-A812-45F7-8D7F-9DF2C970A910}" type="sibTrans" cxnId="{FCB46F54-F865-4927-98AF-D7E6A6D71499}">
      <dgm:prSet/>
      <dgm:spPr/>
      <dgm:t>
        <a:bodyPr/>
        <a:lstStyle/>
        <a:p>
          <a:pPr algn="just"/>
          <a:endParaRPr lang="pt-BR" sz="2100"/>
        </a:p>
      </dgm:t>
    </dgm:pt>
    <dgm:pt modelId="{12A03EBB-02B3-465B-B5B8-46FFDCD7E351}">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Canais de atendimento</a:t>
          </a:r>
          <a:r>
            <a:rPr lang="pt-BR" sz="1600" b="0" dirty="0" smtClean="0">
              <a:solidFill>
                <a:schemeClr val="bg1">
                  <a:lumMod val="50000"/>
                </a:schemeClr>
              </a:solidFill>
            </a:rPr>
            <a:t>..................................................8</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7E3C015-FEAF-43BE-9CCD-8F971D45ACD0}" type="parTrans" cxnId="{97DD2AD6-E4AB-4654-80CC-C3D836BEC7C3}">
      <dgm:prSet/>
      <dgm:spPr/>
      <dgm:t>
        <a:bodyPr/>
        <a:lstStyle/>
        <a:p>
          <a:pPr algn="just"/>
          <a:endParaRPr lang="pt-BR" sz="2100"/>
        </a:p>
      </dgm:t>
    </dgm:pt>
    <dgm:pt modelId="{22508FC3-796B-4D63-8639-AF6A86618141}" type="sibTrans" cxnId="{97DD2AD6-E4AB-4654-80CC-C3D836BEC7C3}">
      <dgm:prSet/>
      <dgm:spPr/>
      <dgm:t>
        <a:bodyPr/>
        <a:lstStyle/>
        <a:p>
          <a:pPr algn="just"/>
          <a:endParaRPr lang="pt-BR" sz="2100"/>
        </a:p>
      </dgm:t>
    </dgm:pt>
    <dgm:pt modelId="{3C9B031F-4A0A-45B4-A0BF-AD717160B91A}">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Classificação das manifestações</a:t>
          </a:r>
          <a:r>
            <a:rPr lang="pt-BR" sz="1600" b="0" dirty="0" smtClean="0">
              <a:solidFill>
                <a:schemeClr val="bg1">
                  <a:lumMod val="50000"/>
                </a:schemeClr>
              </a:solidFill>
            </a:rPr>
            <a:t>.............................11</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0F59580-DF1A-410E-ABA1-B0602E8C674B}" type="parTrans" cxnId="{5300C3D7-1896-41E6-89A5-DDFC3B3689EB}">
      <dgm:prSet/>
      <dgm:spPr/>
      <dgm:t>
        <a:bodyPr/>
        <a:lstStyle/>
        <a:p>
          <a:pPr algn="just"/>
          <a:endParaRPr lang="pt-BR" sz="2100"/>
        </a:p>
      </dgm:t>
    </dgm:pt>
    <dgm:pt modelId="{F6CC7678-BEFF-4640-B9D8-C51CAB4DE81B}" type="sibTrans" cxnId="{5300C3D7-1896-41E6-89A5-DDFC3B3689EB}">
      <dgm:prSet/>
      <dgm:spPr/>
      <dgm:t>
        <a:bodyPr/>
        <a:lstStyle/>
        <a:p>
          <a:pPr algn="just"/>
          <a:endParaRPr lang="pt-BR" sz="2100"/>
        </a:p>
      </dgm:t>
    </dgm:pt>
    <dgm:pt modelId="{7A930A0A-FB95-48E5-ADFC-A35615680527}">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Ranking dos assuntos mais demandas</a:t>
          </a:r>
          <a:r>
            <a:rPr lang="pt-BR" sz="1600" b="0" dirty="0" smtClean="0">
              <a:solidFill>
                <a:schemeClr val="bg1">
                  <a:lumMod val="50000"/>
                </a:schemeClr>
              </a:solidFill>
            </a:rPr>
            <a:t>...............13</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22BA767-775C-4415-BB16-0FF76C91E680}" type="parTrans" cxnId="{900F5419-28DE-40E0-AAF8-3F7A2B84DF25}">
      <dgm:prSet/>
      <dgm:spPr/>
      <dgm:t>
        <a:bodyPr/>
        <a:lstStyle/>
        <a:p>
          <a:pPr algn="just"/>
          <a:endParaRPr lang="pt-BR" sz="2100"/>
        </a:p>
      </dgm:t>
    </dgm:pt>
    <dgm:pt modelId="{95BBDB69-128F-4218-A36C-BD86C2ABAA51}" type="sibTrans" cxnId="{900F5419-28DE-40E0-AAF8-3F7A2B84DF25}">
      <dgm:prSet/>
      <dgm:spPr/>
      <dgm:t>
        <a:bodyPr/>
        <a:lstStyle/>
        <a:p>
          <a:pPr algn="just"/>
          <a:endParaRPr lang="pt-BR" sz="2100"/>
        </a:p>
      </dgm:t>
    </dgm:pt>
    <dgm:pt modelId="{292C061A-E9F7-4DDD-AA14-B131C6721162}">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Ranking das instituições mais demandados</a:t>
          </a:r>
          <a:r>
            <a:rPr lang="pt-BR" sz="1600" b="0" dirty="0" smtClean="0">
              <a:solidFill>
                <a:schemeClr val="bg1">
                  <a:lumMod val="50000"/>
                </a:schemeClr>
              </a:solidFill>
            </a:rPr>
            <a:t>......31</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C702BB5E-01BF-4551-A17C-621E93291EFB}" type="parTrans" cxnId="{E9FE8146-BBC8-4EEB-A957-7B6488CA46A1}">
      <dgm:prSet/>
      <dgm:spPr/>
      <dgm:t>
        <a:bodyPr/>
        <a:lstStyle/>
        <a:p>
          <a:pPr algn="just"/>
          <a:endParaRPr lang="pt-BR" sz="2100"/>
        </a:p>
      </dgm:t>
    </dgm:pt>
    <dgm:pt modelId="{F9F16AE4-BA69-4F34-8174-90A340DF268B}" type="sibTrans" cxnId="{E9FE8146-BBC8-4EEB-A957-7B6488CA46A1}">
      <dgm:prSet/>
      <dgm:spPr/>
      <dgm:t>
        <a:bodyPr/>
        <a:lstStyle/>
        <a:p>
          <a:pPr algn="just"/>
          <a:endParaRPr lang="pt-BR" sz="2100"/>
        </a:p>
      </dgm:t>
    </dgm:pt>
    <dgm:pt modelId="{BB217A16-84EE-400A-B604-5E1A8FD5E807}">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Prazos</a:t>
          </a:r>
          <a:r>
            <a:rPr lang="pt-BR" sz="1600" b="0" dirty="0" smtClean="0">
              <a:solidFill>
                <a:schemeClr val="bg1">
                  <a:lumMod val="50000"/>
                </a:schemeClr>
              </a:solidFill>
            </a:rPr>
            <a:t>..................................................................................32</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7147078F-538C-4C3E-A92C-356C3045E8A2}" type="parTrans" cxnId="{DCA1830E-9C6F-4811-B7D1-636FA0C68A83}">
      <dgm:prSet/>
      <dgm:spPr/>
      <dgm:t>
        <a:bodyPr/>
        <a:lstStyle/>
        <a:p>
          <a:pPr algn="just"/>
          <a:endParaRPr lang="pt-BR" sz="2100"/>
        </a:p>
      </dgm:t>
    </dgm:pt>
    <dgm:pt modelId="{C0B05EB0-3E92-4EE3-9255-7BB3CEED8522}" type="sibTrans" cxnId="{DCA1830E-9C6F-4811-B7D1-636FA0C68A83}">
      <dgm:prSet/>
      <dgm:spPr/>
      <dgm:t>
        <a:bodyPr/>
        <a:lstStyle/>
        <a:p>
          <a:pPr algn="just"/>
          <a:endParaRPr lang="pt-BR" sz="2100"/>
        </a:p>
      </dgm:t>
    </dgm:pt>
    <dgm:pt modelId="{A0A1AFC4-C3D7-43B5-BB39-E9169B0CD958}">
      <dgm:prSet phldrT="[Texto]" custT="1"/>
      <dgm:spPr>
        <a:solidFill>
          <a:schemeClr val="bg1"/>
        </a:solidFill>
        <a:ln>
          <a:solidFill>
            <a:schemeClr val="tx1"/>
          </a:solidFill>
        </a:ln>
      </dgm:spPr>
      <dgm:t>
        <a:bodyPr/>
        <a:lstStyle/>
        <a:p>
          <a:pPr algn="l"/>
          <a:r>
            <a:rPr lang="pt-BR" sz="2100" b="0" dirty="0" smtClean="0">
              <a:solidFill>
                <a:schemeClr val="bg1">
                  <a:lumMod val="50000"/>
                </a:schemeClr>
              </a:solidFill>
            </a:rPr>
            <a:t>Resolutividade</a:t>
          </a:r>
          <a:r>
            <a:rPr lang="pt-BR" sz="1600" b="0" dirty="0" smtClean="0">
              <a:solidFill>
                <a:schemeClr val="bg1">
                  <a:lumMod val="50000"/>
                </a:schemeClr>
              </a:solidFill>
            </a:rPr>
            <a:t>..................................................................33</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428C770-2611-4352-BEF4-55349BE30E5D}" type="parTrans" cxnId="{7ABDA735-4294-4D40-A5C4-116907DE8CDE}">
      <dgm:prSet/>
      <dgm:spPr/>
      <dgm:t>
        <a:bodyPr/>
        <a:lstStyle/>
        <a:p>
          <a:pPr algn="just"/>
          <a:endParaRPr lang="pt-BR" sz="2100"/>
        </a:p>
      </dgm:t>
    </dgm:pt>
    <dgm:pt modelId="{E351ABAB-FBDC-4505-A73A-99A8D26F3EC7}" type="sibTrans" cxnId="{7ABDA735-4294-4D40-A5C4-116907DE8CDE}">
      <dgm:prSet/>
      <dgm:spPr/>
      <dgm:t>
        <a:bodyPr/>
        <a:lstStyle/>
        <a:p>
          <a:pPr algn="just"/>
          <a:endParaRPr lang="pt-BR" sz="2100"/>
        </a:p>
      </dgm:t>
    </dgm:pt>
    <dgm:pt modelId="{1B221D41-AFBA-4E20-BEF2-F1D2AA687567}">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Ranking da resolutividade das instituições</a:t>
          </a:r>
          <a:r>
            <a:rPr lang="pt-BR" sz="1600" b="0" dirty="0" smtClean="0">
              <a:solidFill>
                <a:schemeClr val="bg1">
                  <a:lumMod val="50000"/>
                </a:schemeClr>
              </a:solidFill>
            </a:rPr>
            <a:t>.........34</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A934DF61-DC94-4033-8F54-3A6BC1E82C8E}" type="parTrans" cxnId="{28E47DB1-7E86-42DD-8D4A-81201785B4CB}">
      <dgm:prSet/>
      <dgm:spPr/>
      <dgm:t>
        <a:bodyPr/>
        <a:lstStyle/>
        <a:p>
          <a:pPr algn="just"/>
          <a:endParaRPr lang="pt-BR" sz="2100"/>
        </a:p>
      </dgm:t>
    </dgm:pt>
    <dgm:pt modelId="{D71B27E5-8609-4830-A220-BDDF3761DBE8}" type="sibTrans" cxnId="{28E47DB1-7E86-42DD-8D4A-81201785B4CB}">
      <dgm:prSet/>
      <dgm:spPr/>
      <dgm:t>
        <a:bodyPr/>
        <a:lstStyle/>
        <a:p>
          <a:pPr algn="just"/>
          <a:endParaRPr lang="pt-BR" sz="2100"/>
        </a:p>
      </dgm:t>
    </dgm:pt>
    <dgm:pt modelId="{67F967F8-2FF0-47D3-9A9F-89122F928DA5}">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Pesquisa de satisfação</a:t>
          </a:r>
          <a:r>
            <a:rPr lang="pt-BR" sz="1600" b="0" dirty="0" smtClean="0">
              <a:solidFill>
                <a:schemeClr val="bg1">
                  <a:lumMod val="50000"/>
                </a:schemeClr>
              </a:solidFill>
            </a:rPr>
            <a:t>................................................37</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CFBDFA53-9030-4A73-BE3D-7B8F107BF8C5}" type="parTrans" cxnId="{D5D97956-11AF-4C5D-86BD-DB21D874B968}">
      <dgm:prSet/>
      <dgm:spPr/>
      <dgm:t>
        <a:bodyPr/>
        <a:lstStyle/>
        <a:p>
          <a:pPr algn="just"/>
          <a:endParaRPr lang="pt-BR" sz="2100"/>
        </a:p>
      </dgm:t>
    </dgm:pt>
    <dgm:pt modelId="{61961BF2-CF46-4F5A-8522-9295EFFF7F28}" type="sibTrans" cxnId="{D5D97956-11AF-4C5D-86BD-DB21D874B968}">
      <dgm:prSet/>
      <dgm:spPr/>
      <dgm:t>
        <a:bodyPr/>
        <a:lstStyle/>
        <a:p>
          <a:pPr algn="just"/>
          <a:endParaRPr lang="pt-BR" sz="2100"/>
        </a:p>
      </dgm:t>
    </dgm:pt>
    <dgm:pt modelId="{F4D417EA-FF88-4557-B5C6-96549C4942EF}">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Carta de Serviços</a:t>
          </a:r>
          <a:r>
            <a:rPr lang="pt-BR" sz="1600" b="0" dirty="0" smtClean="0">
              <a:solidFill>
                <a:schemeClr val="bg1">
                  <a:lumMod val="50000"/>
                </a:schemeClr>
              </a:solidFill>
            </a:rPr>
            <a:t>...........................................................39</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0434BC4E-2BDC-4333-A539-AF5F74B77546}" type="parTrans" cxnId="{3B3D88A3-DB1E-4E28-BE62-A6748644CF3B}">
      <dgm:prSet/>
      <dgm:spPr/>
      <dgm:t>
        <a:bodyPr/>
        <a:lstStyle/>
        <a:p>
          <a:pPr algn="just"/>
          <a:endParaRPr lang="pt-BR" sz="2100"/>
        </a:p>
      </dgm:t>
    </dgm:pt>
    <dgm:pt modelId="{5EEFDBF8-2366-4243-B2A9-01B2238B3854}" type="sibTrans" cxnId="{3B3D88A3-DB1E-4E28-BE62-A6748644CF3B}">
      <dgm:prSet/>
      <dgm:spPr/>
      <dgm:t>
        <a:bodyPr/>
        <a:lstStyle/>
        <a:p>
          <a:pPr algn="just"/>
          <a:endParaRPr lang="pt-BR" sz="2100"/>
        </a:p>
      </dgm:t>
    </dgm:pt>
    <dgm:pt modelId="{B61868DF-4C42-454E-907A-95EE09C4DF2C}">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Serviço de Informação ao Cidadão - SIC</a:t>
          </a:r>
          <a:r>
            <a:rPr lang="pt-BR" sz="1600" b="0" dirty="0" smtClean="0">
              <a:solidFill>
                <a:schemeClr val="bg1">
                  <a:lumMod val="50000"/>
                </a:schemeClr>
              </a:solidFill>
            </a:rPr>
            <a:t>............40</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8BB3D66E-E8FC-4EC0-9DF3-3785CE7D8C7B}" type="parTrans" cxnId="{4736D14B-3938-4A93-BA50-B61BEB15A954}">
      <dgm:prSet/>
      <dgm:spPr/>
      <dgm:t>
        <a:bodyPr/>
        <a:lstStyle/>
        <a:p>
          <a:pPr algn="just"/>
          <a:endParaRPr lang="pt-BR" sz="2100"/>
        </a:p>
      </dgm:t>
    </dgm:pt>
    <dgm:pt modelId="{B854005C-2E57-42F2-A748-6162E8D0C49D}" type="sibTrans" cxnId="{4736D14B-3938-4A93-BA50-B61BEB15A954}">
      <dgm:prSet/>
      <dgm:spPr/>
      <dgm:t>
        <a:bodyPr/>
        <a:lstStyle/>
        <a:p>
          <a:pPr algn="just"/>
          <a:endParaRPr lang="pt-BR" sz="2100"/>
        </a:p>
      </dgm:t>
    </dgm:pt>
    <dgm:pt modelId="{46518F38-40B9-47E2-9D25-444C06536713}">
      <dgm:prSet phldrT="[Texto]" custT="1"/>
      <dgm:spPr>
        <a:solidFill>
          <a:schemeClr val="bg1"/>
        </a:solidFill>
        <a:ln>
          <a:solidFill>
            <a:schemeClr val="tx1"/>
          </a:solidFill>
        </a:ln>
      </dgm:spPr>
      <dgm:t>
        <a:bodyPr/>
        <a:lstStyle/>
        <a:p>
          <a:pPr algn="just"/>
          <a:r>
            <a:rPr lang="pt-BR" sz="2100" b="0" dirty="0" smtClean="0">
              <a:solidFill>
                <a:schemeClr val="bg1">
                  <a:lumMod val="50000"/>
                </a:schemeClr>
              </a:solidFill>
            </a:rPr>
            <a:t>Conclusão</a:t>
          </a:r>
          <a:r>
            <a:rPr lang="pt-BR" sz="1600" b="0" dirty="0" smtClean="0">
              <a:solidFill>
                <a:schemeClr val="bg1">
                  <a:lumMod val="50000"/>
                </a:schemeClr>
              </a:solidFill>
            </a:rPr>
            <a:t>...........................................................................41</a:t>
          </a:r>
          <a:endParaRPr lang="pt-BR" sz="1600" b="0" dirty="0">
            <a:solidFill>
              <a:schemeClr val="bg1">
                <a:lumMod val="50000"/>
              </a:schemeClr>
            </a:solidFill>
          </a:endParaRP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039BB10D-DBC3-4B07-A1A2-1DAF5BF836AA}" type="parTrans" cxnId="{97643F03-26BB-4BD1-A1DC-E5C2F777BFC1}">
      <dgm:prSet/>
      <dgm:spPr/>
      <dgm:t>
        <a:bodyPr/>
        <a:lstStyle/>
        <a:p>
          <a:pPr algn="just"/>
          <a:endParaRPr lang="pt-BR" sz="2100"/>
        </a:p>
      </dgm:t>
    </dgm:pt>
    <dgm:pt modelId="{962B133C-DAB8-4F8D-8B03-17131DCF6434}" type="sibTrans" cxnId="{97643F03-26BB-4BD1-A1DC-E5C2F777BFC1}">
      <dgm:prSet/>
      <dgm:spPr/>
      <dgm:t>
        <a:bodyPr/>
        <a:lstStyle/>
        <a:p>
          <a:pPr algn="just"/>
          <a:endParaRPr lang="pt-BR" sz="2100"/>
        </a:p>
      </dgm:t>
    </dgm:pt>
    <dgm:pt modelId="{1345CAA7-CA9C-4047-BD10-D0593035F3B1}" type="pres">
      <dgm:prSet presAssocID="{D9BF66D9-AEC6-4BF7-8D72-3952CFEDF3D3}" presName="linear" presStyleCnt="0">
        <dgm:presLayoutVars>
          <dgm:dir/>
          <dgm:animLvl val="lvl"/>
          <dgm:resizeHandles val="exact"/>
        </dgm:presLayoutVars>
      </dgm:prSet>
      <dgm:spPr/>
      <dgm:t>
        <a:bodyPr/>
        <a:lstStyle/>
        <a:p>
          <a:endParaRPr lang="pt-BR"/>
        </a:p>
      </dgm:t>
    </dgm:pt>
    <dgm:pt modelId="{D7B50ED4-9A01-4BD5-863A-C0F89F52210A}" type="pres">
      <dgm:prSet presAssocID="{647F6C37-FBCE-49A2-8685-76672414BC17}" presName="parentLin" presStyleCnt="0"/>
      <dgm:spPr/>
    </dgm:pt>
    <dgm:pt modelId="{A83368C5-FCEA-4A86-BBFC-18CE6528C3A2}" type="pres">
      <dgm:prSet presAssocID="{647F6C37-FBCE-49A2-8685-76672414BC17}" presName="parentLeftMargin" presStyleLbl="node1" presStyleIdx="0" presStyleCnt="12"/>
      <dgm:spPr/>
      <dgm:t>
        <a:bodyPr/>
        <a:lstStyle/>
        <a:p>
          <a:endParaRPr lang="pt-BR"/>
        </a:p>
      </dgm:t>
    </dgm:pt>
    <dgm:pt modelId="{952AD322-A1AA-4545-A9D7-2F03FB8D362D}" type="pres">
      <dgm:prSet presAssocID="{647F6C37-FBCE-49A2-8685-76672414BC17}" presName="parentText" presStyleLbl="node1" presStyleIdx="0" presStyleCnt="12" custScaleX="146128" custScaleY="255354" custLinFactNeighborX="-3125" custLinFactNeighborY="38720">
        <dgm:presLayoutVars>
          <dgm:chMax val="0"/>
          <dgm:bulletEnabled val="1"/>
        </dgm:presLayoutVars>
      </dgm:prSet>
      <dgm:spPr/>
      <dgm:t>
        <a:bodyPr/>
        <a:lstStyle/>
        <a:p>
          <a:endParaRPr lang="pt-BR"/>
        </a:p>
      </dgm:t>
    </dgm:pt>
    <dgm:pt modelId="{2150716E-2E58-4577-AF65-A0B45393FA6E}" type="pres">
      <dgm:prSet presAssocID="{647F6C37-FBCE-49A2-8685-76672414BC17}" presName="negativeSpace" presStyleCnt="0"/>
      <dgm:spPr/>
    </dgm:pt>
    <dgm:pt modelId="{13757914-8035-44CD-9DF5-EBD2E36F20D8}" type="pres">
      <dgm:prSet presAssocID="{647F6C37-FBCE-49A2-8685-76672414BC17}" presName="childText" presStyleLbl="conFgAcc1" presStyleIdx="0" presStyleCnt="12" custLinFactY="-11066" custLinFactNeighborX="213" custLinFactNeighborY="-100000">
        <dgm:presLayoutVars>
          <dgm:bulletEnabled val="1"/>
        </dgm:presLayoutVars>
      </dgm:prSet>
      <dgm:spPr>
        <a:ln>
          <a:solidFill>
            <a:schemeClr val="tx1"/>
          </a:solidFill>
        </a:ln>
      </dgm:spPr>
      <dgm:t>
        <a:bodyPr/>
        <a:lstStyle/>
        <a:p>
          <a:endParaRPr lang="pt-BR"/>
        </a:p>
      </dgm:t>
    </dgm:pt>
    <dgm:pt modelId="{93FA63FF-1F37-45D9-9043-DFF77F9BBCC7}" type="pres">
      <dgm:prSet presAssocID="{C99DAB83-A812-45F7-8D7F-9DF2C970A910}" presName="spaceBetweenRectangles" presStyleCnt="0"/>
      <dgm:spPr/>
    </dgm:pt>
    <dgm:pt modelId="{EA21988C-9DBB-4096-9134-EEF370511AE6}" type="pres">
      <dgm:prSet presAssocID="{12A03EBB-02B3-465B-B5B8-46FFDCD7E351}" presName="parentLin" presStyleCnt="0"/>
      <dgm:spPr/>
    </dgm:pt>
    <dgm:pt modelId="{E0E829DC-250B-4222-BA7C-7D6A434809C9}" type="pres">
      <dgm:prSet presAssocID="{12A03EBB-02B3-465B-B5B8-46FFDCD7E351}" presName="parentLeftMargin" presStyleLbl="node1" presStyleIdx="0" presStyleCnt="12"/>
      <dgm:spPr/>
      <dgm:t>
        <a:bodyPr/>
        <a:lstStyle/>
        <a:p>
          <a:endParaRPr lang="pt-BR"/>
        </a:p>
      </dgm:t>
    </dgm:pt>
    <dgm:pt modelId="{55E6CDEF-AA6C-4C38-B60C-C0F94931EAF1}" type="pres">
      <dgm:prSet presAssocID="{12A03EBB-02B3-465B-B5B8-46FFDCD7E351}" presName="parentText" presStyleLbl="node1" presStyleIdx="1" presStyleCnt="12" custScaleX="144502" custScaleY="256098" custLinFactNeighborX="-2482" custLinFactNeighborY="43497">
        <dgm:presLayoutVars>
          <dgm:chMax val="0"/>
          <dgm:bulletEnabled val="1"/>
        </dgm:presLayoutVars>
      </dgm:prSet>
      <dgm:spPr/>
      <dgm:t>
        <a:bodyPr/>
        <a:lstStyle/>
        <a:p>
          <a:endParaRPr lang="pt-BR"/>
        </a:p>
      </dgm:t>
    </dgm:pt>
    <dgm:pt modelId="{CBDC7936-C001-4C8B-AE74-2940A10A9E6C}" type="pres">
      <dgm:prSet presAssocID="{12A03EBB-02B3-465B-B5B8-46FFDCD7E351}" presName="negativeSpace" presStyleCnt="0"/>
      <dgm:spPr/>
    </dgm:pt>
    <dgm:pt modelId="{87B24327-6D3C-4A94-8746-80ED25E862C9}" type="pres">
      <dgm:prSet presAssocID="{12A03EBB-02B3-465B-B5B8-46FFDCD7E351}" presName="childText" presStyleLbl="conFgAcc1" presStyleIdx="1" presStyleCnt="12" custLinFactY="-11067" custLinFactNeighborX="-213" custLinFactNeighborY="-100000">
        <dgm:presLayoutVars>
          <dgm:bulletEnabled val="1"/>
        </dgm:presLayoutVars>
      </dgm:prSet>
      <dgm:spPr>
        <a:ln>
          <a:solidFill>
            <a:schemeClr val="tx1"/>
          </a:solidFill>
        </a:ln>
      </dgm:spPr>
      <dgm:t>
        <a:bodyPr/>
        <a:lstStyle/>
        <a:p>
          <a:endParaRPr lang="pt-BR"/>
        </a:p>
      </dgm:t>
    </dgm:pt>
    <dgm:pt modelId="{2F2F4F2F-25F3-434E-88AB-6D343DC0F670}" type="pres">
      <dgm:prSet presAssocID="{22508FC3-796B-4D63-8639-AF6A86618141}" presName="spaceBetweenRectangles" presStyleCnt="0"/>
      <dgm:spPr/>
    </dgm:pt>
    <dgm:pt modelId="{96BC4D83-FEA8-4BCE-BBEA-254BC1737D30}" type="pres">
      <dgm:prSet presAssocID="{3C9B031F-4A0A-45B4-A0BF-AD717160B91A}" presName="parentLin" presStyleCnt="0"/>
      <dgm:spPr/>
    </dgm:pt>
    <dgm:pt modelId="{2B32BD4D-E8E4-43E3-B607-6124E420BFF1}" type="pres">
      <dgm:prSet presAssocID="{3C9B031F-4A0A-45B4-A0BF-AD717160B91A}" presName="parentLeftMargin" presStyleLbl="node1" presStyleIdx="1" presStyleCnt="12"/>
      <dgm:spPr/>
      <dgm:t>
        <a:bodyPr/>
        <a:lstStyle/>
        <a:p>
          <a:endParaRPr lang="pt-BR"/>
        </a:p>
      </dgm:t>
    </dgm:pt>
    <dgm:pt modelId="{38183B92-2CA2-4E00-894A-88E4DF1C1A32}" type="pres">
      <dgm:prSet presAssocID="{3C9B031F-4A0A-45B4-A0BF-AD717160B91A}" presName="parentText" presStyleLbl="node1" presStyleIdx="2" presStyleCnt="12" custScaleX="144502" custScaleY="256098" custLinFactNeighborX="-3070" custLinFactNeighborY="44698">
        <dgm:presLayoutVars>
          <dgm:chMax val="0"/>
          <dgm:bulletEnabled val="1"/>
        </dgm:presLayoutVars>
      </dgm:prSet>
      <dgm:spPr/>
      <dgm:t>
        <a:bodyPr/>
        <a:lstStyle/>
        <a:p>
          <a:endParaRPr lang="pt-BR"/>
        </a:p>
      </dgm:t>
    </dgm:pt>
    <dgm:pt modelId="{E2844CB4-20B9-47FC-ADB4-FDC747207207}" type="pres">
      <dgm:prSet presAssocID="{3C9B031F-4A0A-45B4-A0BF-AD717160B91A}" presName="negativeSpace" presStyleCnt="0"/>
      <dgm:spPr/>
    </dgm:pt>
    <dgm:pt modelId="{CCA049CA-D6EA-401B-82B7-8D06774B3D38}" type="pres">
      <dgm:prSet presAssocID="{3C9B031F-4A0A-45B4-A0BF-AD717160B91A}" presName="childText" presStyleLbl="conFgAcc1" presStyleIdx="2" presStyleCnt="12" custLinFactNeighborX="-213" custLinFactNeighborY="-50544">
        <dgm:presLayoutVars>
          <dgm:bulletEnabled val="1"/>
        </dgm:presLayoutVars>
      </dgm:prSet>
      <dgm:spPr>
        <a:ln>
          <a:solidFill>
            <a:schemeClr val="tx1"/>
          </a:solidFill>
        </a:ln>
      </dgm:spPr>
      <dgm:t>
        <a:bodyPr/>
        <a:lstStyle/>
        <a:p>
          <a:endParaRPr lang="pt-BR"/>
        </a:p>
      </dgm:t>
    </dgm:pt>
    <dgm:pt modelId="{848E2BF8-F689-4FF7-B43C-3DC68FAD2CA5}" type="pres">
      <dgm:prSet presAssocID="{F6CC7678-BEFF-4640-B9D8-C51CAB4DE81B}" presName="spaceBetweenRectangles" presStyleCnt="0"/>
      <dgm:spPr/>
    </dgm:pt>
    <dgm:pt modelId="{8DDD71BC-CB2D-4815-8789-C357E7D12662}" type="pres">
      <dgm:prSet presAssocID="{7A930A0A-FB95-48E5-ADFC-A35615680527}" presName="parentLin" presStyleCnt="0"/>
      <dgm:spPr/>
    </dgm:pt>
    <dgm:pt modelId="{C049AEFB-E3FF-4934-9308-7D94CB863AC2}" type="pres">
      <dgm:prSet presAssocID="{7A930A0A-FB95-48E5-ADFC-A35615680527}" presName="parentLeftMargin" presStyleLbl="node1" presStyleIdx="2" presStyleCnt="12"/>
      <dgm:spPr/>
      <dgm:t>
        <a:bodyPr/>
        <a:lstStyle/>
        <a:p>
          <a:endParaRPr lang="pt-BR"/>
        </a:p>
      </dgm:t>
    </dgm:pt>
    <dgm:pt modelId="{E43F9EF9-F8CF-455F-AC4F-752C847B46D5}" type="pres">
      <dgm:prSet presAssocID="{7A930A0A-FB95-48E5-ADFC-A35615680527}" presName="parentText" presStyleLbl="node1" presStyleIdx="3" presStyleCnt="12" custScaleX="137436" custScaleY="223392" custLinFactNeighborX="40491" custLinFactNeighborY="38720">
        <dgm:presLayoutVars>
          <dgm:chMax val="0"/>
          <dgm:bulletEnabled val="1"/>
        </dgm:presLayoutVars>
      </dgm:prSet>
      <dgm:spPr/>
      <dgm:t>
        <a:bodyPr/>
        <a:lstStyle/>
        <a:p>
          <a:endParaRPr lang="pt-BR"/>
        </a:p>
      </dgm:t>
    </dgm:pt>
    <dgm:pt modelId="{31866CC2-8E79-4841-81B5-053347B03E41}" type="pres">
      <dgm:prSet presAssocID="{7A930A0A-FB95-48E5-ADFC-A35615680527}" presName="negativeSpace" presStyleCnt="0"/>
      <dgm:spPr/>
    </dgm:pt>
    <dgm:pt modelId="{53F34D9D-E74B-436E-BB6B-93644B85118A}" type="pres">
      <dgm:prSet presAssocID="{7A930A0A-FB95-48E5-ADFC-A35615680527}" presName="childText" presStyleLbl="conFgAcc1" presStyleIdx="3" presStyleCnt="12">
        <dgm:presLayoutVars>
          <dgm:bulletEnabled val="1"/>
        </dgm:presLayoutVars>
      </dgm:prSet>
      <dgm:spPr>
        <a:solidFill>
          <a:schemeClr val="bg1"/>
        </a:solidFill>
        <a:ln>
          <a:solidFill>
            <a:schemeClr val="tx1"/>
          </a:solidFill>
        </a:ln>
      </dgm:spPr>
      <dgm:t>
        <a:bodyPr/>
        <a:lstStyle/>
        <a:p>
          <a:endParaRPr lang="pt-BR"/>
        </a:p>
      </dgm:t>
    </dgm:pt>
    <dgm:pt modelId="{B0E688EB-C17C-449E-83D0-324DDD284A87}" type="pres">
      <dgm:prSet presAssocID="{95BBDB69-128F-4218-A36C-BD86C2ABAA51}" presName="spaceBetweenRectangles" presStyleCnt="0"/>
      <dgm:spPr/>
    </dgm:pt>
    <dgm:pt modelId="{C805EB80-F581-46CC-B712-F93E2F0780BF}" type="pres">
      <dgm:prSet presAssocID="{292C061A-E9F7-4DDD-AA14-B131C6721162}" presName="parentLin" presStyleCnt="0"/>
      <dgm:spPr/>
    </dgm:pt>
    <dgm:pt modelId="{1EF8343C-6548-4A1C-88F5-ECA890744E5F}" type="pres">
      <dgm:prSet presAssocID="{292C061A-E9F7-4DDD-AA14-B131C6721162}" presName="parentLeftMargin" presStyleLbl="node1" presStyleIdx="3" presStyleCnt="12"/>
      <dgm:spPr/>
      <dgm:t>
        <a:bodyPr/>
        <a:lstStyle/>
        <a:p>
          <a:endParaRPr lang="pt-BR"/>
        </a:p>
      </dgm:t>
    </dgm:pt>
    <dgm:pt modelId="{7C1764EA-893E-4CD4-8CFF-7CAD31FF6A32}" type="pres">
      <dgm:prSet presAssocID="{292C061A-E9F7-4DDD-AA14-B131C6721162}" presName="parentText" presStyleLbl="node1" presStyleIdx="4" presStyleCnt="12" custScaleX="142857" custScaleY="247973" custLinFactNeighborX="31652" custLinFactNeighborY="55144">
        <dgm:presLayoutVars>
          <dgm:chMax val="0"/>
          <dgm:bulletEnabled val="1"/>
        </dgm:presLayoutVars>
      </dgm:prSet>
      <dgm:spPr/>
      <dgm:t>
        <a:bodyPr/>
        <a:lstStyle/>
        <a:p>
          <a:endParaRPr lang="pt-BR"/>
        </a:p>
      </dgm:t>
    </dgm:pt>
    <dgm:pt modelId="{67D6C6A9-0DE8-44B2-B3B4-2F70965CBCE4}" type="pres">
      <dgm:prSet presAssocID="{292C061A-E9F7-4DDD-AA14-B131C6721162}" presName="negativeSpace" presStyleCnt="0"/>
      <dgm:spPr/>
    </dgm:pt>
    <dgm:pt modelId="{EF7C7D56-17CB-4668-930C-772B6DAF4FAA}" type="pres">
      <dgm:prSet presAssocID="{292C061A-E9F7-4DDD-AA14-B131C6721162}" presName="childText" presStyleLbl="conFgAcc1" presStyleIdx="4" presStyleCnt="12">
        <dgm:presLayoutVars>
          <dgm:bulletEnabled val="1"/>
        </dgm:presLayoutVars>
      </dgm:prSet>
      <dgm:spPr>
        <a:ln>
          <a:solidFill>
            <a:schemeClr val="tx1"/>
          </a:solidFill>
        </a:ln>
      </dgm:spPr>
      <dgm:t>
        <a:bodyPr/>
        <a:lstStyle/>
        <a:p>
          <a:endParaRPr lang="pt-BR"/>
        </a:p>
      </dgm:t>
    </dgm:pt>
    <dgm:pt modelId="{2166A514-E058-4830-82F8-BF7B70D86F7B}" type="pres">
      <dgm:prSet presAssocID="{F9F16AE4-BA69-4F34-8174-90A340DF268B}" presName="spaceBetweenRectangles" presStyleCnt="0"/>
      <dgm:spPr/>
    </dgm:pt>
    <dgm:pt modelId="{782474F4-EA40-4202-8984-3519B0F6EFBB}" type="pres">
      <dgm:prSet presAssocID="{BB217A16-84EE-400A-B604-5E1A8FD5E807}" presName="parentLin" presStyleCnt="0"/>
      <dgm:spPr/>
    </dgm:pt>
    <dgm:pt modelId="{A5BBA055-B6D3-4E24-AB79-144DF4C89C20}" type="pres">
      <dgm:prSet presAssocID="{BB217A16-84EE-400A-B604-5E1A8FD5E807}" presName="parentLeftMargin" presStyleLbl="node1" presStyleIdx="4" presStyleCnt="12"/>
      <dgm:spPr/>
      <dgm:t>
        <a:bodyPr/>
        <a:lstStyle/>
        <a:p>
          <a:endParaRPr lang="pt-BR"/>
        </a:p>
      </dgm:t>
    </dgm:pt>
    <dgm:pt modelId="{9BCC2BB0-4583-496A-86EE-5114B504455C}" type="pres">
      <dgm:prSet presAssocID="{BB217A16-84EE-400A-B604-5E1A8FD5E807}" presName="parentText" presStyleLbl="node1" presStyleIdx="5" presStyleCnt="12" custScaleX="141455" custScaleY="256098" custLinFactNeighborX="31116" custLinFactNeighborY="60006">
        <dgm:presLayoutVars>
          <dgm:chMax val="0"/>
          <dgm:bulletEnabled val="1"/>
        </dgm:presLayoutVars>
      </dgm:prSet>
      <dgm:spPr/>
      <dgm:t>
        <a:bodyPr/>
        <a:lstStyle/>
        <a:p>
          <a:endParaRPr lang="pt-BR"/>
        </a:p>
      </dgm:t>
    </dgm:pt>
    <dgm:pt modelId="{B9FE7CC6-4356-4E4D-880D-16FCD88706BA}" type="pres">
      <dgm:prSet presAssocID="{BB217A16-84EE-400A-B604-5E1A8FD5E807}" presName="negativeSpace" presStyleCnt="0"/>
      <dgm:spPr/>
    </dgm:pt>
    <dgm:pt modelId="{81964BB0-1D7A-4F3A-9895-BF82B4DA75C9}" type="pres">
      <dgm:prSet presAssocID="{BB217A16-84EE-400A-B604-5E1A8FD5E807}" presName="childText" presStyleLbl="conFgAcc1" presStyleIdx="5" presStyleCnt="12">
        <dgm:presLayoutVars>
          <dgm:bulletEnabled val="1"/>
        </dgm:presLayoutVars>
      </dgm:prSet>
      <dgm:spPr>
        <a:ln>
          <a:solidFill>
            <a:schemeClr val="tx1"/>
          </a:solidFill>
        </a:ln>
      </dgm:spPr>
      <dgm:t>
        <a:bodyPr/>
        <a:lstStyle/>
        <a:p>
          <a:endParaRPr lang="pt-BR"/>
        </a:p>
      </dgm:t>
    </dgm:pt>
    <dgm:pt modelId="{F835F3AF-ADAE-4AD4-99E3-A12F70D1072C}" type="pres">
      <dgm:prSet presAssocID="{C0B05EB0-3E92-4EE3-9255-7BB3CEED8522}" presName="spaceBetweenRectangles" presStyleCnt="0"/>
      <dgm:spPr/>
    </dgm:pt>
    <dgm:pt modelId="{3B381C2B-A2F2-4606-91FB-50561D6010B5}" type="pres">
      <dgm:prSet presAssocID="{A0A1AFC4-C3D7-43B5-BB39-E9169B0CD958}" presName="parentLin" presStyleCnt="0"/>
      <dgm:spPr/>
    </dgm:pt>
    <dgm:pt modelId="{6A0357B4-72D0-4529-8D8A-A9B4379776BB}" type="pres">
      <dgm:prSet presAssocID="{A0A1AFC4-C3D7-43B5-BB39-E9169B0CD958}" presName="parentLeftMargin" presStyleLbl="node1" presStyleIdx="5" presStyleCnt="12"/>
      <dgm:spPr/>
      <dgm:t>
        <a:bodyPr/>
        <a:lstStyle/>
        <a:p>
          <a:endParaRPr lang="pt-BR"/>
        </a:p>
      </dgm:t>
    </dgm:pt>
    <dgm:pt modelId="{5AF1A3DA-6080-430E-BDEB-FEC231A71CE0}" type="pres">
      <dgm:prSet presAssocID="{A0A1AFC4-C3D7-43B5-BB39-E9169B0CD958}" presName="parentText" presStyleLbl="node1" presStyleIdx="6" presStyleCnt="12" custScaleX="138999" custScaleY="240841" custLinFactNeighborX="-1033" custLinFactNeighborY="47383">
        <dgm:presLayoutVars>
          <dgm:chMax val="0"/>
          <dgm:bulletEnabled val="1"/>
        </dgm:presLayoutVars>
      </dgm:prSet>
      <dgm:spPr/>
      <dgm:t>
        <a:bodyPr/>
        <a:lstStyle/>
        <a:p>
          <a:endParaRPr lang="pt-BR"/>
        </a:p>
      </dgm:t>
    </dgm:pt>
    <dgm:pt modelId="{08E956F3-A597-49CC-96CF-6E0039968DAB}" type="pres">
      <dgm:prSet presAssocID="{A0A1AFC4-C3D7-43B5-BB39-E9169B0CD958}" presName="negativeSpace" presStyleCnt="0"/>
      <dgm:spPr/>
    </dgm:pt>
    <dgm:pt modelId="{8E1AC3D5-1EB7-4C6F-B173-E9CAC39482A4}" type="pres">
      <dgm:prSet presAssocID="{A0A1AFC4-C3D7-43B5-BB39-E9169B0CD958}" presName="childText" presStyleLbl="conFgAcc1" presStyleIdx="6" presStyleCnt="12" custLinFactY="-11067" custLinFactNeighborX="-213" custLinFactNeighborY="-100000">
        <dgm:presLayoutVars>
          <dgm:bulletEnabled val="1"/>
        </dgm:presLayoutVars>
      </dgm:prSet>
      <dgm:spPr>
        <a:ln>
          <a:solidFill>
            <a:schemeClr val="tx1"/>
          </a:solidFill>
        </a:ln>
      </dgm:spPr>
      <dgm:t>
        <a:bodyPr/>
        <a:lstStyle/>
        <a:p>
          <a:endParaRPr lang="pt-BR"/>
        </a:p>
      </dgm:t>
    </dgm:pt>
    <dgm:pt modelId="{9D74B3BC-1CD1-416F-B1FA-D7148F83D74B}" type="pres">
      <dgm:prSet presAssocID="{E351ABAB-FBDC-4505-A73A-99A8D26F3EC7}" presName="spaceBetweenRectangles" presStyleCnt="0"/>
      <dgm:spPr/>
    </dgm:pt>
    <dgm:pt modelId="{C05BA6CA-B396-4189-B0BB-32FFAA9CBC60}" type="pres">
      <dgm:prSet presAssocID="{1B221D41-AFBA-4E20-BEF2-F1D2AA687567}" presName="parentLin" presStyleCnt="0"/>
      <dgm:spPr/>
    </dgm:pt>
    <dgm:pt modelId="{AC6BF164-9EDE-4E29-8EB6-682789F43952}" type="pres">
      <dgm:prSet presAssocID="{1B221D41-AFBA-4E20-BEF2-F1D2AA687567}" presName="parentLeftMargin" presStyleLbl="node1" presStyleIdx="6" presStyleCnt="12"/>
      <dgm:spPr/>
      <dgm:t>
        <a:bodyPr/>
        <a:lstStyle/>
        <a:p>
          <a:endParaRPr lang="pt-BR"/>
        </a:p>
      </dgm:t>
    </dgm:pt>
    <dgm:pt modelId="{C6062090-60C6-490E-AA3F-0A8DA1DA99F0}" type="pres">
      <dgm:prSet presAssocID="{1B221D41-AFBA-4E20-BEF2-F1D2AA687567}" presName="parentText" presStyleLbl="node1" presStyleIdx="7" presStyleCnt="12" custScaleX="142208" custScaleY="256148" custLinFactNeighborX="0" custLinFactNeighborY="37853">
        <dgm:presLayoutVars>
          <dgm:chMax val="0"/>
          <dgm:bulletEnabled val="1"/>
        </dgm:presLayoutVars>
      </dgm:prSet>
      <dgm:spPr/>
      <dgm:t>
        <a:bodyPr/>
        <a:lstStyle/>
        <a:p>
          <a:endParaRPr lang="pt-BR"/>
        </a:p>
      </dgm:t>
    </dgm:pt>
    <dgm:pt modelId="{E3A3F38B-D329-4452-8EDC-932F0DC588CB}" type="pres">
      <dgm:prSet presAssocID="{1B221D41-AFBA-4E20-BEF2-F1D2AA687567}" presName="negativeSpace" presStyleCnt="0"/>
      <dgm:spPr/>
    </dgm:pt>
    <dgm:pt modelId="{1FA615EB-A1AA-4FD7-8B80-BB1B2895F1A2}" type="pres">
      <dgm:prSet presAssocID="{1B221D41-AFBA-4E20-BEF2-F1D2AA687567}" presName="childText" presStyleLbl="conFgAcc1" presStyleIdx="7" presStyleCnt="12" custLinFactY="-234" custLinFactNeighborY="-100000">
        <dgm:presLayoutVars>
          <dgm:bulletEnabled val="1"/>
        </dgm:presLayoutVars>
      </dgm:prSet>
      <dgm:spPr>
        <a:ln>
          <a:solidFill>
            <a:schemeClr val="tx1"/>
          </a:solidFill>
        </a:ln>
      </dgm:spPr>
      <dgm:t>
        <a:bodyPr/>
        <a:lstStyle/>
        <a:p>
          <a:endParaRPr lang="pt-BR"/>
        </a:p>
      </dgm:t>
    </dgm:pt>
    <dgm:pt modelId="{58943C8B-3C94-4C77-A0A5-09306684B7A9}" type="pres">
      <dgm:prSet presAssocID="{D71B27E5-8609-4830-A220-BDDF3761DBE8}" presName="spaceBetweenRectangles" presStyleCnt="0"/>
      <dgm:spPr/>
    </dgm:pt>
    <dgm:pt modelId="{A3779A81-AF1B-4FC0-8109-F3682D221F56}" type="pres">
      <dgm:prSet presAssocID="{67F967F8-2FF0-47D3-9A9F-89122F928DA5}" presName="parentLin" presStyleCnt="0"/>
      <dgm:spPr/>
    </dgm:pt>
    <dgm:pt modelId="{8C46B400-CFC6-4C46-AD9D-46A5087BA0CB}" type="pres">
      <dgm:prSet presAssocID="{67F967F8-2FF0-47D3-9A9F-89122F928DA5}" presName="parentLeftMargin" presStyleLbl="node1" presStyleIdx="7" presStyleCnt="12"/>
      <dgm:spPr/>
      <dgm:t>
        <a:bodyPr/>
        <a:lstStyle/>
        <a:p>
          <a:endParaRPr lang="pt-BR"/>
        </a:p>
      </dgm:t>
    </dgm:pt>
    <dgm:pt modelId="{C7D070E4-1DA5-4E1F-B086-4F78EDADF870}" type="pres">
      <dgm:prSet presAssocID="{67F967F8-2FF0-47D3-9A9F-89122F928DA5}" presName="parentText" presStyleLbl="node1" presStyleIdx="8" presStyleCnt="12" custScaleX="144502" custScaleY="256098" custLinFactNeighborX="33050" custLinFactNeighborY="47100">
        <dgm:presLayoutVars>
          <dgm:chMax val="0"/>
          <dgm:bulletEnabled val="1"/>
        </dgm:presLayoutVars>
      </dgm:prSet>
      <dgm:spPr/>
      <dgm:t>
        <a:bodyPr/>
        <a:lstStyle/>
        <a:p>
          <a:endParaRPr lang="pt-BR"/>
        </a:p>
      </dgm:t>
    </dgm:pt>
    <dgm:pt modelId="{71145114-7EF8-471A-8DDA-CE35BCEE9C0C}" type="pres">
      <dgm:prSet presAssocID="{67F967F8-2FF0-47D3-9A9F-89122F928DA5}" presName="negativeSpace" presStyleCnt="0"/>
      <dgm:spPr/>
    </dgm:pt>
    <dgm:pt modelId="{2D8B72B7-1B0D-4ED0-B15F-BE2722DF5D22}" type="pres">
      <dgm:prSet presAssocID="{67F967F8-2FF0-47D3-9A9F-89122F928DA5}" presName="childText" presStyleLbl="conFgAcc1" presStyleIdx="8" presStyleCnt="12" custLinFactY="-11067" custLinFactNeighborX="-213" custLinFactNeighborY="-100000">
        <dgm:presLayoutVars>
          <dgm:bulletEnabled val="1"/>
        </dgm:presLayoutVars>
      </dgm:prSet>
      <dgm:spPr>
        <a:ln>
          <a:solidFill>
            <a:schemeClr val="tx1"/>
          </a:solidFill>
        </a:ln>
      </dgm:spPr>
      <dgm:t>
        <a:bodyPr/>
        <a:lstStyle/>
        <a:p>
          <a:endParaRPr lang="pt-BR"/>
        </a:p>
      </dgm:t>
    </dgm:pt>
    <dgm:pt modelId="{79337EEC-7203-463B-8B95-E418E9C24663}" type="pres">
      <dgm:prSet presAssocID="{61961BF2-CF46-4F5A-8522-9295EFFF7F28}" presName="spaceBetweenRectangles" presStyleCnt="0"/>
      <dgm:spPr/>
    </dgm:pt>
    <dgm:pt modelId="{188AC739-5029-431B-A333-CA23BD11C19E}" type="pres">
      <dgm:prSet presAssocID="{F4D417EA-FF88-4557-B5C6-96549C4942EF}" presName="parentLin" presStyleCnt="0"/>
      <dgm:spPr/>
    </dgm:pt>
    <dgm:pt modelId="{68B8B585-6FE0-4BCD-B9EF-BD4CA800D3E4}" type="pres">
      <dgm:prSet presAssocID="{F4D417EA-FF88-4557-B5C6-96549C4942EF}" presName="parentLeftMargin" presStyleLbl="node1" presStyleIdx="8" presStyleCnt="12"/>
      <dgm:spPr/>
      <dgm:t>
        <a:bodyPr/>
        <a:lstStyle/>
        <a:p>
          <a:endParaRPr lang="pt-BR"/>
        </a:p>
      </dgm:t>
    </dgm:pt>
    <dgm:pt modelId="{A34775D5-3AF1-40D4-9D75-40C36F6EB998}" type="pres">
      <dgm:prSet presAssocID="{F4D417EA-FF88-4557-B5C6-96549C4942EF}" presName="parentText" presStyleLbl="node1" presStyleIdx="9" presStyleCnt="12" custScaleX="144502" custScaleY="256098" custLinFactNeighborX="33050" custLinFactNeighborY="36986">
        <dgm:presLayoutVars>
          <dgm:chMax val="0"/>
          <dgm:bulletEnabled val="1"/>
        </dgm:presLayoutVars>
      </dgm:prSet>
      <dgm:spPr/>
      <dgm:t>
        <a:bodyPr/>
        <a:lstStyle/>
        <a:p>
          <a:endParaRPr lang="pt-BR"/>
        </a:p>
      </dgm:t>
    </dgm:pt>
    <dgm:pt modelId="{0042BE1A-9FA7-4598-8A08-225985E61AB5}" type="pres">
      <dgm:prSet presAssocID="{F4D417EA-FF88-4557-B5C6-96549C4942EF}" presName="negativeSpace" presStyleCnt="0"/>
      <dgm:spPr/>
    </dgm:pt>
    <dgm:pt modelId="{1BFC4988-8B5B-488A-962B-D29F9CF64BAE}" type="pres">
      <dgm:prSet presAssocID="{F4D417EA-FF88-4557-B5C6-96549C4942EF}" presName="childText" presStyleLbl="conFgAcc1" presStyleIdx="9" presStyleCnt="12" custLinFactY="-21898" custLinFactNeighborX="213" custLinFactNeighborY="-100000">
        <dgm:presLayoutVars>
          <dgm:bulletEnabled val="1"/>
        </dgm:presLayoutVars>
      </dgm:prSet>
      <dgm:spPr>
        <a:ln>
          <a:solidFill>
            <a:schemeClr val="tx1"/>
          </a:solidFill>
        </a:ln>
      </dgm:spPr>
      <dgm:t>
        <a:bodyPr/>
        <a:lstStyle/>
        <a:p>
          <a:endParaRPr lang="pt-BR"/>
        </a:p>
      </dgm:t>
    </dgm:pt>
    <dgm:pt modelId="{27AF4770-6514-4F62-8A75-ECED9B4DA49F}" type="pres">
      <dgm:prSet presAssocID="{5EEFDBF8-2366-4243-B2A9-01B2238B3854}" presName="spaceBetweenRectangles" presStyleCnt="0"/>
      <dgm:spPr/>
    </dgm:pt>
    <dgm:pt modelId="{8B4B5E5F-23B6-486A-92B1-4D57EEC1C1DF}" type="pres">
      <dgm:prSet presAssocID="{B61868DF-4C42-454E-907A-95EE09C4DF2C}" presName="parentLin" presStyleCnt="0"/>
      <dgm:spPr/>
    </dgm:pt>
    <dgm:pt modelId="{155BA61A-181D-436B-819E-E19CA220C233}" type="pres">
      <dgm:prSet presAssocID="{B61868DF-4C42-454E-907A-95EE09C4DF2C}" presName="parentLeftMargin" presStyleLbl="node1" presStyleIdx="9" presStyleCnt="12"/>
      <dgm:spPr/>
      <dgm:t>
        <a:bodyPr/>
        <a:lstStyle/>
        <a:p>
          <a:endParaRPr lang="pt-BR"/>
        </a:p>
      </dgm:t>
    </dgm:pt>
    <dgm:pt modelId="{A97260F7-4009-451F-9C95-32BFCEF19A80}" type="pres">
      <dgm:prSet presAssocID="{B61868DF-4C42-454E-907A-95EE09C4DF2C}" presName="parentText" presStyleLbl="node1" presStyleIdx="10" presStyleCnt="12" custScaleX="143912" custScaleY="256098" custLinFactNeighborY="46232">
        <dgm:presLayoutVars>
          <dgm:chMax val="0"/>
          <dgm:bulletEnabled val="1"/>
        </dgm:presLayoutVars>
      </dgm:prSet>
      <dgm:spPr/>
      <dgm:t>
        <a:bodyPr/>
        <a:lstStyle/>
        <a:p>
          <a:endParaRPr lang="pt-BR"/>
        </a:p>
      </dgm:t>
    </dgm:pt>
    <dgm:pt modelId="{D026DF80-0FEF-48B7-965A-CDF063452EE6}" type="pres">
      <dgm:prSet presAssocID="{B61868DF-4C42-454E-907A-95EE09C4DF2C}" presName="negativeSpace" presStyleCnt="0"/>
      <dgm:spPr/>
    </dgm:pt>
    <dgm:pt modelId="{98F7B1B6-E456-4C8E-B862-80DE98B69CA6}" type="pres">
      <dgm:prSet presAssocID="{B61868DF-4C42-454E-907A-95EE09C4DF2C}" presName="childText" presStyleLbl="conFgAcc1" presStyleIdx="10" presStyleCnt="12" custLinFactY="-11066" custLinFactNeighborY="-100000">
        <dgm:presLayoutVars>
          <dgm:bulletEnabled val="1"/>
        </dgm:presLayoutVars>
      </dgm:prSet>
      <dgm:spPr>
        <a:ln>
          <a:solidFill>
            <a:schemeClr val="tx1"/>
          </a:solidFill>
        </a:ln>
      </dgm:spPr>
      <dgm:t>
        <a:bodyPr/>
        <a:lstStyle/>
        <a:p>
          <a:endParaRPr lang="pt-BR"/>
        </a:p>
      </dgm:t>
    </dgm:pt>
    <dgm:pt modelId="{18DAB8CD-58AB-499D-9394-EF402FE92874}" type="pres">
      <dgm:prSet presAssocID="{B854005C-2E57-42F2-A748-6162E8D0C49D}" presName="spaceBetweenRectangles" presStyleCnt="0"/>
      <dgm:spPr/>
    </dgm:pt>
    <dgm:pt modelId="{91F32FBB-1504-4AB2-967D-0BE7D123DD85}" type="pres">
      <dgm:prSet presAssocID="{46518F38-40B9-47E2-9D25-444C06536713}" presName="parentLin" presStyleCnt="0"/>
      <dgm:spPr/>
    </dgm:pt>
    <dgm:pt modelId="{9C2EF5BF-65B7-4811-86FB-35C7E528DFE1}" type="pres">
      <dgm:prSet presAssocID="{46518F38-40B9-47E2-9D25-444C06536713}" presName="parentLeftMargin" presStyleLbl="node1" presStyleIdx="10" presStyleCnt="12"/>
      <dgm:spPr/>
      <dgm:t>
        <a:bodyPr/>
        <a:lstStyle/>
        <a:p>
          <a:endParaRPr lang="pt-BR"/>
        </a:p>
      </dgm:t>
    </dgm:pt>
    <dgm:pt modelId="{2D8E684B-E695-4DD2-816C-595D1FAB0723}" type="pres">
      <dgm:prSet presAssocID="{46518F38-40B9-47E2-9D25-444C06536713}" presName="parentText" presStyleLbl="node1" presStyleIdx="11" presStyleCnt="12" custScaleX="143618" custScaleY="256098" custLinFactNeighborX="32158" custLinFactNeighborY="55479">
        <dgm:presLayoutVars>
          <dgm:chMax val="0"/>
          <dgm:bulletEnabled val="1"/>
        </dgm:presLayoutVars>
      </dgm:prSet>
      <dgm:spPr/>
      <dgm:t>
        <a:bodyPr/>
        <a:lstStyle/>
        <a:p>
          <a:endParaRPr lang="pt-BR"/>
        </a:p>
      </dgm:t>
    </dgm:pt>
    <dgm:pt modelId="{595729E8-1667-4019-9FD1-7E5E7A57DC4A}" type="pres">
      <dgm:prSet presAssocID="{46518F38-40B9-47E2-9D25-444C06536713}" presName="negativeSpace" presStyleCnt="0"/>
      <dgm:spPr/>
    </dgm:pt>
    <dgm:pt modelId="{9D5FDE1B-6E41-473A-8099-9B79ABD48957}" type="pres">
      <dgm:prSet presAssocID="{46518F38-40B9-47E2-9D25-444C06536713}" presName="childText" presStyleLbl="conFgAcc1" presStyleIdx="11" presStyleCnt="12" custLinFactNeighborX="639" custLinFactNeighborY="-55478">
        <dgm:presLayoutVars>
          <dgm:bulletEnabled val="1"/>
        </dgm:presLayoutVars>
      </dgm:prSet>
      <dgm:spPr>
        <a:ln>
          <a:solidFill>
            <a:schemeClr val="tx1"/>
          </a:solidFill>
        </a:ln>
      </dgm:spPr>
      <dgm:t>
        <a:bodyPr/>
        <a:lstStyle/>
        <a:p>
          <a:endParaRPr lang="pt-BR"/>
        </a:p>
      </dgm:t>
    </dgm:pt>
  </dgm:ptLst>
  <dgm:cxnLst>
    <dgm:cxn modelId="{900F5419-28DE-40E0-AAF8-3F7A2B84DF25}" srcId="{D9BF66D9-AEC6-4BF7-8D72-3952CFEDF3D3}" destId="{7A930A0A-FB95-48E5-ADFC-A35615680527}" srcOrd="3" destOrd="0" parTransId="{D22BA767-775C-4415-BB16-0FF76C91E680}" sibTransId="{95BBDB69-128F-4218-A36C-BD86C2ABAA51}"/>
    <dgm:cxn modelId="{396EF0D9-F391-4FF2-8668-D20D6B2F0DA5}" type="presOf" srcId="{7A930A0A-FB95-48E5-ADFC-A35615680527}" destId="{C049AEFB-E3FF-4934-9308-7D94CB863AC2}" srcOrd="0" destOrd="0" presId="urn:microsoft.com/office/officeart/2005/8/layout/list1"/>
    <dgm:cxn modelId="{ED3BAC0B-39A4-465F-A484-882EB3958080}" type="presOf" srcId="{F4D417EA-FF88-4557-B5C6-96549C4942EF}" destId="{A34775D5-3AF1-40D4-9D75-40C36F6EB998}" srcOrd="1" destOrd="0" presId="urn:microsoft.com/office/officeart/2005/8/layout/list1"/>
    <dgm:cxn modelId="{52008265-3C95-4D5B-87CF-AD85E80CEDBC}" type="presOf" srcId="{67F967F8-2FF0-47D3-9A9F-89122F928DA5}" destId="{C7D070E4-1DA5-4E1F-B086-4F78EDADF870}" srcOrd="1" destOrd="0" presId="urn:microsoft.com/office/officeart/2005/8/layout/list1"/>
    <dgm:cxn modelId="{392FB07E-F08B-421E-B370-A76AE31B0EB3}" type="presOf" srcId="{46518F38-40B9-47E2-9D25-444C06536713}" destId="{9C2EF5BF-65B7-4811-86FB-35C7E528DFE1}" srcOrd="0" destOrd="0" presId="urn:microsoft.com/office/officeart/2005/8/layout/list1"/>
    <dgm:cxn modelId="{97643F03-26BB-4BD1-A1DC-E5C2F777BFC1}" srcId="{D9BF66D9-AEC6-4BF7-8D72-3952CFEDF3D3}" destId="{46518F38-40B9-47E2-9D25-444C06536713}" srcOrd="11" destOrd="0" parTransId="{039BB10D-DBC3-4B07-A1A2-1DAF5BF836AA}" sibTransId="{962B133C-DAB8-4F8D-8B03-17131DCF6434}"/>
    <dgm:cxn modelId="{8C1A88EC-9166-4C03-8FA8-64B806A98B06}" type="presOf" srcId="{647F6C37-FBCE-49A2-8685-76672414BC17}" destId="{952AD322-A1AA-4545-A9D7-2F03FB8D362D}" srcOrd="1" destOrd="0" presId="urn:microsoft.com/office/officeart/2005/8/layout/list1"/>
    <dgm:cxn modelId="{4C0DEDE7-FE6B-46A0-9D4E-74E44FBB7FA1}" type="presOf" srcId="{67F967F8-2FF0-47D3-9A9F-89122F928DA5}" destId="{8C46B400-CFC6-4C46-AD9D-46A5087BA0CB}" srcOrd="0" destOrd="0" presId="urn:microsoft.com/office/officeart/2005/8/layout/list1"/>
    <dgm:cxn modelId="{2F2BD942-9091-40EB-BA5E-71A96149BA05}" type="presOf" srcId="{3C9B031F-4A0A-45B4-A0BF-AD717160B91A}" destId="{2B32BD4D-E8E4-43E3-B607-6124E420BFF1}" srcOrd="0" destOrd="0" presId="urn:microsoft.com/office/officeart/2005/8/layout/list1"/>
    <dgm:cxn modelId="{DCA1830E-9C6F-4811-B7D1-636FA0C68A83}" srcId="{D9BF66D9-AEC6-4BF7-8D72-3952CFEDF3D3}" destId="{BB217A16-84EE-400A-B604-5E1A8FD5E807}" srcOrd="5" destOrd="0" parTransId="{7147078F-538C-4C3E-A92C-356C3045E8A2}" sibTransId="{C0B05EB0-3E92-4EE3-9255-7BB3CEED8522}"/>
    <dgm:cxn modelId="{4736D14B-3938-4A93-BA50-B61BEB15A954}" srcId="{D9BF66D9-AEC6-4BF7-8D72-3952CFEDF3D3}" destId="{B61868DF-4C42-454E-907A-95EE09C4DF2C}" srcOrd="10" destOrd="0" parTransId="{8BB3D66E-E8FC-4EC0-9DF3-3785CE7D8C7B}" sibTransId="{B854005C-2E57-42F2-A748-6162E8D0C49D}"/>
    <dgm:cxn modelId="{9CBED72F-2DD1-4CFE-A603-D145CBED8200}" type="presOf" srcId="{D9BF66D9-AEC6-4BF7-8D72-3952CFEDF3D3}" destId="{1345CAA7-CA9C-4047-BD10-D0593035F3B1}" srcOrd="0" destOrd="0" presId="urn:microsoft.com/office/officeart/2005/8/layout/list1"/>
    <dgm:cxn modelId="{0439C174-F4C8-4147-8873-9EFEF187B088}" type="presOf" srcId="{7A930A0A-FB95-48E5-ADFC-A35615680527}" destId="{E43F9EF9-F8CF-455F-AC4F-752C847B46D5}" srcOrd="1" destOrd="0" presId="urn:microsoft.com/office/officeart/2005/8/layout/list1"/>
    <dgm:cxn modelId="{5829E8A1-D1B1-428B-A265-CABE3A5FA0BF}" type="presOf" srcId="{F4D417EA-FF88-4557-B5C6-96549C4942EF}" destId="{68B8B585-6FE0-4BCD-B9EF-BD4CA800D3E4}" srcOrd="0" destOrd="0" presId="urn:microsoft.com/office/officeart/2005/8/layout/list1"/>
    <dgm:cxn modelId="{BCE36DA2-1160-45B3-9AF3-21D591F2A9B8}" type="presOf" srcId="{46518F38-40B9-47E2-9D25-444C06536713}" destId="{2D8E684B-E695-4DD2-816C-595D1FAB0723}" srcOrd="1" destOrd="0" presId="urn:microsoft.com/office/officeart/2005/8/layout/list1"/>
    <dgm:cxn modelId="{5300C3D7-1896-41E6-89A5-DDFC3B3689EB}" srcId="{D9BF66D9-AEC6-4BF7-8D72-3952CFEDF3D3}" destId="{3C9B031F-4A0A-45B4-A0BF-AD717160B91A}" srcOrd="2" destOrd="0" parTransId="{60F59580-DF1A-410E-ABA1-B0602E8C674B}" sibTransId="{F6CC7678-BEFF-4640-B9D8-C51CAB4DE81B}"/>
    <dgm:cxn modelId="{33D4CB58-2D26-4845-A47C-1DB9911166FA}" type="presOf" srcId="{647F6C37-FBCE-49A2-8685-76672414BC17}" destId="{A83368C5-FCEA-4A86-BBFC-18CE6528C3A2}" srcOrd="0" destOrd="0" presId="urn:microsoft.com/office/officeart/2005/8/layout/list1"/>
    <dgm:cxn modelId="{3B3D88A3-DB1E-4E28-BE62-A6748644CF3B}" srcId="{D9BF66D9-AEC6-4BF7-8D72-3952CFEDF3D3}" destId="{F4D417EA-FF88-4557-B5C6-96549C4942EF}" srcOrd="9" destOrd="0" parTransId="{0434BC4E-2BDC-4333-A539-AF5F74B77546}" sibTransId="{5EEFDBF8-2366-4243-B2A9-01B2238B3854}"/>
    <dgm:cxn modelId="{97DD2AD6-E4AB-4654-80CC-C3D836BEC7C3}" srcId="{D9BF66D9-AEC6-4BF7-8D72-3952CFEDF3D3}" destId="{12A03EBB-02B3-465B-B5B8-46FFDCD7E351}" srcOrd="1" destOrd="0" parTransId="{37E3C015-FEAF-43BE-9CCD-8F971D45ACD0}" sibTransId="{22508FC3-796B-4D63-8639-AF6A86618141}"/>
    <dgm:cxn modelId="{72F87081-90C9-443E-A19F-13593ABE00AC}" type="presOf" srcId="{B61868DF-4C42-454E-907A-95EE09C4DF2C}" destId="{155BA61A-181D-436B-819E-E19CA220C233}" srcOrd="0" destOrd="0" presId="urn:microsoft.com/office/officeart/2005/8/layout/list1"/>
    <dgm:cxn modelId="{E9FE8146-BBC8-4EEB-A957-7B6488CA46A1}" srcId="{D9BF66D9-AEC6-4BF7-8D72-3952CFEDF3D3}" destId="{292C061A-E9F7-4DDD-AA14-B131C6721162}" srcOrd="4" destOrd="0" parTransId="{C702BB5E-01BF-4551-A17C-621E93291EFB}" sibTransId="{F9F16AE4-BA69-4F34-8174-90A340DF268B}"/>
    <dgm:cxn modelId="{FCB46F54-F865-4927-98AF-D7E6A6D71499}" srcId="{D9BF66D9-AEC6-4BF7-8D72-3952CFEDF3D3}" destId="{647F6C37-FBCE-49A2-8685-76672414BC17}" srcOrd="0" destOrd="0" parTransId="{8E012F6E-96BC-4510-BEAA-33CEA097AA9B}" sibTransId="{C99DAB83-A812-45F7-8D7F-9DF2C970A910}"/>
    <dgm:cxn modelId="{C976A86B-4C68-421C-BE91-90C333318469}" type="presOf" srcId="{BB217A16-84EE-400A-B604-5E1A8FD5E807}" destId="{9BCC2BB0-4583-496A-86EE-5114B504455C}" srcOrd="1" destOrd="0" presId="urn:microsoft.com/office/officeart/2005/8/layout/list1"/>
    <dgm:cxn modelId="{2F07E919-31EB-4709-B0F1-49088C2FD391}" type="presOf" srcId="{1B221D41-AFBA-4E20-BEF2-F1D2AA687567}" destId="{C6062090-60C6-490E-AA3F-0A8DA1DA99F0}" srcOrd="1" destOrd="0" presId="urn:microsoft.com/office/officeart/2005/8/layout/list1"/>
    <dgm:cxn modelId="{7ABDA735-4294-4D40-A5C4-116907DE8CDE}" srcId="{D9BF66D9-AEC6-4BF7-8D72-3952CFEDF3D3}" destId="{A0A1AFC4-C3D7-43B5-BB39-E9169B0CD958}" srcOrd="6" destOrd="0" parTransId="{C428C770-2611-4352-BEF4-55349BE30E5D}" sibTransId="{E351ABAB-FBDC-4505-A73A-99A8D26F3EC7}"/>
    <dgm:cxn modelId="{C07E0553-3362-4C56-BF19-87986AEDB4D7}" type="presOf" srcId="{12A03EBB-02B3-465B-B5B8-46FFDCD7E351}" destId="{E0E829DC-250B-4222-BA7C-7D6A434809C9}" srcOrd="0" destOrd="0" presId="urn:microsoft.com/office/officeart/2005/8/layout/list1"/>
    <dgm:cxn modelId="{28E47DB1-7E86-42DD-8D4A-81201785B4CB}" srcId="{D9BF66D9-AEC6-4BF7-8D72-3952CFEDF3D3}" destId="{1B221D41-AFBA-4E20-BEF2-F1D2AA687567}" srcOrd="7" destOrd="0" parTransId="{A934DF61-DC94-4033-8F54-3A6BC1E82C8E}" sibTransId="{D71B27E5-8609-4830-A220-BDDF3761DBE8}"/>
    <dgm:cxn modelId="{D0323920-69D1-4C9A-B6A0-83EA8579FA7F}" type="presOf" srcId="{A0A1AFC4-C3D7-43B5-BB39-E9169B0CD958}" destId="{5AF1A3DA-6080-430E-BDEB-FEC231A71CE0}" srcOrd="1" destOrd="0" presId="urn:microsoft.com/office/officeart/2005/8/layout/list1"/>
    <dgm:cxn modelId="{2704B142-2BF2-45E7-A19E-2D39CD30FCBF}" type="presOf" srcId="{B61868DF-4C42-454E-907A-95EE09C4DF2C}" destId="{A97260F7-4009-451F-9C95-32BFCEF19A80}" srcOrd="1" destOrd="0" presId="urn:microsoft.com/office/officeart/2005/8/layout/list1"/>
    <dgm:cxn modelId="{D5D97956-11AF-4C5D-86BD-DB21D874B968}" srcId="{D9BF66D9-AEC6-4BF7-8D72-3952CFEDF3D3}" destId="{67F967F8-2FF0-47D3-9A9F-89122F928DA5}" srcOrd="8" destOrd="0" parTransId="{CFBDFA53-9030-4A73-BE3D-7B8F107BF8C5}" sibTransId="{61961BF2-CF46-4F5A-8522-9295EFFF7F28}"/>
    <dgm:cxn modelId="{FDB2327D-08D0-4C3A-B9A2-A729960E0987}" type="presOf" srcId="{292C061A-E9F7-4DDD-AA14-B131C6721162}" destId="{7C1764EA-893E-4CD4-8CFF-7CAD31FF6A32}" srcOrd="1" destOrd="0" presId="urn:microsoft.com/office/officeart/2005/8/layout/list1"/>
    <dgm:cxn modelId="{5C1975B3-21EB-4B4F-91DB-E61538D39D85}" type="presOf" srcId="{A0A1AFC4-C3D7-43B5-BB39-E9169B0CD958}" destId="{6A0357B4-72D0-4529-8D8A-A9B4379776BB}" srcOrd="0" destOrd="0" presId="urn:microsoft.com/office/officeart/2005/8/layout/list1"/>
    <dgm:cxn modelId="{6737A220-CBED-42AA-A0B4-F755EACD4668}" type="presOf" srcId="{BB217A16-84EE-400A-B604-5E1A8FD5E807}" destId="{A5BBA055-B6D3-4E24-AB79-144DF4C89C20}" srcOrd="0" destOrd="0" presId="urn:microsoft.com/office/officeart/2005/8/layout/list1"/>
    <dgm:cxn modelId="{4824E7F4-1EDF-4E2D-AA12-67394F94BCB9}" type="presOf" srcId="{12A03EBB-02B3-465B-B5B8-46FFDCD7E351}" destId="{55E6CDEF-AA6C-4C38-B60C-C0F94931EAF1}" srcOrd="1" destOrd="0" presId="urn:microsoft.com/office/officeart/2005/8/layout/list1"/>
    <dgm:cxn modelId="{ADEB2707-E929-40F2-B5C4-4737FB3A67E3}" type="presOf" srcId="{3C9B031F-4A0A-45B4-A0BF-AD717160B91A}" destId="{38183B92-2CA2-4E00-894A-88E4DF1C1A32}" srcOrd="1" destOrd="0" presId="urn:microsoft.com/office/officeart/2005/8/layout/list1"/>
    <dgm:cxn modelId="{F42CF725-F1A9-4E18-B549-25190FC0BEA4}" type="presOf" srcId="{1B221D41-AFBA-4E20-BEF2-F1D2AA687567}" destId="{AC6BF164-9EDE-4E29-8EB6-682789F43952}" srcOrd="0" destOrd="0" presId="urn:microsoft.com/office/officeart/2005/8/layout/list1"/>
    <dgm:cxn modelId="{A5753E7F-CF5A-4DAC-81D4-80BC5BFBEAFB}" type="presOf" srcId="{292C061A-E9F7-4DDD-AA14-B131C6721162}" destId="{1EF8343C-6548-4A1C-88F5-ECA890744E5F}" srcOrd="0" destOrd="0" presId="urn:microsoft.com/office/officeart/2005/8/layout/list1"/>
    <dgm:cxn modelId="{343158A3-1B02-481D-8B1A-CF413BD57D16}" type="presParOf" srcId="{1345CAA7-CA9C-4047-BD10-D0593035F3B1}" destId="{D7B50ED4-9A01-4BD5-863A-C0F89F52210A}" srcOrd="0" destOrd="0" presId="urn:microsoft.com/office/officeart/2005/8/layout/list1"/>
    <dgm:cxn modelId="{A313F5FE-6382-46C8-9CF6-9DF44C7FC7D0}" type="presParOf" srcId="{D7B50ED4-9A01-4BD5-863A-C0F89F52210A}" destId="{A83368C5-FCEA-4A86-BBFC-18CE6528C3A2}" srcOrd="0" destOrd="0" presId="urn:microsoft.com/office/officeart/2005/8/layout/list1"/>
    <dgm:cxn modelId="{797219A8-C801-40A1-933D-73E8FA28F4CF}" type="presParOf" srcId="{D7B50ED4-9A01-4BD5-863A-C0F89F52210A}" destId="{952AD322-A1AA-4545-A9D7-2F03FB8D362D}" srcOrd="1" destOrd="0" presId="urn:microsoft.com/office/officeart/2005/8/layout/list1"/>
    <dgm:cxn modelId="{6AAD82C0-3B45-4038-99AF-A6111616CC1A}" type="presParOf" srcId="{1345CAA7-CA9C-4047-BD10-D0593035F3B1}" destId="{2150716E-2E58-4577-AF65-A0B45393FA6E}" srcOrd="1" destOrd="0" presId="urn:microsoft.com/office/officeart/2005/8/layout/list1"/>
    <dgm:cxn modelId="{F0569F9D-1801-49A9-A39E-9C0CCBAB2A13}" type="presParOf" srcId="{1345CAA7-CA9C-4047-BD10-D0593035F3B1}" destId="{13757914-8035-44CD-9DF5-EBD2E36F20D8}" srcOrd="2" destOrd="0" presId="urn:microsoft.com/office/officeart/2005/8/layout/list1"/>
    <dgm:cxn modelId="{602ED8F3-B001-4B72-A5D9-3938C0EDDE3D}" type="presParOf" srcId="{1345CAA7-CA9C-4047-BD10-D0593035F3B1}" destId="{93FA63FF-1F37-45D9-9043-DFF77F9BBCC7}" srcOrd="3" destOrd="0" presId="urn:microsoft.com/office/officeart/2005/8/layout/list1"/>
    <dgm:cxn modelId="{BC9545FC-FAF7-4FB2-9BCE-CDF1B079D56B}" type="presParOf" srcId="{1345CAA7-CA9C-4047-BD10-D0593035F3B1}" destId="{EA21988C-9DBB-4096-9134-EEF370511AE6}" srcOrd="4" destOrd="0" presId="urn:microsoft.com/office/officeart/2005/8/layout/list1"/>
    <dgm:cxn modelId="{D5597B63-1A60-460A-8757-A184CC6190D1}" type="presParOf" srcId="{EA21988C-9DBB-4096-9134-EEF370511AE6}" destId="{E0E829DC-250B-4222-BA7C-7D6A434809C9}" srcOrd="0" destOrd="0" presId="urn:microsoft.com/office/officeart/2005/8/layout/list1"/>
    <dgm:cxn modelId="{9631401C-CC6F-419C-83BA-DBE813C0216A}" type="presParOf" srcId="{EA21988C-9DBB-4096-9134-EEF370511AE6}" destId="{55E6CDEF-AA6C-4C38-B60C-C0F94931EAF1}" srcOrd="1" destOrd="0" presId="urn:microsoft.com/office/officeart/2005/8/layout/list1"/>
    <dgm:cxn modelId="{2DB89E44-5E10-49F6-A3F9-5F84F5AFE70A}" type="presParOf" srcId="{1345CAA7-CA9C-4047-BD10-D0593035F3B1}" destId="{CBDC7936-C001-4C8B-AE74-2940A10A9E6C}" srcOrd="5" destOrd="0" presId="urn:microsoft.com/office/officeart/2005/8/layout/list1"/>
    <dgm:cxn modelId="{202238B0-E5DA-4144-AE01-1AD30525EFF9}" type="presParOf" srcId="{1345CAA7-CA9C-4047-BD10-D0593035F3B1}" destId="{87B24327-6D3C-4A94-8746-80ED25E862C9}" srcOrd="6" destOrd="0" presId="urn:microsoft.com/office/officeart/2005/8/layout/list1"/>
    <dgm:cxn modelId="{2CF119E0-20EC-444A-A145-AC05462EAF68}" type="presParOf" srcId="{1345CAA7-CA9C-4047-BD10-D0593035F3B1}" destId="{2F2F4F2F-25F3-434E-88AB-6D343DC0F670}" srcOrd="7" destOrd="0" presId="urn:microsoft.com/office/officeart/2005/8/layout/list1"/>
    <dgm:cxn modelId="{3FA5CAD0-C203-4A16-A3D7-881136DF8C01}" type="presParOf" srcId="{1345CAA7-CA9C-4047-BD10-D0593035F3B1}" destId="{96BC4D83-FEA8-4BCE-BBEA-254BC1737D30}" srcOrd="8" destOrd="0" presId="urn:microsoft.com/office/officeart/2005/8/layout/list1"/>
    <dgm:cxn modelId="{D37852E6-5DF8-4217-8335-C287F7BA956D}" type="presParOf" srcId="{96BC4D83-FEA8-4BCE-BBEA-254BC1737D30}" destId="{2B32BD4D-E8E4-43E3-B607-6124E420BFF1}" srcOrd="0" destOrd="0" presId="urn:microsoft.com/office/officeart/2005/8/layout/list1"/>
    <dgm:cxn modelId="{ABFD40F7-9276-40B7-AB20-0A02798608B3}" type="presParOf" srcId="{96BC4D83-FEA8-4BCE-BBEA-254BC1737D30}" destId="{38183B92-2CA2-4E00-894A-88E4DF1C1A32}" srcOrd="1" destOrd="0" presId="urn:microsoft.com/office/officeart/2005/8/layout/list1"/>
    <dgm:cxn modelId="{A9C490D7-25F3-42F0-AF0D-DC1D38E3AC0C}" type="presParOf" srcId="{1345CAA7-CA9C-4047-BD10-D0593035F3B1}" destId="{E2844CB4-20B9-47FC-ADB4-FDC747207207}" srcOrd="9" destOrd="0" presId="urn:microsoft.com/office/officeart/2005/8/layout/list1"/>
    <dgm:cxn modelId="{0DE656F0-0F57-4A3A-BD17-E60CA38803E7}" type="presParOf" srcId="{1345CAA7-CA9C-4047-BD10-D0593035F3B1}" destId="{CCA049CA-D6EA-401B-82B7-8D06774B3D38}" srcOrd="10" destOrd="0" presId="urn:microsoft.com/office/officeart/2005/8/layout/list1"/>
    <dgm:cxn modelId="{1E482917-4BD5-463A-A4CA-7BAC2AF27760}" type="presParOf" srcId="{1345CAA7-CA9C-4047-BD10-D0593035F3B1}" destId="{848E2BF8-F689-4FF7-B43C-3DC68FAD2CA5}" srcOrd="11" destOrd="0" presId="urn:microsoft.com/office/officeart/2005/8/layout/list1"/>
    <dgm:cxn modelId="{9AB077D8-EAE9-4D0E-948C-B8F96F5788BB}" type="presParOf" srcId="{1345CAA7-CA9C-4047-BD10-D0593035F3B1}" destId="{8DDD71BC-CB2D-4815-8789-C357E7D12662}" srcOrd="12" destOrd="0" presId="urn:microsoft.com/office/officeart/2005/8/layout/list1"/>
    <dgm:cxn modelId="{423B5840-8C57-46FE-9C87-FBAD0C83C3F9}" type="presParOf" srcId="{8DDD71BC-CB2D-4815-8789-C357E7D12662}" destId="{C049AEFB-E3FF-4934-9308-7D94CB863AC2}" srcOrd="0" destOrd="0" presId="urn:microsoft.com/office/officeart/2005/8/layout/list1"/>
    <dgm:cxn modelId="{A8004AB9-EFFC-41E1-85DE-B13D7B539402}" type="presParOf" srcId="{8DDD71BC-CB2D-4815-8789-C357E7D12662}" destId="{E43F9EF9-F8CF-455F-AC4F-752C847B46D5}" srcOrd="1" destOrd="0" presId="urn:microsoft.com/office/officeart/2005/8/layout/list1"/>
    <dgm:cxn modelId="{BC787304-852A-4CC4-A202-227D374EADD0}" type="presParOf" srcId="{1345CAA7-CA9C-4047-BD10-D0593035F3B1}" destId="{31866CC2-8E79-4841-81B5-053347B03E41}" srcOrd="13" destOrd="0" presId="urn:microsoft.com/office/officeart/2005/8/layout/list1"/>
    <dgm:cxn modelId="{96951604-91CD-4A8D-BFC5-9342D2AD8746}" type="presParOf" srcId="{1345CAA7-CA9C-4047-BD10-D0593035F3B1}" destId="{53F34D9D-E74B-436E-BB6B-93644B85118A}" srcOrd="14" destOrd="0" presId="urn:microsoft.com/office/officeart/2005/8/layout/list1"/>
    <dgm:cxn modelId="{19964B8F-10EE-442A-B3C4-3ED6A4889B1B}" type="presParOf" srcId="{1345CAA7-CA9C-4047-BD10-D0593035F3B1}" destId="{B0E688EB-C17C-449E-83D0-324DDD284A87}" srcOrd="15" destOrd="0" presId="urn:microsoft.com/office/officeart/2005/8/layout/list1"/>
    <dgm:cxn modelId="{316C55F7-7322-4CF4-94EF-DEAB66C86F5D}" type="presParOf" srcId="{1345CAA7-CA9C-4047-BD10-D0593035F3B1}" destId="{C805EB80-F581-46CC-B712-F93E2F0780BF}" srcOrd="16" destOrd="0" presId="urn:microsoft.com/office/officeart/2005/8/layout/list1"/>
    <dgm:cxn modelId="{1068CC50-A320-4B05-8620-CD454084CE70}" type="presParOf" srcId="{C805EB80-F581-46CC-B712-F93E2F0780BF}" destId="{1EF8343C-6548-4A1C-88F5-ECA890744E5F}" srcOrd="0" destOrd="0" presId="urn:microsoft.com/office/officeart/2005/8/layout/list1"/>
    <dgm:cxn modelId="{7FD2AC9E-A543-42F2-A46B-F740DF249CB2}" type="presParOf" srcId="{C805EB80-F581-46CC-B712-F93E2F0780BF}" destId="{7C1764EA-893E-4CD4-8CFF-7CAD31FF6A32}" srcOrd="1" destOrd="0" presId="urn:microsoft.com/office/officeart/2005/8/layout/list1"/>
    <dgm:cxn modelId="{68273FF6-B8E3-4A0C-A135-AF83CC6D05B3}" type="presParOf" srcId="{1345CAA7-CA9C-4047-BD10-D0593035F3B1}" destId="{67D6C6A9-0DE8-44B2-B3B4-2F70965CBCE4}" srcOrd="17" destOrd="0" presId="urn:microsoft.com/office/officeart/2005/8/layout/list1"/>
    <dgm:cxn modelId="{DE136FF9-6007-4045-B9F4-25EF134F56B7}" type="presParOf" srcId="{1345CAA7-CA9C-4047-BD10-D0593035F3B1}" destId="{EF7C7D56-17CB-4668-930C-772B6DAF4FAA}" srcOrd="18" destOrd="0" presId="urn:microsoft.com/office/officeart/2005/8/layout/list1"/>
    <dgm:cxn modelId="{D252F23E-551F-4090-BC0E-0139FFF15867}" type="presParOf" srcId="{1345CAA7-CA9C-4047-BD10-D0593035F3B1}" destId="{2166A514-E058-4830-82F8-BF7B70D86F7B}" srcOrd="19" destOrd="0" presId="urn:microsoft.com/office/officeart/2005/8/layout/list1"/>
    <dgm:cxn modelId="{2599FAB5-22C5-40FF-8441-6881CEEC06DB}" type="presParOf" srcId="{1345CAA7-CA9C-4047-BD10-D0593035F3B1}" destId="{782474F4-EA40-4202-8984-3519B0F6EFBB}" srcOrd="20" destOrd="0" presId="urn:microsoft.com/office/officeart/2005/8/layout/list1"/>
    <dgm:cxn modelId="{68395B3D-1202-42B9-B914-63159E8A5EB3}" type="presParOf" srcId="{782474F4-EA40-4202-8984-3519B0F6EFBB}" destId="{A5BBA055-B6D3-4E24-AB79-144DF4C89C20}" srcOrd="0" destOrd="0" presId="urn:microsoft.com/office/officeart/2005/8/layout/list1"/>
    <dgm:cxn modelId="{A4E0D2DF-AA4B-459D-9B34-ADC33190502D}" type="presParOf" srcId="{782474F4-EA40-4202-8984-3519B0F6EFBB}" destId="{9BCC2BB0-4583-496A-86EE-5114B504455C}" srcOrd="1" destOrd="0" presId="urn:microsoft.com/office/officeart/2005/8/layout/list1"/>
    <dgm:cxn modelId="{EAD3419D-7999-4F67-9B57-B2EC2DB9B9A4}" type="presParOf" srcId="{1345CAA7-CA9C-4047-BD10-D0593035F3B1}" destId="{B9FE7CC6-4356-4E4D-880D-16FCD88706BA}" srcOrd="21" destOrd="0" presId="urn:microsoft.com/office/officeart/2005/8/layout/list1"/>
    <dgm:cxn modelId="{CC8B131F-EC3E-460D-B006-B3FD15D27796}" type="presParOf" srcId="{1345CAA7-CA9C-4047-BD10-D0593035F3B1}" destId="{81964BB0-1D7A-4F3A-9895-BF82B4DA75C9}" srcOrd="22" destOrd="0" presId="urn:microsoft.com/office/officeart/2005/8/layout/list1"/>
    <dgm:cxn modelId="{41BE54E7-93C3-4A11-B7EA-CB863CEDEA3D}" type="presParOf" srcId="{1345CAA7-CA9C-4047-BD10-D0593035F3B1}" destId="{F835F3AF-ADAE-4AD4-99E3-A12F70D1072C}" srcOrd="23" destOrd="0" presId="urn:microsoft.com/office/officeart/2005/8/layout/list1"/>
    <dgm:cxn modelId="{DF17B365-95BF-4BF8-9360-62B4A1ED3CAF}" type="presParOf" srcId="{1345CAA7-CA9C-4047-BD10-D0593035F3B1}" destId="{3B381C2B-A2F2-4606-91FB-50561D6010B5}" srcOrd="24" destOrd="0" presId="urn:microsoft.com/office/officeart/2005/8/layout/list1"/>
    <dgm:cxn modelId="{2C5B1904-7BE6-4476-B7CA-23C9432D8C6A}" type="presParOf" srcId="{3B381C2B-A2F2-4606-91FB-50561D6010B5}" destId="{6A0357B4-72D0-4529-8D8A-A9B4379776BB}" srcOrd="0" destOrd="0" presId="urn:microsoft.com/office/officeart/2005/8/layout/list1"/>
    <dgm:cxn modelId="{CAFE7606-DA15-4401-98E5-C87E3F59B318}" type="presParOf" srcId="{3B381C2B-A2F2-4606-91FB-50561D6010B5}" destId="{5AF1A3DA-6080-430E-BDEB-FEC231A71CE0}" srcOrd="1" destOrd="0" presId="urn:microsoft.com/office/officeart/2005/8/layout/list1"/>
    <dgm:cxn modelId="{56932B3D-C643-4A7E-8AFE-36CB272273EE}" type="presParOf" srcId="{1345CAA7-CA9C-4047-BD10-D0593035F3B1}" destId="{08E956F3-A597-49CC-96CF-6E0039968DAB}" srcOrd="25" destOrd="0" presId="urn:microsoft.com/office/officeart/2005/8/layout/list1"/>
    <dgm:cxn modelId="{688849E6-026A-480A-BA4E-40952F83E7D1}" type="presParOf" srcId="{1345CAA7-CA9C-4047-BD10-D0593035F3B1}" destId="{8E1AC3D5-1EB7-4C6F-B173-E9CAC39482A4}" srcOrd="26" destOrd="0" presId="urn:microsoft.com/office/officeart/2005/8/layout/list1"/>
    <dgm:cxn modelId="{414CD4B9-9585-4E54-B2C2-25C3CC306EB2}" type="presParOf" srcId="{1345CAA7-CA9C-4047-BD10-D0593035F3B1}" destId="{9D74B3BC-1CD1-416F-B1FA-D7148F83D74B}" srcOrd="27" destOrd="0" presId="urn:microsoft.com/office/officeart/2005/8/layout/list1"/>
    <dgm:cxn modelId="{E39FF8CA-9FEE-40D9-9E40-F28B05990B1F}" type="presParOf" srcId="{1345CAA7-CA9C-4047-BD10-D0593035F3B1}" destId="{C05BA6CA-B396-4189-B0BB-32FFAA9CBC60}" srcOrd="28" destOrd="0" presId="urn:microsoft.com/office/officeart/2005/8/layout/list1"/>
    <dgm:cxn modelId="{264AD9E0-C8CD-453F-8B06-289B55A8C834}" type="presParOf" srcId="{C05BA6CA-B396-4189-B0BB-32FFAA9CBC60}" destId="{AC6BF164-9EDE-4E29-8EB6-682789F43952}" srcOrd="0" destOrd="0" presId="urn:microsoft.com/office/officeart/2005/8/layout/list1"/>
    <dgm:cxn modelId="{5CC2A0CE-1054-4CCC-BBB1-7F97CC2D3C23}" type="presParOf" srcId="{C05BA6CA-B396-4189-B0BB-32FFAA9CBC60}" destId="{C6062090-60C6-490E-AA3F-0A8DA1DA99F0}" srcOrd="1" destOrd="0" presId="urn:microsoft.com/office/officeart/2005/8/layout/list1"/>
    <dgm:cxn modelId="{7CB48F67-BA9C-4404-8C12-B326DC665C36}" type="presParOf" srcId="{1345CAA7-CA9C-4047-BD10-D0593035F3B1}" destId="{E3A3F38B-D329-4452-8EDC-932F0DC588CB}" srcOrd="29" destOrd="0" presId="urn:microsoft.com/office/officeart/2005/8/layout/list1"/>
    <dgm:cxn modelId="{C45E155E-B3E8-4028-8C9C-67CDF73B43E4}" type="presParOf" srcId="{1345CAA7-CA9C-4047-BD10-D0593035F3B1}" destId="{1FA615EB-A1AA-4FD7-8B80-BB1B2895F1A2}" srcOrd="30" destOrd="0" presId="urn:microsoft.com/office/officeart/2005/8/layout/list1"/>
    <dgm:cxn modelId="{4DBEBFD8-2473-4BDC-B738-68DFE3EB737C}" type="presParOf" srcId="{1345CAA7-CA9C-4047-BD10-D0593035F3B1}" destId="{58943C8B-3C94-4C77-A0A5-09306684B7A9}" srcOrd="31" destOrd="0" presId="urn:microsoft.com/office/officeart/2005/8/layout/list1"/>
    <dgm:cxn modelId="{2D378C27-C830-40BB-A976-C1D51B38A74F}" type="presParOf" srcId="{1345CAA7-CA9C-4047-BD10-D0593035F3B1}" destId="{A3779A81-AF1B-4FC0-8109-F3682D221F56}" srcOrd="32" destOrd="0" presId="urn:microsoft.com/office/officeart/2005/8/layout/list1"/>
    <dgm:cxn modelId="{EDCB40A2-44AD-4798-88C9-2BEE00109569}" type="presParOf" srcId="{A3779A81-AF1B-4FC0-8109-F3682D221F56}" destId="{8C46B400-CFC6-4C46-AD9D-46A5087BA0CB}" srcOrd="0" destOrd="0" presId="urn:microsoft.com/office/officeart/2005/8/layout/list1"/>
    <dgm:cxn modelId="{123F4C28-651E-4E45-84A0-3CF0BC53B2B8}" type="presParOf" srcId="{A3779A81-AF1B-4FC0-8109-F3682D221F56}" destId="{C7D070E4-1DA5-4E1F-B086-4F78EDADF870}" srcOrd="1" destOrd="0" presId="urn:microsoft.com/office/officeart/2005/8/layout/list1"/>
    <dgm:cxn modelId="{6B32B8EB-E783-4D7B-9F7B-36E9EB110FE8}" type="presParOf" srcId="{1345CAA7-CA9C-4047-BD10-D0593035F3B1}" destId="{71145114-7EF8-471A-8DDA-CE35BCEE9C0C}" srcOrd="33" destOrd="0" presId="urn:microsoft.com/office/officeart/2005/8/layout/list1"/>
    <dgm:cxn modelId="{C2516992-6AF5-4FF9-979E-6E1C8308D340}" type="presParOf" srcId="{1345CAA7-CA9C-4047-BD10-D0593035F3B1}" destId="{2D8B72B7-1B0D-4ED0-B15F-BE2722DF5D22}" srcOrd="34" destOrd="0" presId="urn:microsoft.com/office/officeart/2005/8/layout/list1"/>
    <dgm:cxn modelId="{D15F4314-10AF-435D-9EDC-D2FE0DEA75E0}" type="presParOf" srcId="{1345CAA7-CA9C-4047-BD10-D0593035F3B1}" destId="{79337EEC-7203-463B-8B95-E418E9C24663}" srcOrd="35" destOrd="0" presId="urn:microsoft.com/office/officeart/2005/8/layout/list1"/>
    <dgm:cxn modelId="{D9172156-A547-4BCF-BFD4-893FBD923E8A}" type="presParOf" srcId="{1345CAA7-CA9C-4047-BD10-D0593035F3B1}" destId="{188AC739-5029-431B-A333-CA23BD11C19E}" srcOrd="36" destOrd="0" presId="urn:microsoft.com/office/officeart/2005/8/layout/list1"/>
    <dgm:cxn modelId="{ED3C386C-8B81-4B2D-8FF1-A5B1F50266E4}" type="presParOf" srcId="{188AC739-5029-431B-A333-CA23BD11C19E}" destId="{68B8B585-6FE0-4BCD-B9EF-BD4CA800D3E4}" srcOrd="0" destOrd="0" presId="urn:microsoft.com/office/officeart/2005/8/layout/list1"/>
    <dgm:cxn modelId="{C688744D-E757-422A-BC07-C516294C33D1}" type="presParOf" srcId="{188AC739-5029-431B-A333-CA23BD11C19E}" destId="{A34775D5-3AF1-40D4-9D75-40C36F6EB998}" srcOrd="1" destOrd="0" presId="urn:microsoft.com/office/officeart/2005/8/layout/list1"/>
    <dgm:cxn modelId="{DBB365F6-4EAD-4FFE-A697-023E1239CBBC}" type="presParOf" srcId="{1345CAA7-CA9C-4047-BD10-D0593035F3B1}" destId="{0042BE1A-9FA7-4598-8A08-225985E61AB5}" srcOrd="37" destOrd="0" presId="urn:microsoft.com/office/officeart/2005/8/layout/list1"/>
    <dgm:cxn modelId="{0915BAF0-1539-4D1A-BE03-44B8AB1A012F}" type="presParOf" srcId="{1345CAA7-CA9C-4047-BD10-D0593035F3B1}" destId="{1BFC4988-8B5B-488A-962B-D29F9CF64BAE}" srcOrd="38" destOrd="0" presId="urn:microsoft.com/office/officeart/2005/8/layout/list1"/>
    <dgm:cxn modelId="{754AC6DB-8F61-4F99-8B93-FE71ECC11902}" type="presParOf" srcId="{1345CAA7-CA9C-4047-BD10-D0593035F3B1}" destId="{27AF4770-6514-4F62-8A75-ECED9B4DA49F}" srcOrd="39" destOrd="0" presId="urn:microsoft.com/office/officeart/2005/8/layout/list1"/>
    <dgm:cxn modelId="{98B3CFD5-01CF-4A01-9243-1617623914C8}" type="presParOf" srcId="{1345CAA7-CA9C-4047-BD10-D0593035F3B1}" destId="{8B4B5E5F-23B6-486A-92B1-4D57EEC1C1DF}" srcOrd="40" destOrd="0" presId="urn:microsoft.com/office/officeart/2005/8/layout/list1"/>
    <dgm:cxn modelId="{3E7FD15B-FC9F-4368-87AB-5B2DFDF67928}" type="presParOf" srcId="{8B4B5E5F-23B6-486A-92B1-4D57EEC1C1DF}" destId="{155BA61A-181D-436B-819E-E19CA220C233}" srcOrd="0" destOrd="0" presId="urn:microsoft.com/office/officeart/2005/8/layout/list1"/>
    <dgm:cxn modelId="{7358DCC3-25B7-4455-8869-D7E87051FF91}" type="presParOf" srcId="{8B4B5E5F-23B6-486A-92B1-4D57EEC1C1DF}" destId="{A97260F7-4009-451F-9C95-32BFCEF19A80}" srcOrd="1" destOrd="0" presId="urn:microsoft.com/office/officeart/2005/8/layout/list1"/>
    <dgm:cxn modelId="{B143F228-B648-425C-A031-70BF489C4B6A}" type="presParOf" srcId="{1345CAA7-CA9C-4047-BD10-D0593035F3B1}" destId="{D026DF80-0FEF-48B7-965A-CDF063452EE6}" srcOrd="41" destOrd="0" presId="urn:microsoft.com/office/officeart/2005/8/layout/list1"/>
    <dgm:cxn modelId="{B9A4B937-61B2-42A7-B4AD-D550C6551D7C}" type="presParOf" srcId="{1345CAA7-CA9C-4047-BD10-D0593035F3B1}" destId="{98F7B1B6-E456-4C8E-B862-80DE98B69CA6}" srcOrd="42" destOrd="0" presId="urn:microsoft.com/office/officeart/2005/8/layout/list1"/>
    <dgm:cxn modelId="{511A9758-D8E5-4124-8CAC-2D5171059F8E}" type="presParOf" srcId="{1345CAA7-CA9C-4047-BD10-D0593035F3B1}" destId="{18DAB8CD-58AB-499D-9394-EF402FE92874}" srcOrd="43" destOrd="0" presId="urn:microsoft.com/office/officeart/2005/8/layout/list1"/>
    <dgm:cxn modelId="{F9296FE1-4E68-4D25-B9B1-7B5563F118B7}" type="presParOf" srcId="{1345CAA7-CA9C-4047-BD10-D0593035F3B1}" destId="{91F32FBB-1504-4AB2-967D-0BE7D123DD85}" srcOrd="44" destOrd="0" presId="urn:microsoft.com/office/officeart/2005/8/layout/list1"/>
    <dgm:cxn modelId="{351ED438-9C5A-4787-A292-AF991150ED00}" type="presParOf" srcId="{91F32FBB-1504-4AB2-967D-0BE7D123DD85}" destId="{9C2EF5BF-65B7-4811-86FB-35C7E528DFE1}" srcOrd="0" destOrd="0" presId="urn:microsoft.com/office/officeart/2005/8/layout/list1"/>
    <dgm:cxn modelId="{192CE5E2-556B-41A2-A17F-6F2826839C9C}" type="presParOf" srcId="{91F32FBB-1504-4AB2-967D-0BE7D123DD85}" destId="{2D8E684B-E695-4DD2-816C-595D1FAB0723}" srcOrd="1" destOrd="0" presId="urn:microsoft.com/office/officeart/2005/8/layout/list1"/>
    <dgm:cxn modelId="{61A5A1A0-F04D-4A4A-8450-FEDB10DA5EEB}" type="presParOf" srcId="{1345CAA7-CA9C-4047-BD10-D0593035F3B1}" destId="{595729E8-1667-4019-9FD1-7E5E7A57DC4A}" srcOrd="45" destOrd="0" presId="urn:microsoft.com/office/officeart/2005/8/layout/list1"/>
    <dgm:cxn modelId="{E7D61632-AF4D-46D5-A9EE-4FDFFCDF2034}" type="presParOf" srcId="{1345CAA7-CA9C-4047-BD10-D0593035F3B1}" destId="{9D5FDE1B-6E41-473A-8099-9B79ABD48957}" srcOrd="4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F67E61-981B-4873-B175-9AAC90A6AE20}" type="doc">
      <dgm:prSet loTypeId="urn:microsoft.com/office/officeart/2005/8/layout/pyramid1" loCatId="pyramid" qsTypeId="urn:microsoft.com/office/officeart/2005/8/quickstyle/simple1" qsCatId="simple" csTypeId="urn:microsoft.com/office/officeart/2005/8/colors/accent1_2" csCatId="accent1" phldr="1"/>
      <dgm:spPr/>
    </dgm:pt>
    <dgm:pt modelId="{9E057ABF-91BC-4FEB-B435-C806B3ED02EB}">
      <dgm:prSet phldrT="[Texto]" custT="1"/>
      <dgm:spPr>
        <a:xfrm>
          <a:off x="1662136" y="0"/>
          <a:ext cx="857202" cy="548640"/>
        </a:xfrm>
        <a:prstGeom prst="trapezoid">
          <a:avLst>
            <a:gd name="adj" fmla="val 76215"/>
          </a:avLst>
        </a:prstGeom>
        <a:solidFill>
          <a:srgbClr val="C0504D"/>
        </a:solidFill>
        <a:ln w="25400" cap="flat" cmpd="sng" algn="ctr">
          <a:solidFill>
            <a:sysClr val="window" lastClr="FFFFFF">
              <a:hueOff val="0"/>
              <a:satOff val="0"/>
              <a:lumOff val="0"/>
              <a:alphaOff val="0"/>
            </a:sysClr>
          </a:solidFill>
          <a:prstDash val="solid"/>
        </a:ln>
        <a:effectLst/>
      </dgm:spPr>
      <dgm:t>
        <a:bodyPr/>
        <a:lstStyle/>
        <a:p>
          <a:r>
            <a:rPr lang="pt-BR" sz="1400" b="1" dirty="0">
              <a:solidFill>
                <a:schemeClr val="tx1"/>
              </a:solidFill>
              <a:latin typeface="Calibri"/>
              <a:ea typeface="+mn-ea"/>
              <a:cs typeface="+mn-cs"/>
            </a:rPr>
            <a:t>Cartão Estudante - Passe Livre Estudantil - SBA - 4.992</a:t>
          </a:r>
        </a:p>
      </dgm:t>
    </dgm:pt>
    <dgm:pt modelId="{750DE066-5D29-45C9-8A32-A0E9C1F806A1}" type="parTrans" cxnId="{B50E3036-EA4C-41C2-8D78-FB8982937535}">
      <dgm:prSet/>
      <dgm:spPr/>
      <dgm:t>
        <a:bodyPr/>
        <a:lstStyle/>
        <a:p>
          <a:endParaRPr lang="pt-BR"/>
        </a:p>
      </dgm:t>
    </dgm:pt>
    <dgm:pt modelId="{29C3C11F-4A2B-48C2-9732-013B884B5CC7}" type="sibTrans" cxnId="{B50E3036-EA4C-41C2-8D78-FB8982937535}">
      <dgm:prSet/>
      <dgm:spPr/>
      <dgm:t>
        <a:bodyPr/>
        <a:lstStyle/>
        <a:p>
          <a:endParaRPr lang="pt-BR"/>
        </a:p>
      </dgm:t>
    </dgm:pt>
    <dgm:pt modelId="{221F665A-7E8D-4E4D-B85A-9834185D88F1}">
      <dgm:prSet phldrT="[Texto]" custT="1"/>
      <dgm:spPr>
        <a:xfrm>
          <a:off x="1254442" y="548639"/>
          <a:ext cx="1672590" cy="548640"/>
        </a:xfrm>
        <a:prstGeom prst="trapezoid">
          <a:avLst>
            <a:gd name="adj" fmla="val 76215"/>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a:solidFill>
                <a:sysClr val="window" lastClr="FFFFFF"/>
              </a:solidFill>
              <a:latin typeface="Calibri"/>
              <a:ea typeface="+mn-ea"/>
              <a:cs typeface="+mn-cs"/>
            </a:rPr>
            <a:t>Servidor Público - 4.751</a:t>
          </a:r>
        </a:p>
      </dgm:t>
    </dgm:pt>
    <dgm:pt modelId="{7AB50C6D-0874-4B4B-BC1E-57F6E8290964}" type="parTrans" cxnId="{F7EDA154-7889-4A84-B6AB-ACCDFB4BEC28}">
      <dgm:prSet/>
      <dgm:spPr/>
      <dgm:t>
        <a:bodyPr/>
        <a:lstStyle/>
        <a:p>
          <a:endParaRPr lang="pt-BR"/>
        </a:p>
      </dgm:t>
    </dgm:pt>
    <dgm:pt modelId="{A4482876-EEBF-47EE-8848-BEDA89757908}" type="sibTrans" cxnId="{F7EDA154-7889-4A84-B6AB-ACCDFB4BEC28}">
      <dgm:prSet/>
      <dgm:spPr/>
      <dgm:t>
        <a:bodyPr/>
        <a:lstStyle/>
        <a:p>
          <a:endParaRPr lang="pt-BR"/>
        </a:p>
      </dgm:t>
    </dgm:pt>
    <dgm:pt modelId="{02C0F694-E244-4A2F-8DA5-405E5D67BF2D}">
      <dgm:prSet phldrT="[Texto]" custT="1"/>
      <dgm:spPr>
        <a:xfrm>
          <a:off x="836295" y="1097280"/>
          <a:ext cx="2508885" cy="548640"/>
        </a:xfrm>
        <a:prstGeom prst="trapezoid">
          <a:avLst>
            <a:gd name="adj" fmla="val 76215"/>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a:solidFill>
                <a:sysClr val="window" lastClr="FFFFFF"/>
              </a:solidFill>
              <a:latin typeface="Calibri"/>
              <a:ea typeface="+mn-ea"/>
              <a:cs typeface="+mn-cs"/>
            </a:rPr>
            <a:t>Tapa Buraco - Manutenção de Vias Públicas - 4.552</a:t>
          </a:r>
        </a:p>
      </dgm:t>
    </dgm:pt>
    <dgm:pt modelId="{73AC68A6-B193-41E5-809D-EA09B0CC7885}" type="parTrans" cxnId="{BDED7EE9-4C72-450B-9443-2BC0120CBAB0}">
      <dgm:prSet/>
      <dgm:spPr/>
      <dgm:t>
        <a:bodyPr/>
        <a:lstStyle/>
        <a:p>
          <a:endParaRPr lang="pt-BR"/>
        </a:p>
      </dgm:t>
    </dgm:pt>
    <dgm:pt modelId="{9C715468-9046-4508-9B4C-EEEA5D803342}" type="sibTrans" cxnId="{BDED7EE9-4C72-450B-9443-2BC0120CBAB0}">
      <dgm:prSet/>
      <dgm:spPr/>
      <dgm:t>
        <a:bodyPr/>
        <a:lstStyle/>
        <a:p>
          <a:endParaRPr lang="pt-BR"/>
        </a:p>
      </dgm:t>
    </dgm:pt>
    <dgm:pt modelId="{6CD0975E-4F99-4889-9421-74F0A25310CB}">
      <dgm:prSet phldrT="[Texto]" custT="1"/>
      <dgm:spPr>
        <a:xfrm>
          <a:off x="418147" y="1645920"/>
          <a:ext cx="3345180" cy="548640"/>
        </a:xfrm>
        <a:prstGeom prst="trapezoid">
          <a:avLst>
            <a:gd name="adj" fmla="val 76215"/>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a:solidFill>
                <a:sysClr val="window" lastClr="FFFFFF"/>
              </a:solidFill>
              <a:latin typeface="Calibri"/>
              <a:ea typeface="+mn-ea"/>
              <a:cs typeface="+mn-cs"/>
            </a:rPr>
            <a:t>Atendimento em Unidade de Saúde Pública  - 3.857</a:t>
          </a:r>
        </a:p>
      </dgm:t>
    </dgm:pt>
    <dgm:pt modelId="{2B3A6C9D-9851-49C7-B6FB-7787525E8D2C}" type="parTrans" cxnId="{62510BBC-EBAF-43CB-9B6C-44DB08BB971B}">
      <dgm:prSet/>
      <dgm:spPr/>
      <dgm:t>
        <a:bodyPr/>
        <a:lstStyle/>
        <a:p>
          <a:endParaRPr lang="pt-BR"/>
        </a:p>
      </dgm:t>
    </dgm:pt>
    <dgm:pt modelId="{ACDD87D9-21FB-4FB5-BAC0-0A849B3E9578}" type="sibTrans" cxnId="{62510BBC-EBAF-43CB-9B6C-44DB08BB971B}">
      <dgm:prSet/>
      <dgm:spPr/>
      <dgm:t>
        <a:bodyPr/>
        <a:lstStyle/>
        <a:p>
          <a:endParaRPr lang="pt-BR"/>
        </a:p>
      </dgm:t>
    </dgm:pt>
    <dgm:pt modelId="{5CBE902B-7DBB-407D-B033-1A511261D0C6}">
      <dgm:prSet phldrT="[Texto]" custT="1"/>
      <dgm:spPr>
        <a:xfrm>
          <a:off x="0" y="2194560"/>
          <a:ext cx="4181475" cy="548640"/>
        </a:xfrm>
        <a:prstGeom prst="trapezoid">
          <a:avLst>
            <a:gd name="adj" fmla="val 76215"/>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a:solidFill>
                <a:sysClr val="window" lastClr="FFFFFF"/>
              </a:solidFill>
              <a:latin typeface="Calibri"/>
              <a:ea typeface="+mn-ea"/>
              <a:cs typeface="+mn-cs"/>
            </a:rPr>
            <a:t>Poda de Árvore - 3.213</a:t>
          </a:r>
        </a:p>
      </dgm:t>
    </dgm:pt>
    <dgm:pt modelId="{1D65730A-C7B6-46CF-8E14-07CFEA54830C}" type="parTrans" cxnId="{F2567750-435E-4562-9F0E-E83268BE890A}">
      <dgm:prSet/>
      <dgm:spPr/>
      <dgm:t>
        <a:bodyPr/>
        <a:lstStyle/>
        <a:p>
          <a:endParaRPr lang="pt-BR"/>
        </a:p>
      </dgm:t>
    </dgm:pt>
    <dgm:pt modelId="{3BE19A21-C321-4621-BF95-7C7016D1945A}" type="sibTrans" cxnId="{F2567750-435E-4562-9F0E-E83268BE890A}">
      <dgm:prSet/>
      <dgm:spPr/>
      <dgm:t>
        <a:bodyPr/>
        <a:lstStyle/>
        <a:p>
          <a:endParaRPr lang="pt-BR"/>
        </a:p>
      </dgm:t>
    </dgm:pt>
    <dgm:pt modelId="{7BFAD3C6-DF0D-4D01-9BBD-49A4142F724D}" type="pres">
      <dgm:prSet presAssocID="{D7F67E61-981B-4873-B175-9AAC90A6AE20}" presName="Name0" presStyleCnt="0">
        <dgm:presLayoutVars>
          <dgm:dir/>
          <dgm:animLvl val="lvl"/>
          <dgm:resizeHandles val="exact"/>
        </dgm:presLayoutVars>
      </dgm:prSet>
      <dgm:spPr/>
    </dgm:pt>
    <dgm:pt modelId="{A55ED463-7AE7-4240-BD13-CF3BEF5A4D4C}" type="pres">
      <dgm:prSet presAssocID="{9E057ABF-91BC-4FEB-B435-C806B3ED02EB}" presName="Name8" presStyleCnt="0"/>
      <dgm:spPr/>
    </dgm:pt>
    <dgm:pt modelId="{4D226DE2-EBDF-4326-820C-146476F88A89}" type="pres">
      <dgm:prSet presAssocID="{9E057ABF-91BC-4FEB-B435-C806B3ED02EB}" presName="level" presStyleLbl="node1" presStyleIdx="0" presStyleCnt="5" custScaleX="219325" custScaleY="105202" custLinFactNeighborY="1145">
        <dgm:presLayoutVars>
          <dgm:chMax val="1"/>
          <dgm:bulletEnabled val="1"/>
        </dgm:presLayoutVars>
      </dgm:prSet>
      <dgm:spPr>
        <a:prstGeom prst="triangle">
          <a:avLst/>
        </a:prstGeom>
      </dgm:spPr>
      <dgm:t>
        <a:bodyPr/>
        <a:lstStyle/>
        <a:p>
          <a:endParaRPr lang="pt-BR"/>
        </a:p>
      </dgm:t>
    </dgm:pt>
    <dgm:pt modelId="{41BE0934-36AA-458B-9C1D-90DE1D737063}" type="pres">
      <dgm:prSet presAssocID="{9E057ABF-91BC-4FEB-B435-C806B3ED02EB}" presName="levelTx" presStyleLbl="revTx" presStyleIdx="0" presStyleCnt="0">
        <dgm:presLayoutVars>
          <dgm:chMax val="1"/>
          <dgm:bulletEnabled val="1"/>
        </dgm:presLayoutVars>
      </dgm:prSet>
      <dgm:spPr/>
      <dgm:t>
        <a:bodyPr/>
        <a:lstStyle/>
        <a:p>
          <a:endParaRPr lang="pt-BR"/>
        </a:p>
      </dgm:t>
    </dgm:pt>
    <dgm:pt modelId="{5C1303E2-1DF7-459E-B4D2-08A6CF01ED2E}" type="pres">
      <dgm:prSet presAssocID="{221F665A-7E8D-4E4D-B85A-9834185D88F1}" presName="Name8" presStyleCnt="0"/>
      <dgm:spPr/>
    </dgm:pt>
    <dgm:pt modelId="{58C64668-4EF0-4D8B-B544-639C6000B2B7}" type="pres">
      <dgm:prSet presAssocID="{221F665A-7E8D-4E4D-B85A-9834185D88F1}" presName="level" presStyleLbl="node1" presStyleIdx="1" presStyleCnt="5" custScaleX="100473">
        <dgm:presLayoutVars>
          <dgm:chMax val="1"/>
          <dgm:bulletEnabled val="1"/>
        </dgm:presLayoutVars>
      </dgm:prSet>
      <dgm:spPr/>
      <dgm:t>
        <a:bodyPr/>
        <a:lstStyle/>
        <a:p>
          <a:endParaRPr lang="pt-BR"/>
        </a:p>
      </dgm:t>
    </dgm:pt>
    <dgm:pt modelId="{3AB70E4A-560D-493E-A28D-0494F142071A}" type="pres">
      <dgm:prSet presAssocID="{221F665A-7E8D-4E4D-B85A-9834185D88F1}" presName="levelTx" presStyleLbl="revTx" presStyleIdx="0" presStyleCnt="0">
        <dgm:presLayoutVars>
          <dgm:chMax val="1"/>
          <dgm:bulletEnabled val="1"/>
        </dgm:presLayoutVars>
      </dgm:prSet>
      <dgm:spPr/>
      <dgm:t>
        <a:bodyPr/>
        <a:lstStyle/>
        <a:p>
          <a:endParaRPr lang="pt-BR"/>
        </a:p>
      </dgm:t>
    </dgm:pt>
    <dgm:pt modelId="{8E24380D-D0F1-4522-8AE4-624742F3D833}" type="pres">
      <dgm:prSet presAssocID="{02C0F694-E244-4A2F-8DA5-405E5D67BF2D}" presName="Name8" presStyleCnt="0"/>
      <dgm:spPr/>
    </dgm:pt>
    <dgm:pt modelId="{EE26E6C9-F471-4036-99ED-CEADFB51882E}" type="pres">
      <dgm:prSet presAssocID="{02C0F694-E244-4A2F-8DA5-405E5D67BF2D}" presName="level" presStyleLbl="node1" presStyleIdx="2" presStyleCnt="5" custScaleX="100473">
        <dgm:presLayoutVars>
          <dgm:chMax val="1"/>
          <dgm:bulletEnabled val="1"/>
        </dgm:presLayoutVars>
      </dgm:prSet>
      <dgm:spPr/>
      <dgm:t>
        <a:bodyPr/>
        <a:lstStyle/>
        <a:p>
          <a:endParaRPr lang="pt-BR"/>
        </a:p>
      </dgm:t>
    </dgm:pt>
    <dgm:pt modelId="{79296C26-F31F-4B69-AA60-A4B150AD026A}" type="pres">
      <dgm:prSet presAssocID="{02C0F694-E244-4A2F-8DA5-405E5D67BF2D}" presName="levelTx" presStyleLbl="revTx" presStyleIdx="0" presStyleCnt="0">
        <dgm:presLayoutVars>
          <dgm:chMax val="1"/>
          <dgm:bulletEnabled val="1"/>
        </dgm:presLayoutVars>
      </dgm:prSet>
      <dgm:spPr/>
      <dgm:t>
        <a:bodyPr/>
        <a:lstStyle/>
        <a:p>
          <a:endParaRPr lang="pt-BR"/>
        </a:p>
      </dgm:t>
    </dgm:pt>
    <dgm:pt modelId="{312CA914-DF80-4E1D-82A9-D9C5C69F4548}" type="pres">
      <dgm:prSet presAssocID="{6CD0975E-4F99-4889-9421-74F0A25310CB}" presName="Name8" presStyleCnt="0"/>
      <dgm:spPr/>
    </dgm:pt>
    <dgm:pt modelId="{E2C62267-8FC2-4066-8DDE-451D7D2D7A54}" type="pres">
      <dgm:prSet presAssocID="{6CD0975E-4F99-4889-9421-74F0A25310CB}" presName="level" presStyleLbl="node1" presStyleIdx="3" presStyleCnt="5" custScaleX="100473">
        <dgm:presLayoutVars>
          <dgm:chMax val="1"/>
          <dgm:bulletEnabled val="1"/>
        </dgm:presLayoutVars>
      </dgm:prSet>
      <dgm:spPr/>
      <dgm:t>
        <a:bodyPr/>
        <a:lstStyle/>
        <a:p>
          <a:endParaRPr lang="pt-BR"/>
        </a:p>
      </dgm:t>
    </dgm:pt>
    <dgm:pt modelId="{5CC40E39-2213-4597-981A-E6CC58E7019C}" type="pres">
      <dgm:prSet presAssocID="{6CD0975E-4F99-4889-9421-74F0A25310CB}" presName="levelTx" presStyleLbl="revTx" presStyleIdx="0" presStyleCnt="0">
        <dgm:presLayoutVars>
          <dgm:chMax val="1"/>
          <dgm:bulletEnabled val="1"/>
        </dgm:presLayoutVars>
      </dgm:prSet>
      <dgm:spPr/>
      <dgm:t>
        <a:bodyPr/>
        <a:lstStyle/>
        <a:p>
          <a:endParaRPr lang="pt-BR"/>
        </a:p>
      </dgm:t>
    </dgm:pt>
    <dgm:pt modelId="{CCEF56D4-7FD6-47EE-943F-62C847024A8B}" type="pres">
      <dgm:prSet presAssocID="{5CBE902B-7DBB-407D-B033-1A511261D0C6}" presName="Name8" presStyleCnt="0"/>
      <dgm:spPr/>
    </dgm:pt>
    <dgm:pt modelId="{3FBACC63-B982-47A3-A93D-C2F2203EEEEF}" type="pres">
      <dgm:prSet presAssocID="{5CBE902B-7DBB-407D-B033-1A511261D0C6}" presName="level" presStyleLbl="node1" presStyleIdx="4" presStyleCnt="5">
        <dgm:presLayoutVars>
          <dgm:chMax val="1"/>
          <dgm:bulletEnabled val="1"/>
        </dgm:presLayoutVars>
      </dgm:prSet>
      <dgm:spPr/>
      <dgm:t>
        <a:bodyPr/>
        <a:lstStyle/>
        <a:p>
          <a:endParaRPr lang="pt-BR"/>
        </a:p>
      </dgm:t>
    </dgm:pt>
    <dgm:pt modelId="{8C887389-A9BA-449C-9F0C-DDD682426B4C}" type="pres">
      <dgm:prSet presAssocID="{5CBE902B-7DBB-407D-B033-1A511261D0C6}" presName="levelTx" presStyleLbl="revTx" presStyleIdx="0" presStyleCnt="0">
        <dgm:presLayoutVars>
          <dgm:chMax val="1"/>
          <dgm:bulletEnabled val="1"/>
        </dgm:presLayoutVars>
      </dgm:prSet>
      <dgm:spPr/>
      <dgm:t>
        <a:bodyPr/>
        <a:lstStyle/>
        <a:p>
          <a:endParaRPr lang="pt-BR"/>
        </a:p>
      </dgm:t>
    </dgm:pt>
  </dgm:ptLst>
  <dgm:cxnLst>
    <dgm:cxn modelId="{62510BBC-EBAF-43CB-9B6C-44DB08BB971B}" srcId="{D7F67E61-981B-4873-B175-9AAC90A6AE20}" destId="{6CD0975E-4F99-4889-9421-74F0A25310CB}" srcOrd="3" destOrd="0" parTransId="{2B3A6C9D-9851-49C7-B6FB-7787525E8D2C}" sibTransId="{ACDD87D9-21FB-4FB5-BAC0-0A849B3E9578}"/>
    <dgm:cxn modelId="{8278018F-A304-4D4F-838F-673013D4A603}" type="presOf" srcId="{6CD0975E-4F99-4889-9421-74F0A25310CB}" destId="{E2C62267-8FC2-4066-8DDE-451D7D2D7A54}" srcOrd="0" destOrd="0" presId="urn:microsoft.com/office/officeart/2005/8/layout/pyramid1"/>
    <dgm:cxn modelId="{ECD16594-5659-4BBA-9F23-8151517BFB8E}" type="presOf" srcId="{9E057ABF-91BC-4FEB-B435-C806B3ED02EB}" destId="{4D226DE2-EBDF-4326-820C-146476F88A89}" srcOrd="0" destOrd="0" presId="urn:microsoft.com/office/officeart/2005/8/layout/pyramid1"/>
    <dgm:cxn modelId="{F2567750-435E-4562-9F0E-E83268BE890A}" srcId="{D7F67E61-981B-4873-B175-9AAC90A6AE20}" destId="{5CBE902B-7DBB-407D-B033-1A511261D0C6}" srcOrd="4" destOrd="0" parTransId="{1D65730A-C7B6-46CF-8E14-07CFEA54830C}" sibTransId="{3BE19A21-C321-4621-BF95-7C7016D1945A}"/>
    <dgm:cxn modelId="{D889DC59-3F08-4680-B28D-F6D279879171}" type="presOf" srcId="{5CBE902B-7DBB-407D-B033-1A511261D0C6}" destId="{8C887389-A9BA-449C-9F0C-DDD682426B4C}" srcOrd="1" destOrd="0" presId="urn:microsoft.com/office/officeart/2005/8/layout/pyramid1"/>
    <dgm:cxn modelId="{EE4A30DA-066C-4B4A-AFA2-624406036262}" type="presOf" srcId="{221F665A-7E8D-4E4D-B85A-9834185D88F1}" destId="{3AB70E4A-560D-493E-A28D-0494F142071A}" srcOrd="1" destOrd="0" presId="urn:microsoft.com/office/officeart/2005/8/layout/pyramid1"/>
    <dgm:cxn modelId="{BDED7EE9-4C72-450B-9443-2BC0120CBAB0}" srcId="{D7F67E61-981B-4873-B175-9AAC90A6AE20}" destId="{02C0F694-E244-4A2F-8DA5-405E5D67BF2D}" srcOrd="2" destOrd="0" parTransId="{73AC68A6-B193-41E5-809D-EA09B0CC7885}" sibTransId="{9C715468-9046-4508-9B4C-EEEA5D803342}"/>
    <dgm:cxn modelId="{5FC8660B-9460-439F-8AAD-AA9625A7B66A}" type="presOf" srcId="{D7F67E61-981B-4873-B175-9AAC90A6AE20}" destId="{7BFAD3C6-DF0D-4D01-9BBD-49A4142F724D}" srcOrd="0" destOrd="0" presId="urn:microsoft.com/office/officeart/2005/8/layout/pyramid1"/>
    <dgm:cxn modelId="{1D2EE106-28EF-4829-B6BF-000FDB33596C}" type="presOf" srcId="{221F665A-7E8D-4E4D-B85A-9834185D88F1}" destId="{58C64668-4EF0-4D8B-B544-639C6000B2B7}" srcOrd="0" destOrd="0" presId="urn:microsoft.com/office/officeart/2005/8/layout/pyramid1"/>
    <dgm:cxn modelId="{F7EDA154-7889-4A84-B6AB-ACCDFB4BEC28}" srcId="{D7F67E61-981B-4873-B175-9AAC90A6AE20}" destId="{221F665A-7E8D-4E4D-B85A-9834185D88F1}" srcOrd="1" destOrd="0" parTransId="{7AB50C6D-0874-4B4B-BC1E-57F6E8290964}" sibTransId="{A4482876-EEBF-47EE-8848-BEDA89757908}"/>
    <dgm:cxn modelId="{B50E3036-EA4C-41C2-8D78-FB8982937535}" srcId="{D7F67E61-981B-4873-B175-9AAC90A6AE20}" destId="{9E057ABF-91BC-4FEB-B435-C806B3ED02EB}" srcOrd="0" destOrd="0" parTransId="{750DE066-5D29-45C9-8A32-A0E9C1F806A1}" sibTransId="{29C3C11F-4A2B-48C2-9732-013B884B5CC7}"/>
    <dgm:cxn modelId="{73843710-75D1-448E-895D-1F757C9E80CB}" type="presOf" srcId="{02C0F694-E244-4A2F-8DA5-405E5D67BF2D}" destId="{EE26E6C9-F471-4036-99ED-CEADFB51882E}" srcOrd="0" destOrd="0" presId="urn:microsoft.com/office/officeart/2005/8/layout/pyramid1"/>
    <dgm:cxn modelId="{9F05F914-6B31-4BCA-A89E-6E445D42BF15}" type="presOf" srcId="{5CBE902B-7DBB-407D-B033-1A511261D0C6}" destId="{3FBACC63-B982-47A3-A93D-C2F2203EEEEF}" srcOrd="0" destOrd="0" presId="urn:microsoft.com/office/officeart/2005/8/layout/pyramid1"/>
    <dgm:cxn modelId="{40236D98-956D-41D1-9778-4CF82CD7EB1D}" type="presOf" srcId="{02C0F694-E244-4A2F-8DA5-405E5D67BF2D}" destId="{79296C26-F31F-4B69-AA60-A4B150AD026A}" srcOrd="1" destOrd="0" presId="urn:microsoft.com/office/officeart/2005/8/layout/pyramid1"/>
    <dgm:cxn modelId="{A5DB2B31-9EE9-49F5-A72B-11872D604D07}" type="presOf" srcId="{6CD0975E-4F99-4889-9421-74F0A25310CB}" destId="{5CC40E39-2213-4597-981A-E6CC58E7019C}" srcOrd="1" destOrd="0" presId="urn:microsoft.com/office/officeart/2005/8/layout/pyramid1"/>
    <dgm:cxn modelId="{19129B59-E529-472E-8DA2-685E366E6DCC}" type="presOf" srcId="{9E057ABF-91BC-4FEB-B435-C806B3ED02EB}" destId="{41BE0934-36AA-458B-9C1D-90DE1D737063}" srcOrd="1" destOrd="0" presId="urn:microsoft.com/office/officeart/2005/8/layout/pyramid1"/>
    <dgm:cxn modelId="{EEF831A2-5854-435B-9D4E-3656889F48B4}" type="presParOf" srcId="{7BFAD3C6-DF0D-4D01-9BBD-49A4142F724D}" destId="{A55ED463-7AE7-4240-BD13-CF3BEF5A4D4C}" srcOrd="0" destOrd="0" presId="urn:microsoft.com/office/officeart/2005/8/layout/pyramid1"/>
    <dgm:cxn modelId="{3170A1A5-8EEF-4039-8D14-6B949BAC8A5A}" type="presParOf" srcId="{A55ED463-7AE7-4240-BD13-CF3BEF5A4D4C}" destId="{4D226DE2-EBDF-4326-820C-146476F88A89}" srcOrd="0" destOrd="0" presId="urn:microsoft.com/office/officeart/2005/8/layout/pyramid1"/>
    <dgm:cxn modelId="{3E9F3A75-5F32-49D7-8AA8-7A6F82EABC78}" type="presParOf" srcId="{A55ED463-7AE7-4240-BD13-CF3BEF5A4D4C}" destId="{41BE0934-36AA-458B-9C1D-90DE1D737063}" srcOrd="1" destOrd="0" presId="urn:microsoft.com/office/officeart/2005/8/layout/pyramid1"/>
    <dgm:cxn modelId="{F31F8AAE-452B-4FBE-A69F-2B608673D696}" type="presParOf" srcId="{7BFAD3C6-DF0D-4D01-9BBD-49A4142F724D}" destId="{5C1303E2-1DF7-459E-B4D2-08A6CF01ED2E}" srcOrd="1" destOrd="0" presId="urn:microsoft.com/office/officeart/2005/8/layout/pyramid1"/>
    <dgm:cxn modelId="{29E521F0-3CF9-4972-9A09-B4B2C411C42E}" type="presParOf" srcId="{5C1303E2-1DF7-459E-B4D2-08A6CF01ED2E}" destId="{58C64668-4EF0-4D8B-B544-639C6000B2B7}" srcOrd="0" destOrd="0" presId="urn:microsoft.com/office/officeart/2005/8/layout/pyramid1"/>
    <dgm:cxn modelId="{2D5D4838-5BFE-42B9-8152-72967026E15D}" type="presParOf" srcId="{5C1303E2-1DF7-459E-B4D2-08A6CF01ED2E}" destId="{3AB70E4A-560D-493E-A28D-0494F142071A}" srcOrd="1" destOrd="0" presId="urn:microsoft.com/office/officeart/2005/8/layout/pyramid1"/>
    <dgm:cxn modelId="{A2DB836A-0C76-4B2C-BA0E-A17F6F3DFD86}" type="presParOf" srcId="{7BFAD3C6-DF0D-4D01-9BBD-49A4142F724D}" destId="{8E24380D-D0F1-4522-8AE4-624742F3D833}" srcOrd="2" destOrd="0" presId="urn:microsoft.com/office/officeart/2005/8/layout/pyramid1"/>
    <dgm:cxn modelId="{A19327F8-92AC-4981-BD2B-B0BF129F8D17}" type="presParOf" srcId="{8E24380D-D0F1-4522-8AE4-624742F3D833}" destId="{EE26E6C9-F471-4036-99ED-CEADFB51882E}" srcOrd="0" destOrd="0" presId="urn:microsoft.com/office/officeart/2005/8/layout/pyramid1"/>
    <dgm:cxn modelId="{2AFCC602-E98D-4653-BAFA-389723447565}" type="presParOf" srcId="{8E24380D-D0F1-4522-8AE4-624742F3D833}" destId="{79296C26-F31F-4B69-AA60-A4B150AD026A}" srcOrd="1" destOrd="0" presId="urn:microsoft.com/office/officeart/2005/8/layout/pyramid1"/>
    <dgm:cxn modelId="{269C5A6B-1F60-4D75-AFD5-BE4B3FBE5E06}" type="presParOf" srcId="{7BFAD3C6-DF0D-4D01-9BBD-49A4142F724D}" destId="{312CA914-DF80-4E1D-82A9-D9C5C69F4548}" srcOrd="3" destOrd="0" presId="urn:microsoft.com/office/officeart/2005/8/layout/pyramid1"/>
    <dgm:cxn modelId="{537CEBFD-3158-417B-B2E6-46BC47BCD454}" type="presParOf" srcId="{312CA914-DF80-4E1D-82A9-D9C5C69F4548}" destId="{E2C62267-8FC2-4066-8DDE-451D7D2D7A54}" srcOrd="0" destOrd="0" presId="urn:microsoft.com/office/officeart/2005/8/layout/pyramid1"/>
    <dgm:cxn modelId="{6BC620B0-450A-4224-AA79-B8033881563C}" type="presParOf" srcId="{312CA914-DF80-4E1D-82A9-D9C5C69F4548}" destId="{5CC40E39-2213-4597-981A-E6CC58E7019C}" srcOrd="1" destOrd="0" presId="urn:microsoft.com/office/officeart/2005/8/layout/pyramid1"/>
    <dgm:cxn modelId="{8E3D0632-5415-4F2B-8E92-4849BFCAA42E}" type="presParOf" srcId="{7BFAD3C6-DF0D-4D01-9BBD-49A4142F724D}" destId="{CCEF56D4-7FD6-47EE-943F-62C847024A8B}" srcOrd="4" destOrd="0" presId="urn:microsoft.com/office/officeart/2005/8/layout/pyramid1"/>
    <dgm:cxn modelId="{26B710A1-A855-45C3-8863-6C09AEF17D75}" type="presParOf" srcId="{CCEF56D4-7FD6-47EE-943F-62C847024A8B}" destId="{3FBACC63-B982-47A3-A93D-C2F2203EEEEF}" srcOrd="0" destOrd="0" presId="urn:microsoft.com/office/officeart/2005/8/layout/pyramid1"/>
    <dgm:cxn modelId="{B895A11D-296F-4254-91C2-90DB3D88033D}" type="presParOf" srcId="{CCEF56D4-7FD6-47EE-943F-62C847024A8B}" destId="{8C887389-A9BA-449C-9F0C-DDD682426B4C}"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1C03B6-4246-4F48-9C7C-571292B962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E69F457D-EABC-400E-A4A0-E1B09E321662}">
      <dgm:prSet phldrT="[Texto]" custT="1"/>
      <dgm:spPr>
        <a:xfrm>
          <a:off x="427672" y="16670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1º </a:t>
          </a:r>
          <a:r>
            <a:rPr lang="pt-BR" sz="1400" dirty="0">
              <a:solidFill>
                <a:sysClr val="window" lastClr="FFFFFF"/>
              </a:solidFill>
              <a:latin typeface="Calibri"/>
              <a:ea typeface="+mn-ea"/>
              <a:cs typeface="+mn-cs"/>
            </a:rPr>
            <a:t>SES - SECRETARIA DE ESTADO DE SAÚDE DO DISTRITO FEDERAL</a:t>
          </a:r>
        </a:p>
      </dgm:t>
    </dgm:pt>
    <dgm:pt modelId="{B7581E10-FB48-4AD6-ACAB-EAB108A55DCE}" type="parTrans" cxnId="{854E769E-69BA-4BA4-8F34-DB6D5BEBD6CC}">
      <dgm:prSet/>
      <dgm:spPr/>
      <dgm:t>
        <a:bodyPr/>
        <a:lstStyle/>
        <a:p>
          <a:endParaRPr lang="pt-BR" sz="1400"/>
        </a:p>
      </dgm:t>
    </dgm:pt>
    <dgm:pt modelId="{FBC35740-A641-4EC4-8DE9-D5A0B0F721A1}" type="sibTrans" cxnId="{854E769E-69BA-4BA4-8F34-DB6D5BEBD6CC}">
      <dgm:prSet/>
      <dgm:spPr/>
      <dgm:t>
        <a:bodyPr/>
        <a:lstStyle/>
        <a:p>
          <a:endParaRPr lang="pt-BR" sz="1400"/>
        </a:p>
      </dgm:t>
    </dgm:pt>
    <dgm:pt modelId="{20E44DD5-23E4-4CDC-91E9-4FBA123E1978}">
      <dgm:prSet phldrT="[Texto]" custT="1"/>
      <dgm:spPr>
        <a:xfrm>
          <a:off x="427672" y="57494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2º </a:t>
          </a:r>
          <a:r>
            <a:rPr lang="pt-BR" sz="1400" dirty="0">
              <a:solidFill>
                <a:sysClr val="window" lastClr="FFFFFF"/>
              </a:solidFill>
              <a:latin typeface="Calibri"/>
              <a:ea typeface="+mn-ea"/>
              <a:cs typeface="+mn-cs"/>
            </a:rPr>
            <a:t>DFTRANS - TRANSPORTE URBANO DO DISTRITO FEDERAL</a:t>
          </a:r>
        </a:p>
      </dgm:t>
    </dgm:pt>
    <dgm:pt modelId="{0711332E-EBF6-4425-B93B-108154FB33C8}" type="parTrans" cxnId="{97C720E2-9DBA-4C91-975D-AE81CDFE7800}">
      <dgm:prSet/>
      <dgm:spPr/>
      <dgm:t>
        <a:bodyPr/>
        <a:lstStyle/>
        <a:p>
          <a:endParaRPr lang="pt-BR" sz="1400"/>
        </a:p>
      </dgm:t>
    </dgm:pt>
    <dgm:pt modelId="{4610E429-80CE-4470-B5A1-62E6BA148591}" type="sibTrans" cxnId="{97C720E2-9DBA-4C91-975D-AE81CDFE7800}">
      <dgm:prSet/>
      <dgm:spPr/>
      <dgm:t>
        <a:bodyPr/>
        <a:lstStyle/>
        <a:p>
          <a:endParaRPr lang="pt-BR" sz="1400"/>
        </a:p>
      </dgm:t>
    </dgm:pt>
    <dgm:pt modelId="{4E368178-ADF3-4F0C-B8DF-3EDE5013B29B}">
      <dgm:prSet phldrT="[Texto]" custT="1"/>
      <dgm:spPr>
        <a:xfrm>
          <a:off x="427672" y="98318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3º DF LEGAL</a:t>
          </a:r>
          <a:endParaRPr lang="pt-BR" sz="1400" dirty="0">
            <a:solidFill>
              <a:sysClr val="window" lastClr="FFFFFF"/>
            </a:solidFill>
            <a:latin typeface="Calibri"/>
            <a:ea typeface="+mn-ea"/>
            <a:cs typeface="+mn-cs"/>
          </a:endParaRPr>
        </a:p>
      </dgm:t>
    </dgm:pt>
    <dgm:pt modelId="{CBE441AE-2756-46B6-8311-88A802535CE1}" type="parTrans" cxnId="{000EDA43-2961-44B9-9F44-06A4BAA98393}">
      <dgm:prSet/>
      <dgm:spPr/>
      <dgm:t>
        <a:bodyPr/>
        <a:lstStyle/>
        <a:p>
          <a:endParaRPr lang="pt-BR" sz="1400"/>
        </a:p>
      </dgm:t>
    </dgm:pt>
    <dgm:pt modelId="{4E407D84-546C-499E-906A-8E751A1FC9F6}" type="sibTrans" cxnId="{000EDA43-2961-44B9-9F44-06A4BAA98393}">
      <dgm:prSet/>
      <dgm:spPr/>
      <dgm:t>
        <a:bodyPr/>
        <a:lstStyle/>
        <a:p>
          <a:endParaRPr lang="pt-BR" sz="1400"/>
        </a:p>
      </dgm:t>
    </dgm:pt>
    <dgm:pt modelId="{DDF9AAB7-6D27-45B6-851E-88658206EED5}">
      <dgm:prSet phldrT="[Texto]" custT="1"/>
      <dgm:spPr>
        <a:xfrm>
          <a:off x="427672" y="139142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4º </a:t>
          </a:r>
          <a:r>
            <a:rPr lang="pt-BR" sz="1400" dirty="0">
              <a:solidFill>
                <a:sysClr val="window" lastClr="FFFFFF"/>
              </a:solidFill>
              <a:latin typeface="Calibri"/>
              <a:ea typeface="+mn-ea"/>
              <a:cs typeface="+mn-cs"/>
            </a:rPr>
            <a:t>NOVACAP - COMPANHIA URBANIZADORA DA NOVA CAPITAL DO BRASIL</a:t>
          </a:r>
        </a:p>
      </dgm:t>
    </dgm:pt>
    <dgm:pt modelId="{804AFD37-E55C-4F09-BBFA-F74F3A1B7219}" type="parTrans" cxnId="{47B11C81-F607-4FAF-BAC1-17EC9D80D1C3}">
      <dgm:prSet/>
      <dgm:spPr/>
      <dgm:t>
        <a:bodyPr/>
        <a:lstStyle/>
        <a:p>
          <a:endParaRPr lang="pt-BR" sz="1400"/>
        </a:p>
      </dgm:t>
    </dgm:pt>
    <dgm:pt modelId="{59581935-42A3-4273-AAEE-19C58585651D}" type="sibTrans" cxnId="{47B11C81-F607-4FAF-BAC1-17EC9D80D1C3}">
      <dgm:prSet/>
      <dgm:spPr/>
      <dgm:t>
        <a:bodyPr/>
        <a:lstStyle/>
        <a:p>
          <a:endParaRPr lang="pt-BR" sz="1400"/>
        </a:p>
      </dgm:t>
    </dgm:pt>
    <dgm:pt modelId="{7870749E-65CA-44E9-A0B4-72CCB77649B3}">
      <dgm:prSet phldrT="[Texto]" custT="1"/>
      <dgm:spPr>
        <a:xfrm>
          <a:off x="427672" y="179966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5º </a:t>
          </a:r>
          <a:r>
            <a:rPr lang="pt-BR" sz="1400" dirty="0">
              <a:solidFill>
                <a:sysClr val="window" lastClr="FFFFFF"/>
              </a:solidFill>
              <a:latin typeface="Calibri"/>
              <a:ea typeface="+mn-ea"/>
              <a:cs typeface="+mn-cs"/>
            </a:rPr>
            <a:t>SEE - SECRETARIA DE ESTADO DE EDUCAÇÃO DO DISTRITO FEDERAL</a:t>
          </a:r>
        </a:p>
      </dgm:t>
    </dgm:pt>
    <dgm:pt modelId="{ED25465A-58D0-4AAA-A562-A1FFC4F5D85A}" type="parTrans" cxnId="{7BD02BCB-2A7F-4420-9315-FF89C6E82D40}">
      <dgm:prSet/>
      <dgm:spPr/>
      <dgm:t>
        <a:bodyPr/>
        <a:lstStyle/>
        <a:p>
          <a:endParaRPr lang="pt-BR" sz="1400"/>
        </a:p>
      </dgm:t>
    </dgm:pt>
    <dgm:pt modelId="{15C1B181-14FD-46AB-97C8-76807216BD48}" type="sibTrans" cxnId="{7BD02BCB-2A7F-4420-9315-FF89C6E82D40}">
      <dgm:prSet/>
      <dgm:spPr/>
      <dgm:t>
        <a:bodyPr/>
        <a:lstStyle/>
        <a:p>
          <a:endParaRPr lang="pt-BR" sz="1400"/>
        </a:p>
      </dgm:t>
    </dgm:pt>
    <dgm:pt modelId="{E6D9FA9F-3C69-4657-9776-DAFACD690444}">
      <dgm:prSet phldrT="[Texto]" custT="1"/>
      <dgm:spPr>
        <a:xfrm>
          <a:off x="427672" y="220790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6º </a:t>
          </a:r>
          <a:r>
            <a:rPr lang="pt-BR" sz="1400" dirty="0">
              <a:solidFill>
                <a:sysClr val="window" lastClr="FFFFFF"/>
              </a:solidFill>
              <a:latin typeface="Calibri"/>
              <a:ea typeface="+mn-ea"/>
              <a:cs typeface="+mn-cs"/>
            </a:rPr>
            <a:t>DETRAN - DEPARTAMENTO DE TRÂNSITO</a:t>
          </a:r>
        </a:p>
      </dgm:t>
    </dgm:pt>
    <dgm:pt modelId="{10F550E8-485E-4E02-BF8C-927645ABBF3A}" type="parTrans" cxnId="{AB57CC60-DDF2-46ED-B955-1719C370823E}">
      <dgm:prSet/>
      <dgm:spPr/>
      <dgm:t>
        <a:bodyPr/>
        <a:lstStyle/>
        <a:p>
          <a:endParaRPr lang="pt-BR" sz="1400"/>
        </a:p>
      </dgm:t>
    </dgm:pt>
    <dgm:pt modelId="{E086C31C-1114-48D7-B614-7A64CBFA890B}" type="sibTrans" cxnId="{AB57CC60-DDF2-46ED-B955-1719C370823E}">
      <dgm:prSet/>
      <dgm:spPr/>
      <dgm:t>
        <a:bodyPr/>
        <a:lstStyle/>
        <a:p>
          <a:endParaRPr lang="pt-BR" sz="1400"/>
        </a:p>
      </dgm:t>
    </dgm:pt>
    <dgm:pt modelId="{EE9AD572-F80B-4975-8A8B-549BD1A099DC}">
      <dgm:prSet phldrT="[Texto]" custT="1"/>
      <dgm:spPr>
        <a:xfrm>
          <a:off x="427672" y="261614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7º </a:t>
          </a:r>
          <a:r>
            <a:rPr lang="pt-BR" sz="1400" dirty="0">
              <a:solidFill>
                <a:sysClr val="window" lastClr="FFFFFF"/>
              </a:solidFill>
              <a:latin typeface="Calibri"/>
              <a:ea typeface="+mn-ea"/>
              <a:cs typeface="+mn-cs"/>
            </a:rPr>
            <a:t>SEDES - SECRETARIA DE ESTADO DE DESENVOLVIMENTO SOCIAL DO DISTRITO FEDERAL</a:t>
          </a:r>
        </a:p>
      </dgm:t>
    </dgm:pt>
    <dgm:pt modelId="{E6864736-65C3-40E6-ADE9-71663690750E}" type="parTrans" cxnId="{F9769256-40D5-4E11-BEB3-0B712D8EE64C}">
      <dgm:prSet/>
      <dgm:spPr/>
      <dgm:t>
        <a:bodyPr/>
        <a:lstStyle/>
        <a:p>
          <a:endParaRPr lang="pt-BR" sz="1400"/>
        </a:p>
      </dgm:t>
    </dgm:pt>
    <dgm:pt modelId="{00B83460-61E5-45C3-8BA6-C139D39271D7}" type="sibTrans" cxnId="{F9769256-40D5-4E11-BEB3-0B712D8EE64C}">
      <dgm:prSet/>
      <dgm:spPr/>
      <dgm:t>
        <a:bodyPr/>
        <a:lstStyle/>
        <a:p>
          <a:endParaRPr lang="pt-BR" sz="1400"/>
        </a:p>
      </dgm:t>
    </dgm:pt>
    <dgm:pt modelId="{4800266D-EDBB-4AA5-A28E-547D618F606B}">
      <dgm:prSet phldrT="[Texto]" custT="1"/>
      <dgm:spPr>
        <a:xfrm>
          <a:off x="427672" y="302438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8º </a:t>
          </a:r>
          <a:r>
            <a:rPr lang="pt-BR" sz="1400" dirty="0">
              <a:solidFill>
                <a:sysClr val="window" lastClr="FFFFFF"/>
              </a:solidFill>
              <a:latin typeface="Calibri"/>
              <a:ea typeface="+mn-ea"/>
              <a:cs typeface="+mn-cs"/>
            </a:rPr>
            <a:t>SODF - SECRETARIA DE OBRAS E INFRAESTRUTURA DO DISTRITO FEDERAL</a:t>
          </a:r>
        </a:p>
      </dgm:t>
    </dgm:pt>
    <dgm:pt modelId="{4BDF98AD-51CD-4E07-A303-EB4B7D5522ED}" type="parTrans" cxnId="{C1A5D5FC-ED5D-4CF7-A118-C4D47AC354B1}">
      <dgm:prSet/>
      <dgm:spPr/>
      <dgm:t>
        <a:bodyPr/>
        <a:lstStyle/>
        <a:p>
          <a:endParaRPr lang="pt-BR" sz="1400"/>
        </a:p>
      </dgm:t>
    </dgm:pt>
    <dgm:pt modelId="{B985A2C5-B37F-4550-9765-63B8B3D09C10}" type="sibTrans" cxnId="{C1A5D5FC-ED5D-4CF7-A118-C4D47AC354B1}">
      <dgm:prSet/>
      <dgm:spPr/>
      <dgm:t>
        <a:bodyPr/>
        <a:lstStyle/>
        <a:p>
          <a:endParaRPr lang="pt-BR" sz="1400"/>
        </a:p>
      </dgm:t>
    </dgm:pt>
    <dgm:pt modelId="{B633CECA-06D6-4B63-A969-EDA372291124}">
      <dgm:prSet phldrT="[Texto]" custT="1"/>
      <dgm:spPr>
        <a:xfrm>
          <a:off x="427672" y="343262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dirty="0" smtClean="0">
              <a:solidFill>
                <a:sysClr val="window" lastClr="FFFFFF"/>
              </a:solidFill>
              <a:latin typeface="Calibri"/>
              <a:ea typeface="+mn-ea"/>
              <a:cs typeface="+mn-cs"/>
            </a:rPr>
            <a:t>9º </a:t>
          </a:r>
          <a:r>
            <a:rPr lang="pt-BR" sz="1400" dirty="0">
              <a:solidFill>
                <a:sysClr val="window" lastClr="FFFFFF"/>
              </a:solidFill>
              <a:latin typeface="Calibri"/>
              <a:ea typeface="+mn-ea"/>
              <a:cs typeface="+mn-cs"/>
            </a:rPr>
            <a:t>SEFP - SECRETARIA DE ESTADO DE FAZENDA, PLANEJAMENTO, ORÇAMENTO E GESTÃO  DO DISTRITO FEDERAL</a:t>
          </a:r>
        </a:p>
      </dgm:t>
    </dgm:pt>
    <dgm:pt modelId="{7EE200D2-7205-4C25-9835-EE83FAFC755E}" type="parTrans" cxnId="{07AA9FA8-122A-4F01-8050-9C150A11FD92}">
      <dgm:prSet/>
      <dgm:spPr/>
      <dgm:t>
        <a:bodyPr/>
        <a:lstStyle/>
        <a:p>
          <a:endParaRPr lang="pt-BR" sz="1400"/>
        </a:p>
      </dgm:t>
    </dgm:pt>
    <dgm:pt modelId="{91C8569E-88FA-439A-B18C-C069A310CEE1}" type="sibTrans" cxnId="{07AA9FA8-122A-4F01-8050-9C150A11FD92}">
      <dgm:prSet/>
      <dgm:spPr/>
      <dgm:t>
        <a:bodyPr/>
        <a:lstStyle/>
        <a:p>
          <a:endParaRPr lang="pt-BR" sz="1400"/>
        </a:p>
      </dgm:t>
    </dgm:pt>
    <dgm:pt modelId="{7C988981-1177-497A-A10C-118B6D4B79AA}">
      <dgm:prSet phldrT="[Texto]" custT="1"/>
      <dgm:spPr>
        <a:xfrm>
          <a:off x="427672" y="3840866"/>
          <a:ext cx="5987415" cy="265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400" smtClean="0">
              <a:solidFill>
                <a:sysClr val="window" lastClr="FFFFFF"/>
              </a:solidFill>
              <a:latin typeface="Calibri"/>
              <a:ea typeface="+mn-ea"/>
              <a:cs typeface="+mn-cs"/>
            </a:rPr>
            <a:t>10º </a:t>
          </a:r>
          <a:r>
            <a:rPr lang="pt-BR" sz="1400" dirty="0">
              <a:solidFill>
                <a:sysClr val="window" lastClr="FFFFFF"/>
              </a:solidFill>
              <a:latin typeface="Calibri"/>
              <a:ea typeface="+mn-ea"/>
              <a:cs typeface="+mn-cs"/>
            </a:rPr>
            <a:t>IBRAM - INSTITUTO DO MEIO AMBIENTE E RECURSOS HÍDRICOS DO DISTRITO FEDERAL - BRASÍLIA </a:t>
          </a:r>
          <a:r>
            <a:rPr lang="pt-BR" sz="1400" dirty="0" smtClean="0">
              <a:solidFill>
                <a:sysClr val="window" lastClr="FFFFFF"/>
              </a:solidFill>
              <a:latin typeface="Calibri"/>
              <a:ea typeface="+mn-ea"/>
              <a:cs typeface="+mn-cs"/>
            </a:rPr>
            <a:t>AMBIENTAL</a:t>
          </a:r>
        </a:p>
      </dgm:t>
    </dgm:pt>
    <dgm:pt modelId="{7DC4FDA9-03A2-49E5-AEB0-2D274A633E37}" type="parTrans" cxnId="{D174EE78-12FF-4799-AA07-7D0A17DEB4E1}">
      <dgm:prSet/>
      <dgm:spPr/>
      <dgm:t>
        <a:bodyPr/>
        <a:lstStyle/>
        <a:p>
          <a:endParaRPr lang="pt-BR" sz="1400"/>
        </a:p>
      </dgm:t>
    </dgm:pt>
    <dgm:pt modelId="{67BA67EC-6A8A-4E62-89A0-D8D415AFFF0B}" type="sibTrans" cxnId="{D174EE78-12FF-4799-AA07-7D0A17DEB4E1}">
      <dgm:prSet/>
      <dgm:spPr/>
      <dgm:t>
        <a:bodyPr/>
        <a:lstStyle/>
        <a:p>
          <a:endParaRPr lang="pt-BR" sz="1400"/>
        </a:p>
      </dgm:t>
    </dgm:pt>
    <dgm:pt modelId="{7019825D-B966-450F-B0F6-610ABFFD2002}" type="pres">
      <dgm:prSet presAssocID="{5F1C03B6-4246-4F48-9C7C-571292B962F2}" presName="linear" presStyleCnt="0">
        <dgm:presLayoutVars>
          <dgm:dir/>
          <dgm:animLvl val="lvl"/>
          <dgm:resizeHandles val="exact"/>
        </dgm:presLayoutVars>
      </dgm:prSet>
      <dgm:spPr/>
      <dgm:t>
        <a:bodyPr/>
        <a:lstStyle/>
        <a:p>
          <a:endParaRPr lang="pt-BR"/>
        </a:p>
      </dgm:t>
    </dgm:pt>
    <dgm:pt modelId="{3F959D4E-F948-4B3D-ACC8-3FD2588A5977}" type="pres">
      <dgm:prSet presAssocID="{E69F457D-EABC-400E-A4A0-E1B09E321662}" presName="parentLin" presStyleCnt="0"/>
      <dgm:spPr/>
    </dgm:pt>
    <dgm:pt modelId="{383E4BDF-97D0-4A51-80F9-D3E487C9E842}" type="pres">
      <dgm:prSet presAssocID="{E69F457D-EABC-400E-A4A0-E1B09E321662}" presName="parentLeftMargin" presStyleLbl="node1" presStyleIdx="0" presStyleCnt="10"/>
      <dgm:spPr/>
      <dgm:t>
        <a:bodyPr/>
        <a:lstStyle/>
        <a:p>
          <a:endParaRPr lang="pt-BR"/>
        </a:p>
      </dgm:t>
    </dgm:pt>
    <dgm:pt modelId="{E03C6617-92EA-4C49-849C-C176D91A40BA}" type="pres">
      <dgm:prSet presAssocID="{E69F457D-EABC-400E-A4A0-E1B09E321662}" presName="parentText" presStyleLbl="node1" presStyleIdx="0" presStyleCnt="10" custScaleY="261155">
        <dgm:presLayoutVars>
          <dgm:chMax val="0"/>
          <dgm:bulletEnabled val="1"/>
        </dgm:presLayoutVars>
      </dgm:prSet>
      <dgm:spPr/>
      <dgm:t>
        <a:bodyPr/>
        <a:lstStyle/>
        <a:p>
          <a:endParaRPr lang="pt-BR"/>
        </a:p>
      </dgm:t>
    </dgm:pt>
    <dgm:pt modelId="{2B0E2C68-8041-4DA5-8806-9562593D44DE}" type="pres">
      <dgm:prSet presAssocID="{E69F457D-EABC-400E-A4A0-E1B09E321662}" presName="negativeSpace" presStyleCnt="0"/>
      <dgm:spPr/>
    </dgm:pt>
    <dgm:pt modelId="{DD5E6309-26FD-4DF1-A648-8A14B1BF24D4}" type="pres">
      <dgm:prSet presAssocID="{E69F457D-EABC-400E-A4A0-E1B09E321662}" presName="childText" presStyleLbl="conFgAcc1" presStyleIdx="0" presStyleCnt="10">
        <dgm:presLayoutVars>
          <dgm:bulletEnabled val="1"/>
        </dgm:presLayoutVars>
      </dgm:prSet>
      <dgm:spPr>
        <a:xfrm>
          <a:off x="0" y="29954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6EA70FE8-5C17-4EA0-A38F-094ED0CEA184}" type="pres">
      <dgm:prSet presAssocID="{FBC35740-A641-4EC4-8DE9-D5A0B0F721A1}" presName="spaceBetweenRectangles" presStyleCnt="0"/>
      <dgm:spPr/>
    </dgm:pt>
    <dgm:pt modelId="{DC940052-6442-478B-BDD8-9A47F44CD529}" type="pres">
      <dgm:prSet presAssocID="{20E44DD5-23E4-4CDC-91E9-4FBA123E1978}" presName="parentLin" presStyleCnt="0"/>
      <dgm:spPr/>
    </dgm:pt>
    <dgm:pt modelId="{51370B64-5DD4-406C-9112-93861E07137A}" type="pres">
      <dgm:prSet presAssocID="{20E44DD5-23E4-4CDC-91E9-4FBA123E1978}" presName="parentLeftMargin" presStyleLbl="node1" presStyleIdx="0" presStyleCnt="10"/>
      <dgm:spPr/>
      <dgm:t>
        <a:bodyPr/>
        <a:lstStyle/>
        <a:p>
          <a:endParaRPr lang="pt-BR"/>
        </a:p>
      </dgm:t>
    </dgm:pt>
    <dgm:pt modelId="{8644AD3D-BF95-4CAB-894D-1FA10D804D05}" type="pres">
      <dgm:prSet presAssocID="{20E44DD5-23E4-4CDC-91E9-4FBA123E1978}" presName="parentText" presStyleLbl="node1" presStyleIdx="1" presStyleCnt="10" custScaleY="219778">
        <dgm:presLayoutVars>
          <dgm:chMax val="0"/>
          <dgm:bulletEnabled val="1"/>
        </dgm:presLayoutVars>
      </dgm:prSet>
      <dgm:spPr/>
      <dgm:t>
        <a:bodyPr/>
        <a:lstStyle/>
        <a:p>
          <a:endParaRPr lang="pt-BR"/>
        </a:p>
      </dgm:t>
    </dgm:pt>
    <dgm:pt modelId="{E70D058F-45FE-4779-A874-07A8FA8535B0}" type="pres">
      <dgm:prSet presAssocID="{20E44DD5-23E4-4CDC-91E9-4FBA123E1978}" presName="negativeSpace" presStyleCnt="0"/>
      <dgm:spPr/>
    </dgm:pt>
    <dgm:pt modelId="{9FE14C6D-C588-4F22-85A1-507F30DBC8AA}" type="pres">
      <dgm:prSet presAssocID="{20E44DD5-23E4-4CDC-91E9-4FBA123E1978}" presName="childText" presStyleLbl="conFgAcc1" presStyleIdx="1" presStyleCnt="10">
        <dgm:presLayoutVars>
          <dgm:bulletEnabled val="1"/>
        </dgm:presLayoutVars>
      </dgm:prSet>
      <dgm:spPr>
        <a:xfrm>
          <a:off x="0" y="70778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0F3D00C4-5479-4D39-AF51-A2A87409BB94}" type="pres">
      <dgm:prSet presAssocID="{4610E429-80CE-4470-B5A1-62E6BA148591}" presName="spaceBetweenRectangles" presStyleCnt="0"/>
      <dgm:spPr/>
    </dgm:pt>
    <dgm:pt modelId="{E06B141C-FD05-4FBC-A42A-F5CCAA30BB1D}" type="pres">
      <dgm:prSet presAssocID="{4E368178-ADF3-4F0C-B8DF-3EDE5013B29B}" presName="parentLin" presStyleCnt="0"/>
      <dgm:spPr/>
    </dgm:pt>
    <dgm:pt modelId="{747E4CD9-A83B-4545-8576-C1CED1DC2C36}" type="pres">
      <dgm:prSet presAssocID="{4E368178-ADF3-4F0C-B8DF-3EDE5013B29B}" presName="parentLeftMargin" presStyleLbl="node1" presStyleIdx="1" presStyleCnt="10"/>
      <dgm:spPr/>
      <dgm:t>
        <a:bodyPr/>
        <a:lstStyle/>
        <a:p>
          <a:endParaRPr lang="pt-BR"/>
        </a:p>
      </dgm:t>
    </dgm:pt>
    <dgm:pt modelId="{AB12C225-B8F9-4C41-A26B-E223918CC2E7}" type="pres">
      <dgm:prSet presAssocID="{4E368178-ADF3-4F0C-B8DF-3EDE5013B29B}" presName="parentText" presStyleLbl="node1" presStyleIdx="2" presStyleCnt="10" custScaleY="224179">
        <dgm:presLayoutVars>
          <dgm:chMax val="0"/>
          <dgm:bulletEnabled val="1"/>
        </dgm:presLayoutVars>
      </dgm:prSet>
      <dgm:spPr/>
      <dgm:t>
        <a:bodyPr/>
        <a:lstStyle/>
        <a:p>
          <a:endParaRPr lang="pt-BR"/>
        </a:p>
      </dgm:t>
    </dgm:pt>
    <dgm:pt modelId="{684B8C90-8415-4D7F-9FCC-D28246388EFA}" type="pres">
      <dgm:prSet presAssocID="{4E368178-ADF3-4F0C-B8DF-3EDE5013B29B}" presName="negativeSpace" presStyleCnt="0"/>
      <dgm:spPr/>
    </dgm:pt>
    <dgm:pt modelId="{CE19A5A3-09E0-48AB-8654-C64DA1768752}" type="pres">
      <dgm:prSet presAssocID="{4E368178-ADF3-4F0C-B8DF-3EDE5013B29B}" presName="childText" presStyleLbl="conFgAcc1" presStyleIdx="2" presStyleCnt="10">
        <dgm:presLayoutVars>
          <dgm:bulletEnabled val="1"/>
        </dgm:presLayoutVars>
      </dgm:prSet>
      <dgm:spPr>
        <a:xfrm>
          <a:off x="0" y="111602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E0EBA3A0-3A9C-4BED-8778-01FB741DF5FC}" type="pres">
      <dgm:prSet presAssocID="{4E407D84-546C-499E-906A-8E751A1FC9F6}" presName="spaceBetweenRectangles" presStyleCnt="0"/>
      <dgm:spPr/>
    </dgm:pt>
    <dgm:pt modelId="{9EE99AEE-AF45-492A-8B85-6C577250D390}" type="pres">
      <dgm:prSet presAssocID="{DDF9AAB7-6D27-45B6-851E-88658206EED5}" presName="parentLin" presStyleCnt="0"/>
      <dgm:spPr/>
    </dgm:pt>
    <dgm:pt modelId="{776AB91D-9724-4972-A9CF-99579CB598C7}" type="pres">
      <dgm:prSet presAssocID="{DDF9AAB7-6D27-45B6-851E-88658206EED5}" presName="parentLeftMargin" presStyleLbl="node1" presStyleIdx="2" presStyleCnt="10"/>
      <dgm:spPr/>
      <dgm:t>
        <a:bodyPr/>
        <a:lstStyle/>
        <a:p>
          <a:endParaRPr lang="pt-BR"/>
        </a:p>
      </dgm:t>
    </dgm:pt>
    <dgm:pt modelId="{A518BA64-6482-4B4B-BA6A-6A08F0CE024F}" type="pres">
      <dgm:prSet presAssocID="{DDF9AAB7-6D27-45B6-851E-88658206EED5}" presName="parentText" presStyleLbl="node1" presStyleIdx="3" presStyleCnt="10" custScaleY="231545">
        <dgm:presLayoutVars>
          <dgm:chMax val="0"/>
          <dgm:bulletEnabled val="1"/>
        </dgm:presLayoutVars>
      </dgm:prSet>
      <dgm:spPr/>
      <dgm:t>
        <a:bodyPr/>
        <a:lstStyle/>
        <a:p>
          <a:endParaRPr lang="pt-BR"/>
        </a:p>
      </dgm:t>
    </dgm:pt>
    <dgm:pt modelId="{B9519184-4BC3-45D5-8B39-B76086CBD75A}" type="pres">
      <dgm:prSet presAssocID="{DDF9AAB7-6D27-45B6-851E-88658206EED5}" presName="negativeSpace" presStyleCnt="0"/>
      <dgm:spPr/>
    </dgm:pt>
    <dgm:pt modelId="{F1DF1452-BA4C-4845-8609-53FFA2FD35BB}" type="pres">
      <dgm:prSet presAssocID="{DDF9AAB7-6D27-45B6-851E-88658206EED5}" presName="childText" presStyleLbl="conFgAcc1" presStyleIdx="3" presStyleCnt="10">
        <dgm:presLayoutVars>
          <dgm:bulletEnabled val="1"/>
        </dgm:presLayoutVars>
      </dgm:prSet>
      <dgm:spPr>
        <a:xfrm>
          <a:off x="0" y="152426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80BBD12C-0901-4D94-8BDC-9E3B5C317B0A}" type="pres">
      <dgm:prSet presAssocID="{59581935-42A3-4273-AAEE-19C58585651D}" presName="spaceBetweenRectangles" presStyleCnt="0"/>
      <dgm:spPr/>
    </dgm:pt>
    <dgm:pt modelId="{35A06A3E-7128-46C1-9510-CFF0D928BB6C}" type="pres">
      <dgm:prSet presAssocID="{7870749E-65CA-44E9-A0B4-72CCB77649B3}" presName="parentLin" presStyleCnt="0"/>
      <dgm:spPr/>
    </dgm:pt>
    <dgm:pt modelId="{56B6C184-8E4C-4CA6-B098-71D1D932D5DD}" type="pres">
      <dgm:prSet presAssocID="{7870749E-65CA-44E9-A0B4-72CCB77649B3}" presName="parentLeftMargin" presStyleLbl="node1" presStyleIdx="3" presStyleCnt="10"/>
      <dgm:spPr/>
      <dgm:t>
        <a:bodyPr/>
        <a:lstStyle/>
        <a:p>
          <a:endParaRPr lang="pt-BR"/>
        </a:p>
      </dgm:t>
    </dgm:pt>
    <dgm:pt modelId="{3C77405D-ED7D-4479-A9DA-1BDC836A96AC}" type="pres">
      <dgm:prSet presAssocID="{7870749E-65CA-44E9-A0B4-72CCB77649B3}" presName="parentText" presStyleLbl="node1" presStyleIdx="4" presStyleCnt="10" custScaleY="268960">
        <dgm:presLayoutVars>
          <dgm:chMax val="0"/>
          <dgm:bulletEnabled val="1"/>
        </dgm:presLayoutVars>
      </dgm:prSet>
      <dgm:spPr/>
      <dgm:t>
        <a:bodyPr/>
        <a:lstStyle/>
        <a:p>
          <a:endParaRPr lang="pt-BR"/>
        </a:p>
      </dgm:t>
    </dgm:pt>
    <dgm:pt modelId="{29AD3598-6FCE-488C-94F7-1159BA982F56}" type="pres">
      <dgm:prSet presAssocID="{7870749E-65CA-44E9-A0B4-72CCB77649B3}" presName="negativeSpace" presStyleCnt="0"/>
      <dgm:spPr/>
    </dgm:pt>
    <dgm:pt modelId="{C304EA6E-F632-40E9-93C5-063850FA6486}" type="pres">
      <dgm:prSet presAssocID="{7870749E-65CA-44E9-A0B4-72CCB77649B3}" presName="childText" presStyleLbl="conFgAcc1" presStyleIdx="4" presStyleCnt="10">
        <dgm:presLayoutVars>
          <dgm:bulletEnabled val="1"/>
        </dgm:presLayoutVars>
      </dgm:prSet>
      <dgm:spPr>
        <a:xfrm>
          <a:off x="0" y="193250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4B411CC7-5FE0-46B8-89C9-53A4A0CF3A5C}" type="pres">
      <dgm:prSet presAssocID="{15C1B181-14FD-46AB-97C8-76807216BD48}" presName="spaceBetweenRectangles" presStyleCnt="0"/>
      <dgm:spPr/>
    </dgm:pt>
    <dgm:pt modelId="{DA887490-C7D2-4F6B-9056-2E6146460B59}" type="pres">
      <dgm:prSet presAssocID="{E6D9FA9F-3C69-4657-9776-DAFACD690444}" presName="parentLin" presStyleCnt="0"/>
      <dgm:spPr/>
    </dgm:pt>
    <dgm:pt modelId="{E9151373-A4B1-4317-ADF6-2EB9118D7283}" type="pres">
      <dgm:prSet presAssocID="{E6D9FA9F-3C69-4657-9776-DAFACD690444}" presName="parentLeftMargin" presStyleLbl="node1" presStyleIdx="4" presStyleCnt="10"/>
      <dgm:spPr/>
      <dgm:t>
        <a:bodyPr/>
        <a:lstStyle/>
        <a:p>
          <a:endParaRPr lang="pt-BR"/>
        </a:p>
      </dgm:t>
    </dgm:pt>
    <dgm:pt modelId="{012FFC73-9727-4559-9057-BA4726682C01}" type="pres">
      <dgm:prSet presAssocID="{E6D9FA9F-3C69-4657-9776-DAFACD690444}" presName="parentText" presStyleLbl="node1" presStyleIdx="5" presStyleCnt="10" custScaleY="221273">
        <dgm:presLayoutVars>
          <dgm:chMax val="0"/>
          <dgm:bulletEnabled val="1"/>
        </dgm:presLayoutVars>
      </dgm:prSet>
      <dgm:spPr/>
      <dgm:t>
        <a:bodyPr/>
        <a:lstStyle/>
        <a:p>
          <a:endParaRPr lang="pt-BR"/>
        </a:p>
      </dgm:t>
    </dgm:pt>
    <dgm:pt modelId="{CA0DB20B-2D90-449C-9702-4FD99800ED6C}" type="pres">
      <dgm:prSet presAssocID="{E6D9FA9F-3C69-4657-9776-DAFACD690444}" presName="negativeSpace" presStyleCnt="0"/>
      <dgm:spPr/>
    </dgm:pt>
    <dgm:pt modelId="{5423E9BD-6E2B-4DE1-A270-731A4A7C8D67}" type="pres">
      <dgm:prSet presAssocID="{E6D9FA9F-3C69-4657-9776-DAFACD690444}" presName="childText" presStyleLbl="conFgAcc1" presStyleIdx="5" presStyleCnt="10">
        <dgm:presLayoutVars>
          <dgm:bulletEnabled val="1"/>
        </dgm:presLayoutVars>
      </dgm:prSet>
      <dgm:spPr>
        <a:xfrm>
          <a:off x="0" y="234074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C02438E0-895A-47C3-9E26-4EE881495D5A}" type="pres">
      <dgm:prSet presAssocID="{E086C31C-1114-48D7-B614-7A64CBFA890B}" presName="spaceBetweenRectangles" presStyleCnt="0"/>
      <dgm:spPr/>
    </dgm:pt>
    <dgm:pt modelId="{FA492804-38ED-43F8-9C74-39F4E380F654}" type="pres">
      <dgm:prSet presAssocID="{EE9AD572-F80B-4975-8A8B-549BD1A099DC}" presName="parentLin" presStyleCnt="0"/>
      <dgm:spPr/>
    </dgm:pt>
    <dgm:pt modelId="{5B791E8A-F2A4-44CE-8451-E41EB881C790}" type="pres">
      <dgm:prSet presAssocID="{EE9AD572-F80B-4975-8A8B-549BD1A099DC}" presName="parentLeftMargin" presStyleLbl="node1" presStyleIdx="5" presStyleCnt="10"/>
      <dgm:spPr/>
      <dgm:t>
        <a:bodyPr/>
        <a:lstStyle/>
        <a:p>
          <a:endParaRPr lang="pt-BR"/>
        </a:p>
      </dgm:t>
    </dgm:pt>
    <dgm:pt modelId="{93A298D2-3348-41CA-9556-27C11AECB6D6}" type="pres">
      <dgm:prSet presAssocID="{EE9AD572-F80B-4975-8A8B-549BD1A099DC}" presName="parentText" presStyleLbl="node1" presStyleIdx="6" presStyleCnt="10" custScaleY="230223">
        <dgm:presLayoutVars>
          <dgm:chMax val="0"/>
          <dgm:bulletEnabled val="1"/>
        </dgm:presLayoutVars>
      </dgm:prSet>
      <dgm:spPr/>
      <dgm:t>
        <a:bodyPr/>
        <a:lstStyle/>
        <a:p>
          <a:endParaRPr lang="pt-BR"/>
        </a:p>
      </dgm:t>
    </dgm:pt>
    <dgm:pt modelId="{9DDCBD90-3DB8-43C0-8883-183C04CA8AB6}" type="pres">
      <dgm:prSet presAssocID="{EE9AD572-F80B-4975-8A8B-549BD1A099DC}" presName="negativeSpace" presStyleCnt="0"/>
      <dgm:spPr/>
    </dgm:pt>
    <dgm:pt modelId="{DF01B1CB-C0DD-4CBD-AE84-1E01061AB9AD}" type="pres">
      <dgm:prSet presAssocID="{EE9AD572-F80B-4975-8A8B-549BD1A099DC}" presName="childText" presStyleLbl="conFgAcc1" presStyleIdx="6" presStyleCnt="10">
        <dgm:presLayoutVars>
          <dgm:bulletEnabled val="1"/>
        </dgm:presLayoutVars>
      </dgm:prSet>
      <dgm:spPr>
        <a:xfrm>
          <a:off x="0" y="274898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458278F3-99F8-4FDC-AB78-5191A78BE2BA}" type="pres">
      <dgm:prSet presAssocID="{00B83460-61E5-45C3-8BA6-C139D39271D7}" presName="spaceBetweenRectangles" presStyleCnt="0"/>
      <dgm:spPr/>
    </dgm:pt>
    <dgm:pt modelId="{9AB2A903-0E7D-4C33-8711-311B275EDC9A}" type="pres">
      <dgm:prSet presAssocID="{4800266D-EDBB-4AA5-A28E-547D618F606B}" presName="parentLin" presStyleCnt="0"/>
      <dgm:spPr/>
    </dgm:pt>
    <dgm:pt modelId="{54D629CA-F121-47B3-A0C7-5F95AAEDFC2A}" type="pres">
      <dgm:prSet presAssocID="{4800266D-EDBB-4AA5-A28E-547D618F606B}" presName="parentLeftMargin" presStyleLbl="node1" presStyleIdx="6" presStyleCnt="10"/>
      <dgm:spPr/>
      <dgm:t>
        <a:bodyPr/>
        <a:lstStyle/>
        <a:p>
          <a:endParaRPr lang="pt-BR"/>
        </a:p>
      </dgm:t>
    </dgm:pt>
    <dgm:pt modelId="{1B3C4951-03FC-4C94-A667-ACD52AAD5FA6}" type="pres">
      <dgm:prSet presAssocID="{4800266D-EDBB-4AA5-A28E-547D618F606B}" presName="parentText" presStyleLbl="node1" presStyleIdx="7" presStyleCnt="10" custScaleY="215376">
        <dgm:presLayoutVars>
          <dgm:chMax val="0"/>
          <dgm:bulletEnabled val="1"/>
        </dgm:presLayoutVars>
      </dgm:prSet>
      <dgm:spPr/>
      <dgm:t>
        <a:bodyPr/>
        <a:lstStyle/>
        <a:p>
          <a:endParaRPr lang="pt-BR"/>
        </a:p>
      </dgm:t>
    </dgm:pt>
    <dgm:pt modelId="{10B07A6C-06BB-4D44-8CC9-C2B73D17646F}" type="pres">
      <dgm:prSet presAssocID="{4800266D-EDBB-4AA5-A28E-547D618F606B}" presName="negativeSpace" presStyleCnt="0"/>
      <dgm:spPr/>
    </dgm:pt>
    <dgm:pt modelId="{BC625726-7176-4032-AC1E-7EA011BA604F}" type="pres">
      <dgm:prSet presAssocID="{4800266D-EDBB-4AA5-A28E-547D618F606B}" presName="childText" presStyleLbl="conFgAcc1" presStyleIdx="7" presStyleCnt="10">
        <dgm:presLayoutVars>
          <dgm:bulletEnabled val="1"/>
        </dgm:presLayoutVars>
      </dgm:prSet>
      <dgm:spPr>
        <a:xfrm>
          <a:off x="0" y="315722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34CA6566-9667-42C9-A30B-76ED9168D004}" type="pres">
      <dgm:prSet presAssocID="{B985A2C5-B37F-4550-9765-63B8B3D09C10}" presName="spaceBetweenRectangles" presStyleCnt="0"/>
      <dgm:spPr/>
    </dgm:pt>
    <dgm:pt modelId="{509062D7-0111-43A6-B341-1432E31F8F44}" type="pres">
      <dgm:prSet presAssocID="{B633CECA-06D6-4B63-A969-EDA372291124}" presName="parentLin" presStyleCnt="0"/>
      <dgm:spPr/>
    </dgm:pt>
    <dgm:pt modelId="{81A5CBF0-1A28-4F9D-A5D1-06BDE4F80090}" type="pres">
      <dgm:prSet presAssocID="{B633CECA-06D6-4B63-A969-EDA372291124}" presName="parentLeftMargin" presStyleLbl="node1" presStyleIdx="7" presStyleCnt="10"/>
      <dgm:spPr/>
      <dgm:t>
        <a:bodyPr/>
        <a:lstStyle/>
        <a:p>
          <a:endParaRPr lang="pt-BR"/>
        </a:p>
      </dgm:t>
    </dgm:pt>
    <dgm:pt modelId="{035C20F1-DACE-465D-9285-DCAD91A855BD}" type="pres">
      <dgm:prSet presAssocID="{B633CECA-06D6-4B63-A969-EDA372291124}" presName="parentText" presStyleLbl="node1" presStyleIdx="8" presStyleCnt="10" custScaleY="279712">
        <dgm:presLayoutVars>
          <dgm:chMax val="0"/>
          <dgm:bulletEnabled val="1"/>
        </dgm:presLayoutVars>
      </dgm:prSet>
      <dgm:spPr/>
      <dgm:t>
        <a:bodyPr/>
        <a:lstStyle/>
        <a:p>
          <a:endParaRPr lang="pt-BR"/>
        </a:p>
      </dgm:t>
    </dgm:pt>
    <dgm:pt modelId="{77E17DE6-29F7-4F0D-A44E-5F4FB54BE877}" type="pres">
      <dgm:prSet presAssocID="{B633CECA-06D6-4B63-A969-EDA372291124}" presName="negativeSpace" presStyleCnt="0"/>
      <dgm:spPr/>
    </dgm:pt>
    <dgm:pt modelId="{1B91C4CF-1CA1-4AB1-BCD3-5E19E41DCABF}" type="pres">
      <dgm:prSet presAssocID="{B633CECA-06D6-4B63-A969-EDA372291124}" presName="childText" presStyleLbl="conFgAcc1" presStyleIdx="8" presStyleCnt="10">
        <dgm:presLayoutVars>
          <dgm:bulletEnabled val="1"/>
        </dgm:presLayoutVars>
      </dgm:prSet>
      <dgm:spPr>
        <a:xfrm>
          <a:off x="0" y="356546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389B17E5-0A24-4B6D-A373-68163100A911}" type="pres">
      <dgm:prSet presAssocID="{91C8569E-88FA-439A-B18C-C069A310CEE1}" presName="spaceBetweenRectangles" presStyleCnt="0"/>
      <dgm:spPr/>
    </dgm:pt>
    <dgm:pt modelId="{0020B337-39EC-460D-B77F-6B72AA6CB0CD}" type="pres">
      <dgm:prSet presAssocID="{7C988981-1177-497A-A10C-118B6D4B79AA}" presName="parentLin" presStyleCnt="0"/>
      <dgm:spPr/>
    </dgm:pt>
    <dgm:pt modelId="{F863E617-0A4A-4F05-B1B3-AD06D05D97A7}" type="pres">
      <dgm:prSet presAssocID="{7C988981-1177-497A-A10C-118B6D4B79AA}" presName="parentLeftMargin" presStyleLbl="node1" presStyleIdx="8" presStyleCnt="10"/>
      <dgm:spPr/>
      <dgm:t>
        <a:bodyPr/>
        <a:lstStyle/>
        <a:p>
          <a:endParaRPr lang="pt-BR"/>
        </a:p>
      </dgm:t>
    </dgm:pt>
    <dgm:pt modelId="{C7DF0319-0771-4731-B65E-327039603459}" type="pres">
      <dgm:prSet presAssocID="{7C988981-1177-497A-A10C-118B6D4B79AA}" presName="parentText" presStyleLbl="node1" presStyleIdx="9" presStyleCnt="10" custScaleY="239277">
        <dgm:presLayoutVars>
          <dgm:chMax val="0"/>
          <dgm:bulletEnabled val="1"/>
        </dgm:presLayoutVars>
      </dgm:prSet>
      <dgm:spPr/>
      <dgm:t>
        <a:bodyPr/>
        <a:lstStyle/>
        <a:p>
          <a:endParaRPr lang="pt-BR"/>
        </a:p>
      </dgm:t>
    </dgm:pt>
    <dgm:pt modelId="{3697ABA5-BDBE-455D-82C9-6731DEB78979}" type="pres">
      <dgm:prSet presAssocID="{7C988981-1177-497A-A10C-118B6D4B79AA}" presName="negativeSpace" presStyleCnt="0"/>
      <dgm:spPr/>
    </dgm:pt>
    <dgm:pt modelId="{7D3D7328-86B4-414F-8F00-22758B17EE9C}" type="pres">
      <dgm:prSet presAssocID="{7C988981-1177-497A-A10C-118B6D4B79AA}" presName="childText" presStyleLbl="conFgAcc1" presStyleIdx="9" presStyleCnt="10">
        <dgm:presLayoutVars>
          <dgm:bulletEnabled val="1"/>
        </dgm:presLayoutVars>
      </dgm:prSet>
      <dgm:spPr>
        <a:xfrm>
          <a:off x="0" y="3973706"/>
          <a:ext cx="8553450" cy="226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Lst>
  <dgm:cxnLst>
    <dgm:cxn modelId="{000EDA43-2961-44B9-9F44-06A4BAA98393}" srcId="{5F1C03B6-4246-4F48-9C7C-571292B962F2}" destId="{4E368178-ADF3-4F0C-B8DF-3EDE5013B29B}" srcOrd="2" destOrd="0" parTransId="{CBE441AE-2756-46B6-8311-88A802535CE1}" sibTransId="{4E407D84-546C-499E-906A-8E751A1FC9F6}"/>
    <dgm:cxn modelId="{6BEBF626-358C-4AE2-BBBA-C3A35E0B1658}" type="presOf" srcId="{DDF9AAB7-6D27-45B6-851E-88658206EED5}" destId="{A518BA64-6482-4B4B-BA6A-6A08F0CE024F}" srcOrd="1" destOrd="0" presId="urn:microsoft.com/office/officeart/2005/8/layout/list1"/>
    <dgm:cxn modelId="{509FB8C3-0382-4606-A9C2-8BB647859862}" type="presOf" srcId="{20E44DD5-23E4-4CDC-91E9-4FBA123E1978}" destId="{8644AD3D-BF95-4CAB-894D-1FA10D804D05}" srcOrd="1" destOrd="0" presId="urn:microsoft.com/office/officeart/2005/8/layout/list1"/>
    <dgm:cxn modelId="{687BC743-1EF0-4A3B-84CB-E7AF4FC5016E}" type="presOf" srcId="{7C988981-1177-497A-A10C-118B6D4B79AA}" destId="{F863E617-0A4A-4F05-B1B3-AD06D05D97A7}" srcOrd="0" destOrd="0" presId="urn:microsoft.com/office/officeart/2005/8/layout/list1"/>
    <dgm:cxn modelId="{91BE451D-8B9F-4039-8AF3-8709B31E7205}" type="presOf" srcId="{20E44DD5-23E4-4CDC-91E9-4FBA123E1978}" destId="{51370B64-5DD4-406C-9112-93861E07137A}" srcOrd="0" destOrd="0" presId="urn:microsoft.com/office/officeart/2005/8/layout/list1"/>
    <dgm:cxn modelId="{31F25305-2D21-4758-9804-5808FDDACDA0}" type="presOf" srcId="{4E368178-ADF3-4F0C-B8DF-3EDE5013B29B}" destId="{AB12C225-B8F9-4C41-A26B-E223918CC2E7}" srcOrd="1" destOrd="0" presId="urn:microsoft.com/office/officeart/2005/8/layout/list1"/>
    <dgm:cxn modelId="{854E769E-69BA-4BA4-8F34-DB6D5BEBD6CC}" srcId="{5F1C03B6-4246-4F48-9C7C-571292B962F2}" destId="{E69F457D-EABC-400E-A4A0-E1B09E321662}" srcOrd="0" destOrd="0" parTransId="{B7581E10-FB48-4AD6-ACAB-EAB108A55DCE}" sibTransId="{FBC35740-A641-4EC4-8DE9-D5A0B0F721A1}"/>
    <dgm:cxn modelId="{47B11C81-F607-4FAF-BAC1-17EC9D80D1C3}" srcId="{5F1C03B6-4246-4F48-9C7C-571292B962F2}" destId="{DDF9AAB7-6D27-45B6-851E-88658206EED5}" srcOrd="3" destOrd="0" parTransId="{804AFD37-E55C-4F09-BBFA-F74F3A1B7219}" sibTransId="{59581935-42A3-4273-AAEE-19C58585651D}"/>
    <dgm:cxn modelId="{00992A3D-2ADC-49E2-86BD-F64D51DA6BBB}" type="presOf" srcId="{7870749E-65CA-44E9-A0B4-72CCB77649B3}" destId="{56B6C184-8E4C-4CA6-B098-71D1D932D5DD}" srcOrd="0" destOrd="0" presId="urn:microsoft.com/office/officeart/2005/8/layout/list1"/>
    <dgm:cxn modelId="{7BD02BCB-2A7F-4420-9315-FF89C6E82D40}" srcId="{5F1C03B6-4246-4F48-9C7C-571292B962F2}" destId="{7870749E-65CA-44E9-A0B4-72CCB77649B3}" srcOrd="4" destOrd="0" parTransId="{ED25465A-58D0-4AAA-A562-A1FFC4F5D85A}" sibTransId="{15C1B181-14FD-46AB-97C8-76807216BD48}"/>
    <dgm:cxn modelId="{28CA5CBA-5153-458C-BBDA-E56A364F8B33}" type="presOf" srcId="{7870749E-65CA-44E9-A0B4-72CCB77649B3}" destId="{3C77405D-ED7D-4479-A9DA-1BDC836A96AC}" srcOrd="1" destOrd="0" presId="urn:microsoft.com/office/officeart/2005/8/layout/list1"/>
    <dgm:cxn modelId="{97C720E2-9DBA-4C91-975D-AE81CDFE7800}" srcId="{5F1C03B6-4246-4F48-9C7C-571292B962F2}" destId="{20E44DD5-23E4-4CDC-91E9-4FBA123E1978}" srcOrd="1" destOrd="0" parTransId="{0711332E-EBF6-4425-B93B-108154FB33C8}" sibTransId="{4610E429-80CE-4470-B5A1-62E6BA148591}"/>
    <dgm:cxn modelId="{07AA9FA8-122A-4F01-8050-9C150A11FD92}" srcId="{5F1C03B6-4246-4F48-9C7C-571292B962F2}" destId="{B633CECA-06D6-4B63-A969-EDA372291124}" srcOrd="8" destOrd="0" parTransId="{7EE200D2-7205-4C25-9835-EE83FAFC755E}" sibTransId="{91C8569E-88FA-439A-B18C-C069A310CEE1}"/>
    <dgm:cxn modelId="{D78722E4-A957-468A-ADC3-17156670F95E}" type="presOf" srcId="{E69F457D-EABC-400E-A4A0-E1B09E321662}" destId="{E03C6617-92EA-4C49-849C-C176D91A40BA}" srcOrd="1" destOrd="0" presId="urn:microsoft.com/office/officeart/2005/8/layout/list1"/>
    <dgm:cxn modelId="{402C16E8-ED22-42D3-A9BB-CD14015A3EEA}" type="presOf" srcId="{E6D9FA9F-3C69-4657-9776-DAFACD690444}" destId="{012FFC73-9727-4559-9057-BA4726682C01}" srcOrd="1" destOrd="0" presId="urn:microsoft.com/office/officeart/2005/8/layout/list1"/>
    <dgm:cxn modelId="{C1A5D5FC-ED5D-4CF7-A118-C4D47AC354B1}" srcId="{5F1C03B6-4246-4F48-9C7C-571292B962F2}" destId="{4800266D-EDBB-4AA5-A28E-547D618F606B}" srcOrd="7" destOrd="0" parTransId="{4BDF98AD-51CD-4E07-A303-EB4B7D5522ED}" sibTransId="{B985A2C5-B37F-4550-9765-63B8B3D09C10}"/>
    <dgm:cxn modelId="{30756FFB-733C-45FA-B8DB-DD8F154AFAC2}" type="presOf" srcId="{B633CECA-06D6-4B63-A969-EDA372291124}" destId="{81A5CBF0-1A28-4F9D-A5D1-06BDE4F80090}" srcOrd="0" destOrd="0" presId="urn:microsoft.com/office/officeart/2005/8/layout/list1"/>
    <dgm:cxn modelId="{8594A8D7-D3E2-48E9-BDD6-293D97F6CC64}" type="presOf" srcId="{5F1C03B6-4246-4F48-9C7C-571292B962F2}" destId="{7019825D-B966-450F-B0F6-610ABFFD2002}" srcOrd="0" destOrd="0" presId="urn:microsoft.com/office/officeart/2005/8/layout/list1"/>
    <dgm:cxn modelId="{AB57CC60-DDF2-46ED-B955-1719C370823E}" srcId="{5F1C03B6-4246-4F48-9C7C-571292B962F2}" destId="{E6D9FA9F-3C69-4657-9776-DAFACD690444}" srcOrd="5" destOrd="0" parTransId="{10F550E8-485E-4E02-BF8C-927645ABBF3A}" sibTransId="{E086C31C-1114-48D7-B614-7A64CBFA890B}"/>
    <dgm:cxn modelId="{D6DF01C9-F46C-413C-A82F-EC258D66039D}" type="presOf" srcId="{EE9AD572-F80B-4975-8A8B-549BD1A099DC}" destId="{93A298D2-3348-41CA-9556-27C11AECB6D6}" srcOrd="1" destOrd="0" presId="urn:microsoft.com/office/officeart/2005/8/layout/list1"/>
    <dgm:cxn modelId="{F47F025A-7007-4982-B299-ACC53F178D53}" type="presOf" srcId="{4E368178-ADF3-4F0C-B8DF-3EDE5013B29B}" destId="{747E4CD9-A83B-4545-8576-C1CED1DC2C36}" srcOrd="0" destOrd="0" presId="urn:microsoft.com/office/officeart/2005/8/layout/list1"/>
    <dgm:cxn modelId="{81C8D8C0-CFE1-4067-B14D-0EA9BCABE264}" type="presOf" srcId="{B633CECA-06D6-4B63-A969-EDA372291124}" destId="{035C20F1-DACE-465D-9285-DCAD91A855BD}" srcOrd="1" destOrd="0" presId="urn:microsoft.com/office/officeart/2005/8/layout/list1"/>
    <dgm:cxn modelId="{F9769256-40D5-4E11-BEB3-0B712D8EE64C}" srcId="{5F1C03B6-4246-4F48-9C7C-571292B962F2}" destId="{EE9AD572-F80B-4975-8A8B-549BD1A099DC}" srcOrd="6" destOrd="0" parTransId="{E6864736-65C3-40E6-ADE9-71663690750E}" sibTransId="{00B83460-61E5-45C3-8BA6-C139D39271D7}"/>
    <dgm:cxn modelId="{8B446DC7-A3CC-46E3-92C9-6104E35E4C87}" type="presOf" srcId="{E6D9FA9F-3C69-4657-9776-DAFACD690444}" destId="{E9151373-A4B1-4317-ADF6-2EB9118D7283}" srcOrd="0" destOrd="0" presId="urn:microsoft.com/office/officeart/2005/8/layout/list1"/>
    <dgm:cxn modelId="{D174EE78-12FF-4799-AA07-7D0A17DEB4E1}" srcId="{5F1C03B6-4246-4F48-9C7C-571292B962F2}" destId="{7C988981-1177-497A-A10C-118B6D4B79AA}" srcOrd="9" destOrd="0" parTransId="{7DC4FDA9-03A2-49E5-AEB0-2D274A633E37}" sibTransId="{67BA67EC-6A8A-4E62-89A0-D8D415AFFF0B}"/>
    <dgm:cxn modelId="{012AC97C-92DE-4744-A011-044B0DAEE6B1}" type="presOf" srcId="{4800266D-EDBB-4AA5-A28E-547D618F606B}" destId="{1B3C4951-03FC-4C94-A667-ACD52AAD5FA6}" srcOrd="1" destOrd="0" presId="urn:microsoft.com/office/officeart/2005/8/layout/list1"/>
    <dgm:cxn modelId="{1AF2B827-509B-4688-9AE9-76316B1E06B5}" type="presOf" srcId="{E69F457D-EABC-400E-A4A0-E1B09E321662}" destId="{383E4BDF-97D0-4A51-80F9-D3E487C9E842}" srcOrd="0" destOrd="0" presId="urn:microsoft.com/office/officeart/2005/8/layout/list1"/>
    <dgm:cxn modelId="{DEB324A1-3E4F-4025-81DA-3DA255844065}" type="presOf" srcId="{DDF9AAB7-6D27-45B6-851E-88658206EED5}" destId="{776AB91D-9724-4972-A9CF-99579CB598C7}" srcOrd="0" destOrd="0" presId="urn:microsoft.com/office/officeart/2005/8/layout/list1"/>
    <dgm:cxn modelId="{DBA28BAE-F688-4148-91B2-6FC5C5DD9A40}" type="presOf" srcId="{4800266D-EDBB-4AA5-A28E-547D618F606B}" destId="{54D629CA-F121-47B3-A0C7-5F95AAEDFC2A}" srcOrd="0" destOrd="0" presId="urn:microsoft.com/office/officeart/2005/8/layout/list1"/>
    <dgm:cxn modelId="{4B3A96DD-AF56-4A0E-8C90-EE31F90DA2B7}" type="presOf" srcId="{EE9AD572-F80B-4975-8A8B-549BD1A099DC}" destId="{5B791E8A-F2A4-44CE-8451-E41EB881C790}" srcOrd="0" destOrd="0" presId="urn:microsoft.com/office/officeart/2005/8/layout/list1"/>
    <dgm:cxn modelId="{4A48445D-67F0-43C8-B027-ED8D81DD1BDB}" type="presOf" srcId="{7C988981-1177-497A-A10C-118B6D4B79AA}" destId="{C7DF0319-0771-4731-B65E-327039603459}" srcOrd="1" destOrd="0" presId="urn:microsoft.com/office/officeart/2005/8/layout/list1"/>
    <dgm:cxn modelId="{3FB3A935-A23C-4EEB-8181-1A3FC01DC854}" type="presParOf" srcId="{7019825D-B966-450F-B0F6-610ABFFD2002}" destId="{3F959D4E-F948-4B3D-ACC8-3FD2588A5977}" srcOrd="0" destOrd="0" presId="urn:microsoft.com/office/officeart/2005/8/layout/list1"/>
    <dgm:cxn modelId="{6FD8A521-9842-44D9-B929-78D8F5EF6691}" type="presParOf" srcId="{3F959D4E-F948-4B3D-ACC8-3FD2588A5977}" destId="{383E4BDF-97D0-4A51-80F9-D3E487C9E842}" srcOrd="0" destOrd="0" presId="urn:microsoft.com/office/officeart/2005/8/layout/list1"/>
    <dgm:cxn modelId="{787616DB-2707-407A-B598-D332C3072F7B}" type="presParOf" srcId="{3F959D4E-F948-4B3D-ACC8-3FD2588A5977}" destId="{E03C6617-92EA-4C49-849C-C176D91A40BA}" srcOrd="1" destOrd="0" presId="urn:microsoft.com/office/officeart/2005/8/layout/list1"/>
    <dgm:cxn modelId="{0DCC1D2D-0B76-401E-96D8-7B476EDD5EE3}" type="presParOf" srcId="{7019825D-B966-450F-B0F6-610ABFFD2002}" destId="{2B0E2C68-8041-4DA5-8806-9562593D44DE}" srcOrd="1" destOrd="0" presId="urn:microsoft.com/office/officeart/2005/8/layout/list1"/>
    <dgm:cxn modelId="{9AC3B1B0-A9EE-4920-8545-DFDCE59BF394}" type="presParOf" srcId="{7019825D-B966-450F-B0F6-610ABFFD2002}" destId="{DD5E6309-26FD-4DF1-A648-8A14B1BF24D4}" srcOrd="2" destOrd="0" presId="urn:microsoft.com/office/officeart/2005/8/layout/list1"/>
    <dgm:cxn modelId="{2D1CF7C5-B0C1-43F4-85B0-BFFCF7EFF56D}" type="presParOf" srcId="{7019825D-B966-450F-B0F6-610ABFFD2002}" destId="{6EA70FE8-5C17-4EA0-A38F-094ED0CEA184}" srcOrd="3" destOrd="0" presId="urn:microsoft.com/office/officeart/2005/8/layout/list1"/>
    <dgm:cxn modelId="{B8F24E89-D21C-4E8C-9534-DA941D453C22}" type="presParOf" srcId="{7019825D-B966-450F-B0F6-610ABFFD2002}" destId="{DC940052-6442-478B-BDD8-9A47F44CD529}" srcOrd="4" destOrd="0" presId="urn:microsoft.com/office/officeart/2005/8/layout/list1"/>
    <dgm:cxn modelId="{0955119B-6956-469D-8DB8-CCEBD9CF65EB}" type="presParOf" srcId="{DC940052-6442-478B-BDD8-9A47F44CD529}" destId="{51370B64-5DD4-406C-9112-93861E07137A}" srcOrd="0" destOrd="0" presId="urn:microsoft.com/office/officeart/2005/8/layout/list1"/>
    <dgm:cxn modelId="{D0A270D6-6D4E-4900-86FB-47BBDF3C8106}" type="presParOf" srcId="{DC940052-6442-478B-BDD8-9A47F44CD529}" destId="{8644AD3D-BF95-4CAB-894D-1FA10D804D05}" srcOrd="1" destOrd="0" presId="urn:microsoft.com/office/officeart/2005/8/layout/list1"/>
    <dgm:cxn modelId="{164CC5BF-7DE9-4FFD-A642-23192F2F4063}" type="presParOf" srcId="{7019825D-B966-450F-B0F6-610ABFFD2002}" destId="{E70D058F-45FE-4779-A874-07A8FA8535B0}" srcOrd="5" destOrd="0" presId="urn:microsoft.com/office/officeart/2005/8/layout/list1"/>
    <dgm:cxn modelId="{0D850349-4CFD-42E5-AFA2-2AC048F580CD}" type="presParOf" srcId="{7019825D-B966-450F-B0F6-610ABFFD2002}" destId="{9FE14C6D-C588-4F22-85A1-507F30DBC8AA}" srcOrd="6" destOrd="0" presId="urn:microsoft.com/office/officeart/2005/8/layout/list1"/>
    <dgm:cxn modelId="{47AB9826-3B42-4964-865D-52A89C3798D0}" type="presParOf" srcId="{7019825D-B966-450F-B0F6-610ABFFD2002}" destId="{0F3D00C4-5479-4D39-AF51-A2A87409BB94}" srcOrd="7" destOrd="0" presId="urn:microsoft.com/office/officeart/2005/8/layout/list1"/>
    <dgm:cxn modelId="{BF1EF2B6-7CE4-421B-8927-6F941F95A1CD}" type="presParOf" srcId="{7019825D-B966-450F-B0F6-610ABFFD2002}" destId="{E06B141C-FD05-4FBC-A42A-F5CCAA30BB1D}" srcOrd="8" destOrd="0" presId="urn:microsoft.com/office/officeart/2005/8/layout/list1"/>
    <dgm:cxn modelId="{5AAFEAE7-D5CF-448D-8C55-141F7AA7601F}" type="presParOf" srcId="{E06B141C-FD05-4FBC-A42A-F5CCAA30BB1D}" destId="{747E4CD9-A83B-4545-8576-C1CED1DC2C36}" srcOrd="0" destOrd="0" presId="urn:microsoft.com/office/officeart/2005/8/layout/list1"/>
    <dgm:cxn modelId="{930D8F4F-E904-4957-A1CD-E9CA72AD6D06}" type="presParOf" srcId="{E06B141C-FD05-4FBC-A42A-F5CCAA30BB1D}" destId="{AB12C225-B8F9-4C41-A26B-E223918CC2E7}" srcOrd="1" destOrd="0" presId="urn:microsoft.com/office/officeart/2005/8/layout/list1"/>
    <dgm:cxn modelId="{5A119DF8-089B-4B7A-8CA0-D8A832AF3E07}" type="presParOf" srcId="{7019825D-B966-450F-B0F6-610ABFFD2002}" destId="{684B8C90-8415-4D7F-9FCC-D28246388EFA}" srcOrd="9" destOrd="0" presId="urn:microsoft.com/office/officeart/2005/8/layout/list1"/>
    <dgm:cxn modelId="{9B5E6CE2-1DF3-4CE0-AA96-99719743F501}" type="presParOf" srcId="{7019825D-B966-450F-B0F6-610ABFFD2002}" destId="{CE19A5A3-09E0-48AB-8654-C64DA1768752}" srcOrd="10" destOrd="0" presId="urn:microsoft.com/office/officeart/2005/8/layout/list1"/>
    <dgm:cxn modelId="{1AC6A8F5-29F7-448A-A6E3-04A0399C2917}" type="presParOf" srcId="{7019825D-B966-450F-B0F6-610ABFFD2002}" destId="{E0EBA3A0-3A9C-4BED-8778-01FB741DF5FC}" srcOrd="11" destOrd="0" presId="urn:microsoft.com/office/officeart/2005/8/layout/list1"/>
    <dgm:cxn modelId="{8378DABB-8700-4697-A6AF-57EB209230A9}" type="presParOf" srcId="{7019825D-B966-450F-B0F6-610ABFFD2002}" destId="{9EE99AEE-AF45-492A-8B85-6C577250D390}" srcOrd="12" destOrd="0" presId="urn:microsoft.com/office/officeart/2005/8/layout/list1"/>
    <dgm:cxn modelId="{741BEF3C-1EFA-4D22-BA17-F32F9237947B}" type="presParOf" srcId="{9EE99AEE-AF45-492A-8B85-6C577250D390}" destId="{776AB91D-9724-4972-A9CF-99579CB598C7}" srcOrd="0" destOrd="0" presId="urn:microsoft.com/office/officeart/2005/8/layout/list1"/>
    <dgm:cxn modelId="{7192584D-E754-4562-BD72-96DDF721A644}" type="presParOf" srcId="{9EE99AEE-AF45-492A-8B85-6C577250D390}" destId="{A518BA64-6482-4B4B-BA6A-6A08F0CE024F}" srcOrd="1" destOrd="0" presId="urn:microsoft.com/office/officeart/2005/8/layout/list1"/>
    <dgm:cxn modelId="{B271C411-910A-42D0-8612-71467A7909FB}" type="presParOf" srcId="{7019825D-B966-450F-B0F6-610ABFFD2002}" destId="{B9519184-4BC3-45D5-8B39-B76086CBD75A}" srcOrd="13" destOrd="0" presId="urn:microsoft.com/office/officeart/2005/8/layout/list1"/>
    <dgm:cxn modelId="{372A963A-4751-4C09-8A1A-339EBB1E95C4}" type="presParOf" srcId="{7019825D-B966-450F-B0F6-610ABFFD2002}" destId="{F1DF1452-BA4C-4845-8609-53FFA2FD35BB}" srcOrd="14" destOrd="0" presId="urn:microsoft.com/office/officeart/2005/8/layout/list1"/>
    <dgm:cxn modelId="{6CE8E74F-D278-4A08-813B-EC43BDAF546A}" type="presParOf" srcId="{7019825D-B966-450F-B0F6-610ABFFD2002}" destId="{80BBD12C-0901-4D94-8BDC-9E3B5C317B0A}" srcOrd="15" destOrd="0" presId="urn:microsoft.com/office/officeart/2005/8/layout/list1"/>
    <dgm:cxn modelId="{9F3F34DE-D76D-49B2-BA0B-8BF9FC536E5E}" type="presParOf" srcId="{7019825D-B966-450F-B0F6-610ABFFD2002}" destId="{35A06A3E-7128-46C1-9510-CFF0D928BB6C}" srcOrd="16" destOrd="0" presId="urn:microsoft.com/office/officeart/2005/8/layout/list1"/>
    <dgm:cxn modelId="{5A1ACED8-3F17-4C54-B2BE-CE0A2394D1BA}" type="presParOf" srcId="{35A06A3E-7128-46C1-9510-CFF0D928BB6C}" destId="{56B6C184-8E4C-4CA6-B098-71D1D932D5DD}" srcOrd="0" destOrd="0" presId="urn:microsoft.com/office/officeart/2005/8/layout/list1"/>
    <dgm:cxn modelId="{58E16714-11C2-49CE-8BF4-DF7827B0F343}" type="presParOf" srcId="{35A06A3E-7128-46C1-9510-CFF0D928BB6C}" destId="{3C77405D-ED7D-4479-A9DA-1BDC836A96AC}" srcOrd="1" destOrd="0" presId="urn:microsoft.com/office/officeart/2005/8/layout/list1"/>
    <dgm:cxn modelId="{7C91BC14-8C7A-4B22-951F-FA8F1D3BF5ED}" type="presParOf" srcId="{7019825D-B966-450F-B0F6-610ABFFD2002}" destId="{29AD3598-6FCE-488C-94F7-1159BA982F56}" srcOrd="17" destOrd="0" presId="urn:microsoft.com/office/officeart/2005/8/layout/list1"/>
    <dgm:cxn modelId="{73CB5E20-D2B7-4CCC-91EF-5C21E0DCF1A7}" type="presParOf" srcId="{7019825D-B966-450F-B0F6-610ABFFD2002}" destId="{C304EA6E-F632-40E9-93C5-063850FA6486}" srcOrd="18" destOrd="0" presId="urn:microsoft.com/office/officeart/2005/8/layout/list1"/>
    <dgm:cxn modelId="{FA4E9C5E-07C6-4912-9E26-6A98718BB2A7}" type="presParOf" srcId="{7019825D-B966-450F-B0F6-610ABFFD2002}" destId="{4B411CC7-5FE0-46B8-89C9-53A4A0CF3A5C}" srcOrd="19" destOrd="0" presId="urn:microsoft.com/office/officeart/2005/8/layout/list1"/>
    <dgm:cxn modelId="{2BC9AAC5-EB9A-4941-A24B-1292D8AE2D05}" type="presParOf" srcId="{7019825D-B966-450F-B0F6-610ABFFD2002}" destId="{DA887490-C7D2-4F6B-9056-2E6146460B59}" srcOrd="20" destOrd="0" presId="urn:microsoft.com/office/officeart/2005/8/layout/list1"/>
    <dgm:cxn modelId="{CCB9078C-9D6C-47FB-B486-D71B23D8CEC8}" type="presParOf" srcId="{DA887490-C7D2-4F6B-9056-2E6146460B59}" destId="{E9151373-A4B1-4317-ADF6-2EB9118D7283}" srcOrd="0" destOrd="0" presId="urn:microsoft.com/office/officeart/2005/8/layout/list1"/>
    <dgm:cxn modelId="{22FBF2BE-8AE9-4ED1-8829-23D458439040}" type="presParOf" srcId="{DA887490-C7D2-4F6B-9056-2E6146460B59}" destId="{012FFC73-9727-4559-9057-BA4726682C01}" srcOrd="1" destOrd="0" presId="urn:microsoft.com/office/officeart/2005/8/layout/list1"/>
    <dgm:cxn modelId="{BA735B2F-D1C6-4BA6-B926-60F60C795A15}" type="presParOf" srcId="{7019825D-B966-450F-B0F6-610ABFFD2002}" destId="{CA0DB20B-2D90-449C-9702-4FD99800ED6C}" srcOrd="21" destOrd="0" presId="urn:microsoft.com/office/officeart/2005/8/layout/list1"/>
    <dgm:cxn modelId="{E39F055C-2033-4C36-A367-EA1EEB2E5230}" type="presParOf" srcId="{7019825D-B966-450F-B0F6-610ABFFD2002}" destId="{5423E9BD-6E2B-4DE1-A270-731A4A7C8D67}" srcOrd="22" destOrd="0" presId="urn:microsoft.com/office/officeart/2005/8/layout/list1"/>
    <dgm:cxn modelId="{51BDDF7B-82D1-49D3-A786-D0B6FC9FDFC3}" type="presParOf" srcId="{7019825D-B966-450F-B0F6-610ABFFD2002}" destId="{C02438E0-895A-47C3-9E26-4EE881495D5A}" srcOrd="23" destOrd="0" presId="urn:microsoft.com/office/officeart/2005/8/layout/list1"/>
    <dgm:cxn modelId="{B5DB7FE1-FD40-4465-92C8-20C85B8ABD45}" type="presParOf" srcId="{7019825D-B966-450F-B0F6-610ABFFD2002}" destId="{FA492804-38ED-43F8-9C74-39F4E380F654}" srcOrd="24" destOrd="0" presId="urn:microsoft.com/office/officeart/2005/8/layout/list1"/>
    <dgm:cxn modelId="{4512A984-32A0-4E66-A52D-CF6D8888BE75}" type="presParOf" srcId="{FA492804-38ED-43F8-9C74-39F4E380F654}" destId="{5B791E8A-F2A4-44CE-8451-E41EB881C790}" srcOrd="0" destOrd="0" presId="urn:microsoft.com/office/officeart/2005/8/layout/list1"/>
    <dgm:cxn modelId="{7CD6165B-DFB8-4099-BF33-1EA9F2D0BC50}" type="presParOf" srcId="{FA492804-38ED-43F8-9C74-39F4E380F654}" destId="{93A298D2-3348-41CA-9556-27C11AECB6D6}" srcOrd="1" destOrd="0" presId="urn:microsoft.com/office/officeart/2005/8/layout/list1"/>
    <dgm:cxn modelId="{A004AABC-8DB1-4B2A-BFD3-F6F15C008FEC}" type="presParOf" srcId="{7019825D-B966-450F-B0F6-610ABFFD2002}" destId="{9DDCBD90-3DB8-43C0-8883-183C04CA8AB6}" srcOrd="25" destOrd="0" presId="urn:microsoft.com/office/officeart/2005/8/layout/list1"/>
    <dgm:cxn modelId="{610983A9-AC89-4556-9BE2-B914A44C29B0}" type="presParOf" srcId="{7019825D-B966-450F-B0F6-610ABFFD2002}" destId="{DF01B1CB-C0DD-4CBD-AE84-1E01061AB9AD}" srcOrd="26" destOrd="0" presId="urn:microsoft.com/office/officeart/2005/8/layout/list1"/>
    <dgm:cxn modelId="{4DED11DF-A304-4722-91D4-9B3187752F22}" type="presParOf" srcId="{7019825D-B966-450F-B0F6-610ABFFD2002}" destId="{458278F3-99F8-4FDC-AB78-5191A78BE2BA}" srcOrd="27" destOrd="0" presId="urn:microsoft.com/office/officeart/2005/8/layout/list1"/>
    <dgm:cxn modelId="{BD54D00F-041B-4CFC-B98C-3BF1D660FDE1}" type="presParOf" srcId="{7019825D-B966-450F-B0F6-610ABFFD2002}" destId="{9AB2A903-0E7D-4C33-8711-311B275EDC9A}" srcOrd="28" destOrd="0" presId="urn:microsoft.com/office/officeart/2005/8/layout/list1"/>
    <dgm:cxn modelId="{37496F0A-6A5C-4C75-9CB0-9F590EEF45C4}" type="presParOf" srcId="{9AB2A903-0E7D-4C33-8711-311B275EDC9A}" destId="{54D629CA-F121-47B3-A0C7-5F95AAEDFC2A}" srcOrd="0" destOrd="0" presId="urn:microsoft.com/office/officeart/2005/8/layout/list1"/>
    <dgm:cxn modelId="{805A5196-DB31-46C0-8BFC-C0B593CBD73D}" type="presParOf" srcId="{9AB2A903-0E7D-4C33-8711-311B275EDC9A}" destId="{1B3C4951-03FC-4C94-A667-ACD52AAD5FA6}" srcOrd="1" destOrd="0" presId="urn:microsoft.com/office/officeart/2005/8/layout/list1"/>
    <dgm:cxn modelId="{92C8832F-1FC5-4619-A875-138AE2E77143}" type="presParOf" srcId="{7019825D-B966-450F-B0F6-610ABFFD2002}" destId="{10B07A6C-06BB-4D44-8CC9-C2B73D17646F}" srcOrd="29" destOrd="0" presId="urn:microsoft.com/office/officeart/2005/8/layout/list1"/>
    <dgm:cxn modelId="{427021B6-9B36-41FF-B22B-C2577F85FA41}" type="presParOf" srcId="{7019825D-B966-450F-B0F6-610ABFFD2002}" destId="{BC625726-7176-4032-AC1E-7EA011BA604F}" srcOrd="30" destOrd="0" presId="urn:microsoft.com/office/officeart/2005/8/layout/list1"/>
    <dgm:cxn modelId="{06344FA2-104F-43CE-A0D3-DE9EAD51C5BA}" type="presParOf" srcId="{7019825D-B966-450F-B0F6-610ABFFD2002}" destId="{34CA6566-9667-42C9-A30B-76ED9168D004}" srcOrd="31" destOrd="0" presId="urn:microsoft.com/office/officeart/2005/8/layout/list1"/>
    <dgm:cxn modelId="{7142B727-1321-4D03-9333-D9CD9C137773}" type="presParOf" srcId="{7019825D-B966-450F-B0F6-610ABFFD2002}" destId="{509062D7-0111-43A6-B341-1432E31F8F44}" srcOrd="32" destOrd="0" presId="urn:microsoft.com/office/officeart/2005/8/layout/list1"/>
    <dgm:cxn modelId="{A55BDBB8-0CA2-4CB2-B5AF-F41A69FFC3FE}" type="presParOf" srcId="{509062D7-0111-43A6-B341-1432E31F8F44}" destId="{81A5CBF0-1A28-4F9D-A5D1-06BDE4F80090}" srcOrd="0" destOrd="0" presId="urn:microsoft.com/office/officeart/2005/8/layout/list1"/>
    <dgm:cxn modelId="{8E648FE0-7A49-4BC3-A8DB-ED6402F5E4DC}" type="presParOf" srcId="{509062D7-0111-43A6-B341-1432E31F8F44}" destId="{035C20F1-DACE-465D-9285-DCAD91A855BD}" srcOrd="1" destOrd="0" presId="urn:microsoft.com/office/officeart/2005/8/layout/list1"/>
    <dgm:cxn modelId="{F1795BCD-1CE0-43BA-9EFF-BF9831781C6A}" type="presParOf" srcId="{7019825D-B966-450F-B0F6-610ABFFD2002}" destId="{77E17DE6-29F7-4F0D-A44E-5F4FB54BE877}" srcOrd="33" destOrd="0" presId="urn:microsoft.com/office/officeart/2005/8/layout/list1"/>
    <dgm:cxn modelId="{7AACAE7B-C83D-469B-95D2-A9F2F70050A3}" type="presParOf" srcId="{7019825D-B966-450F-B0F6-610ABFFD2002}" destId="{1B91C4CF-1CA1-4AB1-BCD3-5E19E41DCABF}" srcOrd="34" destOrd="0" presId="urn:microsoft.com/office/officeart/2005/8/layout/list1"/>
    <dgm:cxn modelId="{3D71D8F2-A1B7-4E59-86E4-843399E93DE3}" type="presParOf" srcId="{7019825D-B966-450F-B0F6-610ABFFD2002}" destId="{389B17E5-0A24-4B6D-A373-68163100A911}" srcOrd="35" destOrd="0" presId="urn:microsoft.com/office/officeart/2005/8/layout/list1"/>
    <dgm:cxn modelId="{6E84F26A-8CCC-413D-9C3C-97809D6C4B63}" type="presParOf" srcId="{7019825D-B966-450F-B0F6-610ABFFD2002}" destId="{0020B337-39EC-460D-B77F-6B72AA6CB0CD}" srcOrd="36" destOrd="0" presId="urn:microsoft.com/office/officeart/2005/8/layout/list1"/>
    <dgm:cxn modelId="{F2081CAD-7F1F-4739-9539-35F2367592F3}" type="presParOf" srcId="{0020B337-39EC-460D-B77F-6B72AA6CB0CD}" destId="{F863E617-0A4A-4F05-B1B3-AD06D05D97A7}" srcOrd="0" destOrd="0" presId="urn:microsoft.com/office/officeart/2005/8/layout/list1"/>
    <dgm:cxn modelId="{D9333B3C-17E4-4309-94B2-CFE77946855F}" type="presParOf" srcId="{0020B337-39EC-460D-B77F-6B72AA6CB0CD}" destId="{C7DF0319-0771-4731-B65E-327039603459}" srcOrd="1" destOrd="0" presId="urn:microsoft.com/office/officeart/2005/8/layout/list1"/>
    <dgm:cxn modelId="{8F845D0F-D7DC-49CD-88E3-0631E41AD8D2}" type="presParOf" srcId="{7019825D-B966-450F-B0F6-610ABFFD2002}" destId="{3697ABA5-BDBE-455D-82C9-6731DEB78979}" srcOrd="37" destOrd="0" presId="urn:microsoft.com/office/officeart/2005/8/layout/list1"/>
    <dgm:cxn modelId="{DB2B5602-03F4-4501-B498-DFCF728089DE}" type="presParOf" srcId="{7019825D-B966-450F-B0F6-610ABFFD2002}" destId="{7D3D7328-86B4-414F-8F00-22758B17EE9C}" srcOrd="3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5FCEC7-A936-4B11-8930-2E35F569AF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E1282DF3-3A48-4F92-A552-BFC054230E3E}">
      <dgm:prSet phldrT="[Texto]" custT="1"/>
      <dgm:spPr>
        <a:xfrm>
          <a:off x="326231" y="88444"/>
          <a:ext cx="4567237"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1º </a:t>
          </a:r>
          <a:r>
            <a:rPr lang="pt-BR" sz="1600" dirty="0" smtClean="0">
              <a:solidFill>
                <a:sysClr val="window" lastClr="FFFFFF"/>
              </a:solidFill>
              <a:latin typeface="Calibri"/>
              <a:ea typeface="+mn-ea"/>
              <a:cs typeface="+mn-cs"/>
            </a:rPr>
            <a:t>Administração Regional  do S.I.A – RA XXIX</a:t>
          </a:r>
          <a:endParaRPr lang="pt-BR" sz="1600" dirty="0">
            <a:solidFill>
              <a:sysClr val="window" lastClr="FFFFFF"/>
            </a:solidFill>
            <a:latin typeface="Calibri"/>
            <a:ea typeface="+mn-ea"/>
            <a:cs typeface="+mn-cs"/>
          </a:endParaRPr>
        </a:p>
      </dgm:t>
    </dgm:pt>
    <dgm:pt modelId="{913E9E6D-5761-409A-891A-DAD5E2670D1B}" type="parTrans" cxnId="{82C3D826-C968-45B2-92B5-1D7E7F1E5D01}">
      <dgm:prSet/>
      <dgm:spPr/>
      <dgm:t>
        <a:bodyPr/>
        <a:lstStyle/>
        <a:p>
          <a:endParaRPr lang="pt-BR"/>
        </a:p>
      </dgm:t>
    </dgm:pt>
    <dgm:pt modelId="{D573B37D-D032-4BCF-91C6-39FC47DC8027}" type="sibTrans" cxnId="{82C3D826-C968-45B2-92B5-1D7E7F1E5D01}">
      <dgm:prSet/>
      <dgm:spPr/>
      <dgm:t>
        <a:bodyPr/>
        <a:lstStyle/>
        <a:p>
          <a:endParaRPr lang="pt-BR"/>
        </a:p>
      </dgm:t>
    </dgm:pt>
    <dgm:pt modelId="{494804F0-9106-46B8-864B-65E8CE5F901E}">
      <dgm:prSet phldrT="[Texto]" custT="1"/>
      <dgm:spPr>
        <a:xfrm>
          <a:off x="326231" y="632764"/>
          <a:ext cx="4567237"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1º  </a:t>
          </a:r>
          <a:r>
            <a:rPr lang="pt-BR" sz="1600" dirty="0" smtClean="0">
              <a:solidFill>
                <a:sysClr val="window" lastClr="FFFFFF"/>
              </a:solidFill>
              <a:latin typeface="Calibri"/>
              <a:ea typeface="+mn-ea"/>
              <a:cs typeface="+mn-cs"/>
            </a:rPr>
            <a:t>Administração Regional da Candangolândia – RA XIX</a:t>
          </a:r>
          <a:endParaRPr lang="pt-BR" sz="1600" dirty="0">
            <a:solidFill>
              <a:sysClr val="window" lastClr="FFFFFF"/>
            </a:solidFill>
            <a:latin typeface="Calibri"/>
            <a:ea typeface="+mn-ea"/>
            <a:cs typeface="+mn-cs"/>
          </a:endParaRPr>
        </a:p>
      </dgm:t>
    </dgm:pt>
    <dgm:pt modelId="{3DD3DEA2-F843-474C-BCC5-DD5252F15FFB}" type="parTrans" cxnId="{239648ED-117C-435F-BC08-35816ED68CA1}">
      <dgm:prSet/>
      <dgm:spPr/>
      <dgm:t>
        <a:bodyPr/>
        <a:lstStyle/>
        <a:p>
          <a:endParaRPr lang="pt-BR"/>
        </a:p>
      </dgm:t>
    </dgm:pt>
    <dgm:pt modelId="{800AD893-B9A7-4766-8AB6-545F03DAFA55}" type="sibTrans" cxnId="{239648ED-117C-435F-BC08-35816ED68CA1}">
      <dgm:prSet/>
      <dgm:spPr/>
      <dgm:t>
        <a:bodyPr/>
        <a:lstStyle/>
        <a:p>
          <a:endParaRPr lang="pt-BR"/>
        </a:p>
      </dgm:t>
    </dgm:pt>
    <dgm:pt modelId="{543B2C6F-BB94-4509-8584-EE70A50D08F3}">
      <dgm:prSet phldrT="[Texto]" custT="1"/>
      <dgm:spPr>
        <a:xfrm>
          <a:off x="326231" y="1177084"/>
          <a:ext cx="4567237"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3º </a:t>
          </a:r>
          <a:r>
            <a:rPr lang="pt-BR" sz="1600" dirty="0" smtClean="0">
              <a:solidFill>
                <a:sysClr val="window" lastClr="FFFFFF"/>
              </a:solidFill>
              <a:latin typeface="Calibri"/>
              <a:ea typeface="+mn-ea"/>
              <a:cs typeface="+mn-cs"/>
            </a:rPr>
            <a:t>Administração Regional de  Taguatinga - RA III</a:t>
          </a:r>
          <a:endParaRPr lang="pt-BR" sz="1600" dirty="0">
            <a:solidFill>
              <a:sysClr val="window" lastClr="FFFFFF"/>
            </a:solidFill>
            <a:latin typeface="Calibri"/>
            <a:ea typeface="+mn-ea"/>
            <a:cs typeface="+mn-cs"/>
          </a:endParaRPr>
        </a:p>
      </dgm:t>
    </dgm:pt>
    <dgm:pt modelId="{5844F79A-71BA-4DAD-AE79-9F3E23A4BBD0}" type="parTrans" cxnId="{C060E8AA-B397-4458-9300-8A6301E6D44D}">
      <dgm:prSet/>
      <dgm:spPr/>
      <dgm:t>
        <a:bodyPr/>
        <a:lstStyle/>
        <a:p>
          <a:endParaRPr lang="pt-BR"/>
        </a:p>
      </dgm:t>
    </dgm:pt>
    <dgm:pt modelId="{674A6C05-7387-4142-AAD1-2752E22BD8EB}" type="sibTrans" cxnId="{C060E8AA-B397-4458-9300-8A6301E6D44D}">
      <dgm:prSet/>
      <dgm:spPr/>
      <dgm:t>
        <a:bodyPr/>
        <a:lstStyle/>
        <a:p>
          <a:endParaRPr lang="pt-BR"/>
        </a:p>
      </dgm:t>
    </dgm:pt>
    <dgm:pt modelId="{4886CA94-56C0-4C80-A73A-5D25C9A2DF04}">
      <dgm:prSet phldrT="[Texto]" custT="1"/>
      <dgm:spPr>
        <a:xfrm>
          <a:off x="326231" y="1721404"/>
          <a:ext cx="4567237"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4º </a:t>
          </a:r>
          <a:r>
            <a:rPr lang="pt-BR" sz="1600" dirty="0" smtClean="0">
              <a:solidFill>
                <a:sysClr val="window" lastClr="FFFFFF"/>
              </a:solidFill>
              <a:latin typeface="Calibri"/>
              <a:ea typeface="+mn-ea"/>
              <a:cs typeface="+mn-cs"/>
            </a:rPr>
            <a:t>Administração  Regional do Varjão - RA XXIII</a:t>
          </a:r>
          <a:endParaRPr lang="pt-BR" sz="1600" dirty="0">
            <a:solidFill>
              <a:sysClr val="window" lastClr="FFFFFF"/>
            </a:solidFill>
            <a:latin typeface="Calibri"/>
            <a:ea typeface="+mn-ea"/>
            <a:cs typeface="+mn-cs"/>
          </a:endParaRPr>
        </a:p>
      </dgm:t>
    </dgm:pt>
    <dgm:pt modelId="{9AEA919F-E071-436D-91D7-53DB446CF2F4}" type="parTrans" cxnId="{910CEEED-01AE-46CA-A27F-06EC5068D110}">
      <dgm:prSet/>
      <dgm:spPr/>
      <dgm:t>
        <a:bodyPr/>
        <a:lstStyle/>
        <a:p>
          <a:endParaRPr lang="pt-BR"/>
        </a:p>
      </dgm:t>
    </dgm:pt>
    <dgm:pt modelId="{ED7007CB-5F9A-488C-9CD2-5BA6396F891E}" type="sibTrans" cxnId="{910CEEED-01AE-46CA-A27F-06EC5068D110}">
      <dgm:prSet/>
      <dgm:spPr/>
      <dgm:t>
        <a:bodyPr/>
        <a:lstStyle/>
        <a:p>
          <a:endParaRPr lang="pt-BR"/>
        </a:p>
      </dgm:t>
    </dgm:pt>
    <dgm:pt modelId="{CBFB10FE-2AD4-44A0-9BC9-5BEBB0535016}">
      <dgm:prSet phldrT="[Texto]" custT="1"/>
      <dgm:spPr>
        <a:xfrm>
          <a:off x="326231" y="2265723"/>
          <a:ext cx="4567237"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5º </a:t>
          </a:r>
          <a:r>
            <a:rPr lang="pt-BR" sz="1600" dirty="0" smtClean="0">
              <a:solidFill>
                <a:sysClr val="window" lastClr="FFFFFF"/>
              </a:solidFill>
              <a:latin typeface="Calibri"/>
              <a:ea typeface="+mn-ea"/>
              <a:cs typeface="+mn-cs"/>
            </a:rPr>
            <a:t>Administração  Regional de Brazlândia - RA IV</a:t>
          </a:r>
          <a:endParaRPr lang="pt-BR" sz="1600" dirty="0">
            <a:solidFill>
              <a:sysClr val="window" lastClr="FFFFFF"/>
            </a:solidFill>
            <a:latin typeface="Calibri"/>
            <a:ea typeface="+mn-ea"/>
            <a:cs typeface="+mn-cs"/>
          </a:endParaRPr>
        </a:p>
      </dgm:t>
    </dgm:pt>
    <dgm:pt modelId="{3F238204-D643-44DC-856B-226CFAFA334C}" type="parTrans" cxnId="{9216FC20-BB88-44A6-A307-7B998352CD81}">
      <dgm:prSet/>
      <dgm:spPr/>
      <dgm:t>
        <a:bodyPr/>
        <a:lstStyle/>
        <a:p>
          <a:endParaRPr lang="pt-BR"/>
        </a:p>
      </dgm:t>
    </dgm:pt>
    <dgm:pt modelId="{2FFE6B1F-9517-4E27-9A68-B1F48EF17713}" type="sibTrans" cxnId="{9216FC20-BB88-44A6-A307-7B998352CD81}">
      <dgm:prSet/>
      <dgm:spPr/>
      <dgm:t>
        <a:bodyPr/>
        <a:lstStyle/>
        <a:p>
          <a:endParaRPr lang="pt-BR"/>
        </a:p>
      </dgm:t>
    </dgm:pt>
    <dgm:pt modelId="{1DE3A51E-E2B5-4A24-B06E-8A43D08480A0}" type="pres">
      <dgm:prSet presAssocID="{695FCEC7-A936-4B11-8930-2E35F569AFDE}" presName="linear" presStyleCnt="0">
        <dgm:presLayoutVars>
          <dgm:dir/>
          <dgm:animLvl val="lvl"/>
          <dgm:resizeHandles val="exact"/>
        </dgm:presLayoutVars>
      </dgm:prSet>
      <dgm:spPr/>
      <dgm:t>
        <a:bodyPr/>
        <a:lstStyle/>
        <a:p>
          <a:endParaRPr lang="pt-BR"/>
        </a:p>
      </dgm:t>
    </dgm:pt>
    <dgm:pt modelId="{5320210E-FEDF-41A6-85CA-B4D15754A316}" type="pres">
      <dgm:prSet presAssocID="{E1282DF3-3A48-4F92-A552-BFC054230E3E}" presName="parentLin" presStyleCnt="0"/>
      <dgm:spPr/>
    </dgm:pt>
    <dgm:pt modelId="{E40B78F3-ACC6-4375-85AC-6E2A0FF7B6B3}" type="pres">
      <dgm:prSet presAssocID="{E1282DF3-3A48-4F92-A552-BFC054230E3E}" presName="parentLeftMargin" presStyleLbl="node1" presStyleIdx="0" presStyleCnt="5"/>
      <dgm:spPr/>
      <dgm:t>
        <a:bodyPr/>
        <a:lstStyle/>
        <a:p>
          <a:endParaRPr lang="pt-BR"/>
        </a:p>
      </dgm:t>
    </dgm:pt>
    <dgm:pt modelId="{DDACD554-B731-41C4-9941-EC25F953F507}" type="pres">
      <dgm:prSet presAssocID="{E1282DF3-3A48-4F92-A552-BFC054230E3E}" presName="parentText" presStyleLbl="node1" presStyleIdx="0" presStyleCnt="5">
        <dgm:presLayoutVars>
          <dgm:chMax val="0"/>
          <dgm:bulletEnabled val="1"/>
        </dgm:presLayoutVars>
      </dgm:prSet>
      <dgm:spPr/>
      <dgm:t>
        <a:bodyPr/>
        <a:lstStyle/>
        <a:p>
          <a:endParaRPr lang="pt-BR"/>
        </a:p>
      </dgm:t>
    </dgm:pt>
    <dgm:pt modelId="{5288DC41-8FC5-46E1-B486-772DDD6E3BC6}" type="pres">
      <dgm:prSet presAssocID="{E1282DF3-3A48-4F92-A552-BFC054230E3E}" presName="negativeSpace" presStyleCnt="0"/>
      <dgm:spPr/>
    </dgm:pt>
    <dgm:pt modelId="{520FBAC4-FB07-4F8B-A8B2-568F65EADF21}" type="pres">
      <dgm:prSet presAssocID="{E1282DF3-3A48-4F92-A552-BFC054230E3E}" presName="childText" presStyleLbl="conFgAcc1" presStyleIdx="0" presStyleCnt="5">
        <dgm:presLayoutVars>
          <dgm:bulletEnabled val="1"/>
        </dgm:presLayoutVars>
      </dgm:prSet>
      <dgm:spPr>
        <a:xfrm>
          <a:off x="0" y="265564"/>
          <a:ext cx="6524625" cy="302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8815D85F-9DEE-4C1D-AF10-3C5D3F689FF3}" type="pres">
      <dgm:prSet presAssocID="{D573B37D-D032-4BCF-91C6-39FC47DC8027}" presName="spaceBetweenRectangles" presStyleCnt="0"/>
      <dgm:spPr/>
    </dgm:pt>
    <dgm:pt modelId="{11E8E2F9-EB3A-468B-8C88-3ADC7B19702A}" type="pres">
      <dgm:prSet presAssocID="{494804F0-9106-46B8-864B-65E8CE5F901E}" presName="parentLin" presStyleCnt="0"/>
      <dgm:spPr/>
    </dgm:pt>
    <dgm:pt modelId="{2E885434-AD16-4B62-81F6-4831D2887B16}" type="pres">
      <dgm:prSet presAssocID="{494804F0-9106-46B8-864B-65E8CE5F901E}" presName="parentLeftMargin" presStyleLbl="node1" presStyleIdx="0" presStyleCnt="5"/>
      <dgm:spPr/>
      <dgm:t>
        <a:bodyPr/>
        <a:lstStyle/>
        <a:p>
          <a:endParaRPr lang="pt-BR"/>
        </a:p>
      </dgm:t>
    </dgm:pt>
    <dgm:pt modelId="{EAD05D2E-9E12-47D6-8599-9824F22E48E7}" type="pres">
      <dgm:prSet presAssocID="{494804F0-9106-46B8-864B-65E8CE5F901E}" presName="parentText" presStyleLbl="node1" presStyleIdx="1" presStyleCnt="5">
        <dgm:presLayoutVars>
          <dgm:chMax val="0"/>
          <dgm:bulletEnabled val="1"/>
        </dgm:presLayoutVars>
      </dgm:prSet>
      <dgm:spPr/>
      <dgm:t>
        <a:bodyPr/>
        <a:lstStyle/>
        <a:p>
          <a:endParaRPr lang="pt-BR"/>
        </a:p>
      </dgm:t>
    </dgm:pt>
    <dgm:pt modelId="{F333ACA7-E2B3-438F-A0F7-913CE0A06E3B}" type="pres">
      <dgm:prSet presAssocID="{494804F0-9106-46B8-864B-65E8CE5F901E}" presName="negativeSpace" presStyleCnt="0"/>
      <dgm:spPr/>
    </dgm:pt>
    <dgm:pt modelId="{F511315D-FBC6-46A0-9D5E-88EFA278F18C}" type="pres">
      <dgm:prSet presAssocID="{494804F0-9106-46B8-864B-65E8CE5F901E}" presName="childText" presStyleLbl="conFgAcc1" presStyleIdx="1" presStyleCnt="5">
        <dgm:presLayoutVars>
          <dgm:bulletEnabled val="1"/>
        </dgm:presLayoutVars>
      </dgm:prSet>
      <dgm:spPr>
        <a:xfrm>
          <a:off x="0" y="809884"/>
          <a:ext cx="6524625" cy="302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328FAB6A-2583-4587-886B-028C31FF6A5A}" type="pres">
      <dgm:prSet presAssocID="{800AD893-B9A7-4766-8AB6-545F03DAFA55}" presName="spaceBetweenRectangles" presStyleCnt="0"/>
      <dgm:spPr/>
    </dgm:pt>
    <dgm:pt modelId="{F8E98347-6D3B-4824-A778-C5CE5357A145}" type="pres">
      <dgm:prSet presAssocID="{543B2C6F-BB94-4509-8584-EE70A50D08F3}" presName="parentLin" presStyleCnt="0"/>
      <dgm:spPr/>
    </dgm:pt>
    <dgm:pt modelId="{7FF09F94-09EE-4E6A-B4D4-D375AF892A68}" type="pres">
      <dgm:prSet presAssocID="{543B2C6F-BB94-4509-8584-EE70A50D08F3}" presName="parentLeftMargin" presStyleLbl="node1" presStyleIdx="1" presStyleCnt="5"/>
      <dgm:spPr/>
      <dgm:t>
        <a:bodyPr/>
        <a:lstStyle/>
        <a:p>
          <a:endParaRPr lang="pt-BR"/>
        </a:p>
      </dgm:t>
    </dgm:pt>
    <dgm:pt modelId="{0D9D7175-75B4-4E50-8C38-7104DADD2DA0}" type="pres">
      <dgm:prSet presAssocID="{543B2C6F-BB94-4509-8584-EE70A50D08F3}" presName="parentText" presStyleLbl="node1" presStyleIdx="2" presStyleCnt="5">
        <dgm:presLayoutVars>
          <dgm:chMax val="0"/>
          <dgm:bulletEnabled val="1"/>
        </dgm:presLayoutVars>
      </dgm:prSet>
      <dgm:spPr/>
      <dgm:t>
        <a:bodyPr/>
        <a:lstStyle/>
        <a:p>
          <a:endParaRPr lang="pt-BR"/>
        </a:p>
      </dgm:t>
    </dgm:pt>
    <dgm:pt modelId="{83BA51BC-F8D6-49D1-BB70-FA4F8F84E69E}" type="pres">
      <dgm:prSet presAssocID="{543B2C6F-BB94-4509-8584-EE70A50D08F3}" presName="negativeSpace" presStyleCnt="0"/>
      <dgm:spPr/>
    </dgm:pt>
    <dgm:pt modelId="{4C0BD80A-7450-4AA7-BF14-E0FDD7FEF350}" type="pres">
      <dgm:prSet presAssocID="{543B2C6F-BB94-4509-8584-EE70A50D08F3}" presName="childText" presStyleLbl="conFgAcc1" presStyleIdx="2" presStyleCnt="5">
        <dgm:presLayoutVars>
          <dgm:bulletEnabled val="1"/>
        </dgm:presLayoutVars>
      </dgm:prSet>
      <dgm:spPr>
        <a:xfrm>
          <a:off x="0" y="1354204"/>
          <a:ext cx="6524625" cy="302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5D16D5F5-3964-4B5D-BB43-37B822082297}" type="pres">
      <dgm:prSet presAssocID="{674A6C05-7387-4142-AAD1-2752E22BD8EB}" presName="spaceBetweenRectangles" presStyleCnt="0"/>
      <dgm:spPr/>
    </dgm:pt>
    <dgm:pt modelId="{1806EF19-BF33-4B6E-8683-566712EF036D}" type="pres">
      <dgm:prSet presAssocID="{4886CA94-56C0-4C80-A73A-5D25C9A2DF04}" presName="parentLin" presStyleCnt="0"/>
      <dgm:spPr/>
    </dgm:pt>
    <dgm:pt modelId="{4BD35A2C-56F5-4EED-BFAE-EECC329EE1ED}" type="pres">
      <dgm:prSet presAssocID="{4886CA94-56C0-4C80-A73A-5D25C9A2DF04}" presName="parentLeftMargin" presStyleLbl="node1" presStyleIdx="2" presStyleCnt="5"/>
      <dgm:spPr/>
      <dgm:t>
        <a:bodyPr/>
        <a:lstStyle/>
        <a:p>
          <a:endParaRPr lang="pt-BR"/>
        </a:p>
      </dgm:t>
    </dgm:pt>
    <dgm:pt modelId="{73810241-B6AB-4689-9B9F-83655C129F4F}" type="pres">
      <dgm:prSet presAssocID="{4886CA94-56C0-4C80-A73A-5D25C9A2DF04}" presName="parentText" presStyleLbl="node1" presStyleIdx="3" presStyleCnt="5">
        <dgm:presLayoutVars>
          <dgm:chMax val="0"/>
          <dgm:bulletEnabled val="1"/>
        </dgm:presLayoutVars>
      </dgm:prSet>
      <dgm:spPr/>
      <dgm:t>
        <a:bodyPr/>
        <a:lstStyle/>
        <a:p>
          <a:endParaRPr lang="pt-BR"/>
        </a:p>
      </dgm:t>
    </dgm:pt>
    <dgm:pt modelId="{96F6E7B3-CA3C-4C88-A98B-E9A0EF11EC9C}" type="pres">
      <dgm:prSet presAssocID="{4886CA94-56C0-4C80-A73A-5D25C9A2DF04}" presName="negativeSpace" presStyleCnt="0"/>
      <dgm:spPr/>
    </dgm:pt>
    <dgm:pt modelId="{83CE08AF-02A4-4D9F-B716-261489CFBCB6}" type="pres">
      <dgm:prSet presAssocID="{4886CA94-56C0-4C80-A73A-5D25C9A2DF04}" presName="childText" presStyleLbl="conFgAcc1" presStyleIdx="3" presStyleCnt="5">
        <dgm:presLayoutVars>
          <dgm:bulletEnabled val="1"/>
        </dgm:presLayoutVars>
      </dgm:prSet>
      <dgm:spPr>
        <a:xfrm>
          <a:off x="0" y="1898524"/>
          <a:ext cx="6524625" cy="302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17DA705A-C2E7-4018-BDC2-1EE0D3D702B4}" type="pres">
      <dgm:prSet presAssocID="{ED7007CB-5F9A-488C-9CD2-5BA6396F891E}" presName="spaceBetweenRectangles" presStyleCnt="0"/>
      <dgm:spPr/>
    </dgm:pt>
    <dgm:pt modelId="{3ED5DF6F-E0EF-4719-B904-5EEB5F9C61D2}" type="pres">
      <dgm:prSet presAssocID="{CBFB10FE-2AD4-44A0-9BC9-5BEBB0535016}" presName="parentLin" presStyleCnt="0"/>
      <dgm:spPr/>
    </dgm:pt>
    <dgm:pt modelId="{CDEBFE4C-A188-432E-9906-0263A89D063D}" type="pres">
      <dgm:prSet presAssocID="{CBFB10FE-2AD4-44A0-9BC9-5BEBB0535016}" presName="parentLeftMargin" presStyleLbl="node1" presStyleIdx="3" presStyleCnt="5"/>
      <dgm:spPr/>
      <dgm:t>
        <a:bodyPr/>
        <a:lstStyle/>
        <a:p>
          <a:endParaRPr lang="pt-BR"/>
        </a:p>
      </dgm:t>
    </dgm:pt>
    <dgm:pt modelId="{6D3B8EBE-79A4-426D-ADCD-DF8977EBA249}" type="pres">
      <dgm:prSet presAssocID="{CBFB10FE-2AD4-44A0-9BC9-5BEBB0535016}" presName="parentText" presStyleLbl="node1" presStyleIdx="4" presStyleCnt="5" custScaleY="104838">
        <dgm:presLayoutVars>
          <dgm:chMax val="0"/>
          <dgm:bulletEnabled val="1"/>
        </dgm:presLayoutVars>
      </dgm:prSet>
      <dgm:spPr/>
      <dgm:t>
        <a:bodyPr/>
        <a:lstStyle/>
        <a:p>
          <a:endParaRPr lang="pt-BR"/>
        </a:p>
      </dgm:t>
    </dgm:pt>
    <dgm:pt modelId="{98B50AE5-0558-467C-B5E5-BEE4F2F696D3}" type="pres">
      <dgm:prSet presAssocID="{CBFB10FE-2AD4-44A0-9BC9-5BEBB0535016}" presName="negativeSpace" presStyleCnt="0"/>
      <dgm:spPr/>
    </dgm:pt>
    <dgm:pt modelId="{4C92A5F0-912A-4C14-B4BA-70B1F9222FC1}" type="pres">
      <dgm:prSet presAssocID="{CBFB10FE-2AD4-44A0-9BC9-5BEBB0535016}" presName="childText" presStyleLbl="conFgAcc1" presStyleIdx="4" presStyleCnt="5">
        <dgm:presLayoutVars>
          <dgm:bulletEnabled val="1"/>
        </dgm:presLayoutVars>
      </dgm:prSet>
      <dgm:spPr>
        <a:xfrm>
          <a:off x="0" y="2442843"/>
          <a:ext cx="6524625" cy="302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Lst>
  <dgm:cxnLst>
    <dgm:cxn modelId="{F6973455-3093-402E-9AE6-5C332B727866}" type="presOf" srcId="{494804F0-9106-46B8-864B-65E8CE5F901E}" destId="{EAD05D2E-9E12-47D6-8599-9824F22E48E7}" srcOrd="1" destOrd="0" presId="urn:microsoft.com/office/officeart/2005/8/layout/list1"/>
    <dgm:cxn modelId="{E16444D4-0082-4701-985A-B814443A08C5}" type="presOf" srcId="{695FCEC7-A936-4B11-8930-2E35F569AFDE}" destId="{1DE3A51E-E2B5-4A24-B06E-8A43D08480A0}" srcOrd="0" destOrd="0" presId="urn:microsoft.com/office/officeart/2005/8/layout/list1"/>
    <dgm:cxn modelId="{9216FC20-BB88-44A6-A307-7B998352CD81}" srcId="{695FCEC7-A936-4B11-8930-2E35F569AFDE}" destId="{CBFB10FE-2AD4-44A0-9BC9-5BEBB0535016}" srcOrd="4" destOrd="0" parTransId="{3F238204-D643-44DC-856B-226CFAFA334C}" sibTransId="{2FFE6B1F-9517-4E27-9A68-B1F48EF17713}"/>
    <dgm:cxn modelId="{772032AD-30AD-4952-9E82-F7B288FF7441}" type="presOf" srcId="{E1282DF3-3A48-4F92-A552-BFC054230E3E}" destId="{E40B78F3-ACC6-4375-85AC-6E2A0FF7B6B3}" srcOrd="0" destOrd="0" presId="urn:microsoft.com/office/officeart/2005/8/layout/list1"/>
    <dgm:cxn modelId="{8CC53071-B9DB-4EE7-B015-B8BB86CF0C86}" type="presOf" srcId="{CBFB10FE-2AD4-44A0-9BC9-5BEBB0535016}" destId="{6D3B8EBE-79A4-426D-ADCD-DF8977EBA249}" srcOrd="1" destOrd="0" presId="urn:microsoft.com/office/officeart/2005/8/layout/list1"/>
    <dgm:cxn modelId="{910CEEED-01AE-46CA-A27F-06EC5068D110}" srcId="{695FCEC7-A936-4B11-8930-2E35F569AFDE}" destId="{4886CA94-56C0-4C80-A73A-5D25C9A2DF04}" srcOrd="3" destOrd="0" parTransId="{9AEA919F-E071-436D-91D7-53DB446CF2F4}" sibTransId="{ED7007CB-5F9A-488C-9CD2-5BA6396F891E}"/>
    <dgm:cxn modelId="{E80E4B92-E809-4FC4-8A45-B547249DF452}" type="presOf" srcId="{E1282DF3-3A48-4F92-A552-BFC054230E3E}" destId="{DDACD554-B731-41C4-9941-EC25F953F507}" srcOrd="1" destOrd="0" presId="urn:microsoft.com/office/officeart/2005/8/layout/list1"/>
    <dgm:cxn modelId="{92A4BB0C-6B66-42BD-A7E4-3114186ED23E}" type="presOf" srcId="{543B2C6F-BB94-4509-8584-EE70A50D08F3}" destId="{7FF09F94-09EE-4E6A-B4D4-D375AF892A68}" srcOrd="0" destOrd="0" presId="urn:microsoft.com/office/officeart/2005/8/layout/list1"/>
    <dgm:cxn modelId="{82C3D826-C968-45B2-92B5-1D7E7F1E5D01}" srcId="{695FCEC7-A936-4B11-8930-2E35F569AFDE}" destId="{E1282DF3-3A48-4F92-A552-BFC054230E3E}" srcOrd="0" destOrd="0" parTransId="{913E9E6D-5761-409A-891A-DAD5E2670D1B}" sibTransId="{D573B37D-D032-4BCF-91C6-39FC47DC8027}"/>
    <dgm:cxn modelId="{E7E8D133-88B5-43C8-98E7-F5AE25270EEF}" type="presOf" srcId="{4886CA94-56C0-4C80-A73A-5D25C9A2DF04}" destId="{4BD35A2C-56F5-4EED-BFAE-EECC329EE1ED}" srcOrd="0" destOrd="0" presId="urn:microsoft.com/office/officeart/2005/8/layout/list1"/>
    <dgm:cxn modelId="{C060E8AA-B397-4458-9300-8A6301E6D44D}" srcId="{695FCEC7-A936-4B11-8930-2E35F569AFDE}" destId="{543B2C6F-BB94-4509-8584-EE70A50D08F3}" srcOrd="2" destOrd="0" parTransId="{5844F79A-71BA-4DAD-AE79-9F3E23A4BBD0}" sibTransId="{674A6C05-7387-4142-AAD1-2752E22BD8EB}"/>
    <dgm:cxn modelId="{154FE02F-3FF4-48D1-B96C-E725B1BACF9A}" type="presOf" srcId="{CBFB10FE-2AD4-44A0-9BC9-5BEBB0535016}" destId="{CDEBFE4C-A188-432E-9906-0263A89D063D}" srcOrd="0" destOrd="0" presId="urn:microsoft.com/office/officeart/2005/8/layout/list1"/>
    <dgm:cxn modelId="{A5E4AB3F-55CC-4F43-9594-7CA25E44603E}" type="presOf" srcId="{494804F0-9106-46B8-864B-65E8CE5F901E}" destId="{2E885434-AD16-4B62-81F6-4831D2887B16}" srcOrd="0" destOrd="0" presId="urn:microsoft.com/office/officeart/2005/8/layout/list1"/>
    <dgm:cxn modelId="{239648ED-117C-435F-BC08-35816ED68CA1}" srcId="{695FCEC7-A936-4B11-8930-2E35F569AFDE}" destId="{494804F0-9106-46B8-864B-65E8CE5F901E}" srcOrd="1" destOrd="0" parTransId="{3DD3DEA2-F843-474C-BCC5-DD5252F15FFB}" sibTransId="{800AD893-B9A7-4766-8AB6-545F03DAFA55}"/>
    <dgm:cxn modelId="{A441AA56-29A8-48FE-BE9E-0414BF65E944}" type="presOf" srcId="{4886CA94-56C0-4C80-A73A-5D25C9A2DF04}" destId="{73810241-B6AB-4689-9B9F-83655C129F4F}" srcOrd="1" destOrd="0" presId="urn:microsoft.com/office/officeart/2005/8/layout/list1"/>
    <dgm:cxn modelId="{395A77FA-4E6B-42FF-ACF6-0B575EFB682F}" type="presOf" srcId="{543B2C6F-BB94-4509-8584-EE70A50D08F3}" destId="{0D9D7175-75B4-4E50-8C38-7104DADD2DA0}" srcOrd="1" destOrd="0" presId="urn:microsoft.com/office/officeart/2005/8/layout/list1"/>
    <dgm:cxn modelId="{62D6F2F8-E4D2-4F84-B593-A7CC687808E7}" type="presParOf" srcId="{1DE3A51E-E2B5-4A24-B06E-8A43D08480A0}" destId="{5320210E-FEDF-41A6-85CA-B4D15754A316}" srcOrd="0" destOrd="0" presId="urn:microsoft.com/office/officeart/2005/8/layout/list1"/>
    <dgm:cxn modelId="{5179B74B-A76D-483A-A0B1-4690745BEB3E}" type="presParOf" srcId="{5320210E-FEDF-41A6-85CA-B4D15754A316}" destId="{E40B78F3-ACC6-4375-85AC-6E2A0FF7B6B3}" srcOrd="0" destOrd="0" presId="urn:microsoft.com/office/officeart/2005/8/layout/list1"/>
    <dgm:cxn modelId="{6B5F1375-2FCC-43FB-85B1-B66A3D4B9DAC}" type="presParOf" srcId="{5320210E-FEDF-41A6-85CA-B4D15754A316}" destId="{DDACD554-B731-41C4-9941-EC25F953F507}" srcOrd="1" destOrd="0" presId="urn:microsoft.com/office/officeart/2005/8/layout/list1"/>
    <dgm:cxn modelId="{F1ED0B28-8305-49A3-9738-2E9CDB7360FE}" type="presParOf" srcId="{1DE3A51E-E2B5-4A24-B06E-8A43D08480A0}" destId="{5288DC41-8FC5-46E1-B486-772DDD6E3BC6}" srcOrd="1" destOrd="0" presId="urn:microsoft.com/office/officeart/2005/8/layout/list1"/>
    <dgm:cxn modelId="{059CA2E6-BAEA-4BD0-890F-BD10123F1D2C}" type="presParOf" srcId="{1DE3A51E-E2B5-4A24-B06E-8A43D08480A0}" destId="{520FBAC4-FB07-4F8B-A8B2-568F65EADF21}" srcOrd="2" destOrd="0" presId="urn:microsoft.com/office/officeart/2005/8/layout/list1"/>
    <dgm:cxn modelId="{8D0F71E5-3970-408F-AD26-E98DB9A4070C}" type="presParOf" srcId="{1DE3A51E-E2B5-4A24-B06E-8A43D08480A0}" destId="{8815D85F-9DEE-4C1D-AF10-3C5D3F689FF3}" srcOrd="3" destOrd="0" presId="urn:microsoft.com/office/officeart/2005/8/layout/list1"/>
    <dgm:cxn modelId="{3E336937-577A-4CDF-96E0-7AC91BC6F73B}" type="presParOf" srcId="{1DE3A51E-E2B5-4A24-B06E-8A43D08480A0}" destId="{11E8E2F9-EB3A-468B-8C88-3ADC7B19702A}" srcOrd="4" destOrd="0" presId="urn:microsoft.com/office/officeart/2005/8/layout/list1"/>
    <dgm:cxn modelId="{49AAA928-516A-4B37-BEA6-1BFC32EEC406}" type="presParOf" srcId="{11E8E2F9-EB3A-468B-8C88-3ADC7B19702A}" destId="{2E885434-AD16-4B62-81F6-4831D2887B16}" srcOrd="0" destOrd="0" presId="urn:microsoft.com/office/officeart/2005/8/layout/list1"/>
    <dgm:cxn modelId="{B2B7D4C6-4423-4296-8CCA-544AC9391F88}" type="presParOf" srcId="{11E8E2F9-EB3A-468B-8C88-3ADC7B19702A}" destId="{EAD05D2E-9E12-47D6-8599-9824F22E48E7}" srcOrd="1" destOrd="0" presId="urn:microsoft.com/office/officeart/2005/8/layout/list1"/>
    <dgm:cxn modelId="{EE7113FC-C2EC-48E6-B7FF-9A7987D30AB7}" type="presParOf" srcId="{1DE3A51E-E2B5-4A24-B06E-8A43D08480A0}" destId="{F333ACA7-E2B3-438F-A0F7-913CE0A06E3B}" srcOrd="5" destOrd="0" presId="urn:microsoft.com/office/officeart/2005/8/layout/list1"/>
    <dgm:cxn modelId="{1C1F3FA2-8251-4BC9-96C4-AA070A1D3F4C}" type="presParOf" srcId="{1DE3A51E-E2B5-4A24-B06E-8A43D08480A0}" destId="{F511315D-FBC6-46A0-9D5E-88EFA278F18C}" srcOrd="6" destOrd="0" presId="urn:microsoft.com/office/officeart/2005/8/layout/list1"/>
    <dgm:cxn modelId="{43E351FC-BDA7-445F-87A4-0BFA21BFCB43}" type="presParOf" srcId="{1DE3A51E-E2B5-4A24-B06E-8A43D08480A0}" destId="{328FAB6A-2583-4587-886B-028C31FF6A5A}" srcOrd="7" destOrd="0" presId="urn:microsoft.com/office/officeart/2005/8/layout/list1"/>
    <dgm:cxn modelId="{5B93E173-D2F9-4E2C-87D2-8A82912A3962}" type="presParOf" srcId="{1DE3A51E-E2B5-4A24-B06E-8A43D08480A0}" destId="{F8E98347-6D3B-4824-A778-C5CE5357A145}" srcOrd="8" destOrd="0" presId="urn:microsoft.com/office/officeart/2005/8/layout/list1"/>
    <dgm:cxn modelId="{BB7CC141-6B7A-411C-AC4B-1EAA0BC44EB3}" type="presParOf" srcId="{F8E98347-6D3B-4824-A778-C5CE5357A145}" destId="{7FF09F94-09EE-4E6A-B4D4-D375AF892A68}" srcOrd="0" destOrd="0" presId="urn:microsoft.com/office/officeart/2005/8/layout/list1"/>
    <dgm:cxn modelId="{3D5BDE2A-EB36-4C19-9632-5EA75C001074}" type="presParOf" srcId="{F8E98347-6D3B-4824-A778-C5CE5357A145}" destId="{0D9D7175-75B4-4E50-8C38-7104DADD2DA0}" srcOrd="1" destOrd="0" presId="urn:microsoft.com/office/officeart/2005/8/layout/list1"/>
    <dgm:cxn modelId="{2B85690D-3766-403A-B5C2-1B0F93B8EA44}" type="presParOf" srcId="{1DE3A51E-E2B5-4A24-B06E-8A43D08480A0}" destId="{83BA51BC-F8D6-49D1-BB70-FA4F8F84E69E}" srcOrd="9" destOrd="0" presId="urn:microsoft.com/office/officeart/2005/8/layout/list1"/>
    <dgm:cxn modelId="{94151512-4CA9-4252-8E0B-8465F1C5ECDD}" type="presParOf" srcId="{1DE3A51E-E2B5-4A24-B06E-8A43D08480A0}" destId="{4C0BD80A-7450-4AA7-BF14-E0FDD7FEF350}" srcOrd="10" destOrd="0" presId="urn:microsoft.com/office/officeart/2005/8/layout/list1"/>
    <dgm:cxn modelId="{9D326784-12AB-4CD1-A68E-4BECA9E9DE8D}" type="presParOf" srcId="{1DE3A51E-E2B5-4A24-B06E-8A43D08480A0}" destId="{5D16D5F5-3964-4B5D-BB43-37B822082297}" srcOrd="11" destOrd="0" presId="urn:microsoft.com/office/officeart/2005/8/layout/list1"/>
    <dgm:cxn modelId="{9D525CA7-0072-43A3-9A89-93992114CE79}" type="presParOf" srcId="{1DE3A51E-E2B5-4A24-B06E-8A43D08480A0}" destId="{1806EF19-BF33-4B6E-8683-566712EF036D}" srcOrd="12" destOrd="0" presId="urn:microsoft.com/office/officeart/2005/8/layout/list1"/>
    <dgm:cxn modelId="{CE0A3362-5D5B-47BD-BC1E-2BE82DD3BA55}" type="presParOf" srcId="{1806EF19-BF33-4B6E-8683-566712EF036D}" destId="{4BD35A2C-56F5-4EED-BFAE-EECC329EE1ED}" srcOrd="0" destOrd="0" presId="urn:microsoft.com/office/officeart/2005/8/layout/list1"/>
    <dgm:cxn modelId="{67CC0374-8748-4F0A-B9A3-DFD9C841DE1C}" type="presParOf" srcId="{1806EF19-BF33-4B6E-8683-566712EF036D}" destId="{73810241-B6AB-4689-9B9F-83655C129F4F}" srcOrd="1" destOrd="0" presId="urn:microsoft.com/office/officeart/2005/8/layout/list1"/>
    <dgm:cxn modelId="{17846CD6-8D70-4FD4-9B89-132E8DF4BDA4}" type="presParOf" srcId="{1DE3A51E-E2B5-4A24-B06E-8A43D08480A0}" destId="{96F6E7B3-CA3C-4C88-A98B-E9A0EF11EC9C}" srcOrd="13" destOrd="0" presId="urn:microsoft.com/office/officeart/2005/8/layout/list1"/>
    <dgm:cxn modelId="{5551FC0E-9C82-4F10-B75B-8418DC01616F}" type="presParOf" srcId="{1DE3A51E-E2B5-4A24-B06E-8A43D08480A0}" destId="{83CE08AF-02A4-4D9F-B716-261489CFBCB6}" srcOrd="14" destOrd="0" presId="urn:microsoft.com/office/officeart/2005/8/layout/list1"/>
    <dgm:cxn modelId="{28CAFA15-9496-4DF8-8D2D-AB12E361C12C}" type="presParOf" srcId="{1DE3A51E-E2B5-4A24-B06E-8A43D08480A0}" destId="{17DA705A-C2E7-4018-BDC2-1EE0D3D702B4}" srcOrd="15" destOrd="0" presId="urn:microsoft.com/office/officeart/2005/8/layout/list1"/>
    <dgm:cxn modelId="{DDD33997-6BCE-4E62-879D-72635211BCDF}" type="presParOf" srcId="{1DE3A51E-E2B5-4A24-B06E-8A43D08480A0}" destId="{3ED5DF6F-E0EF-4719-B904-5EEB5F9C61D2}" srcOrd="16" destOrd="0" presId="urn:microsoft.com/office/officeart/2005/8/layout/list1"/>
    <dgm:cxn modelId="{0ED2191C-85AC-4AA7-968A-9FFC4D553A93}" type="presParOf" srcId="{3ED5DF6F-E0EF-4719-B904-5EEB5F9C61D2}" destId="{CDEBFE4C-A188-432E-9906-0263A89D063D}" srcOrd="0" destOrd="0" presId="urn:microsoft.com/office/officeart/2005/8/layout/list1"/>
    <dgm:cxn modelId="{308742EF-DE7B-4C37-9AB4-CC9556012105}" type="presParOf" srcId="{3ED5DF6F-E0EF-4719-B904-5EEB5F9C61D2}" destId="{6D3B8EBE-79A4-426D-ADCD-DF8977EBA249}" srcOrd="1" destOrd="0" presId="urn:microsoft.com/office/officeart/2005/8/layout/list1"/>
    <dgm:cxn modelId="{046B4B32-496F-4824-80DC-DAC727138ED6}" type="presParOf" srcId="{1DE3A51E-E2B5-4A24-B06E-8A43D08480A0}" destId="{98B50AE5-0558-467C-B5E5-BEE4F2F696D3}" srcOrd="17" destOrd="0" presId="urn:microsoft.com/office/officeart/2005/8/layout/list1"/>
    <dgm:cxn modelId="{DA35930D-8C5E-4A3C-9866-761212C678DD}" type="presParOf" srcId="{1DE3A51E-E2B5-4A24-B06E-8A43D08480A0}" destId="{4C92A5F0-912A-4C14-B4BA-70B1F9222FC1}"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B8DAFC-A759-488E-A4FD-9C90483604B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D800BD0C-DC29-4ACE-A843-7ED00BA86EB7}">
      <dgm:prSet phldrT="[Texto]" custT="1"/>
      <dgm:spPr>
        <a:xfrm>
          <a:off x="437673" y="48018"/>
          <a:ext cx="6127432"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1º </a:t>
          </a:r>
          <a:r>
            <a:rPr lang="pt-BR" sz="1600" dirty="0" smtClean="0">
              <a:solidFill>
                <a:sysClr val="window" lastClr="FFFFFF"/>
              </a:solidFill>
              <a:latin typeface="Calibri"/>
              <a:ea typeface="+mn-ea"/>
              <a:cs typeface="+mn-cs"/>
            </a:rPr>
            <a:t>SDE - Secretaria de Estado de Desenvolvimento Econômico do Distrito Federal</a:t>
          </a:r>
          <a:endParaRPr lang="pt-BR" sz="1600" dirty="0">
            <a:solidFill>
              <a:sysClr val="window" lastClr="FFFFFF"/>
            </a:solidFill>
            <a:latin typeface="Calibri"/>
            <a:ea typeface="+mn-ea"/>
            <a:cs typeface="+mn-cs"/>
          </a:endParaRPr>
        </a:p>
      </dgm:t>
    </dgm:pt>
    <dgm:pt modelId="{69F02A2F-43AC-4753-9BD6-B8CDE8529F4A}" type="parTrans" cxnId="{7DDE15F0-C912-4F1E-808F-9CED5B4F2CB4}">
      <dgm:prSet/>
      <dgm:spPr/>
      <dgm:t>
        <a:bodyPr/>
        <a:lstStyle/>
        <a:p>
          <a:endParaRPr lang="pt-BR"/>
        </a:p>
      </dgm:t>
    </dgm:pt>
    <dgm:pt modelId="{B0B90514-A428-43C4-9A98-F50039883B41}" type="sibTrans" cxnId="{7DDE15F0-C912-4F1E-808F-9CED5B4F2CB4}">
      <dgm:prSet/>
      <dgm:spPr/>
      <dgm:t>
        <a:bodyPr/>
        <a:lstStyle/>
        <a:p>
          <a:endParaRPr lang="pt-BR"/>
        </a:p>
      </dgm:t>
    </dgm:pt>
    <dgm:pt modelId="{3ADD0481-CBEB-4FDE-AB18-655C0EE3F3DB}">
      <dgm:prSet phldrT="[Texto]" custT="1"/>
      <dgm:spPr>
        <a:xfrm>
          <a:off x="437673" y="683058"/>
          <a:ext cx="6127432"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2º </a:t>
          </a:r>
          <a:r>
            <a:rPr lang="pt-BR" sz="1600" dirty="0" smtClean="0">
              <a:solidFill>
                <a:sysClr val="window" lastClr="FFFFFF"/>
              </a:solidFill>
              <a:latin typeface="Calibri"/>
              <a:ea typeface="+mn-ea"/>
              <a:cs typeface="+mn-cs"/>
            </a:rPr>
            <a:t>SEAGRI - Secretaria de Estado da Agricultura, Abastecimento e Desenvolvimento Rural do Distrito Federal</a:t>
          </a:r>
          <a:endParaRPr lang="pt-BR" sz="1600" dirty="0">
            <a:solidFill>
              <a:sysClr val="window" lastClr="FFFFFF"/>
            </a:solidFill>
            <a:latin typeface="Calibri"/>
            <a:ea typeface="+mn-ea"/>
            <a:cs typeface="+mn-cs"/>
          </a:endParaRPr>
        </a:p>
      </dgm:t>
    </dgm:pt>
    <dgm:pt modelId="{8D72B6BE-0A49-4ADD-85FF-BA14907C8C36}" type="parTrans" cxnId="{66D047AA-E04F-4DC6-8FB9-6C5C30D34CA1}">
      <dgm:prSet/>
      <dgm:spPr/>
      <dgm:t>
        <a:bodyPr/>
        <a:lstStyle/>
        <a:p>
          <a:endParaRPr lang="pt-BR"/>
        </a:p>
      </dgm:t>
    </dgm:pt>
    <dgm:pt modelId="{649095E7-891B-4321-ACA9-17E0EC7848F6}" type="sibTrans" cxnId="{66D047AA-E04F-4DC6-8FB9-6C5C30D34CA1}">
      <dgm:prSet/>
      <dgm:spPr/>
      <dgm:t>
        <a:bodyPr/>
        <a:lstStyle/>
        <a:p>
          <a:endParaRPr lang="pt-BR"/>
        </a:p>
      </dgm:t>
    </dgm:pt>
    <dgm:pt modelId="{F83DFA3F-B342-46E8-9D74-1F96D49C6B42}">
      <dgm:prSet phldrT="[Texto]" custT="1"/>
      <dgm:spPr>
        <a:xfrm>
          <a:off x="437673" y="1318099"/>
          <a:ext cx="6127432"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3º </a:t>
          </a:r>
          <a:r>
            <a:rPr lang="pt-BR" sz="1600" dirty="0" smtClean="0">
              <a:solidFill>
                <a:sysClr val="window" lastClr="FFFFFF"/>
              </a:solidFill>
              <a:latin typeface="Calibri"/>
              <a:ea typeface="+mn-ea"/>
              <a:cs typeface="+mn-cs"/>
            </a:rPr>
            <a:t>SEJUV- </a:t>
          </a:r>
          <a:r>
            <a:rPr lang="pt-BR" sz="1600" dirty="0">
              <a:solidFill>
                <a:sysClr val="window" lastClr="FFFFFF"/>
              </a:solidFill>
              <a:latin typeface="Calibri"/>
              <a:ea typeface="+mn-ea"/>
              <a:cs typeface="+mn-cs"/>
            </a:rPr>
            <a:t>Secretaria de Estado da </a:t>
          </a:r>
          <a:r>
            <a:rPr lang="pt-BR" sz="1600" dirty="0" smtClean="0">
              <a:solidFill>
                <a:sysClr val="window" lastClr="FFFFFF"/>
              </a:solidFill>
              <a:latin typeface="Calibri"/>
              <a:ea typeface="+mn-ea"/>
              <a:cs typeface="+mn-cs"/>
            </a:rPr>
            <a:t>Juventude  do Distrito Federal</a:t>
          </a:r>
          <a:endParaRPr lang="pt-BR" sz="1600" dirty="0">
            <a:solidFill>
              <a:sysClr val="window" lastClr="FFFFFF"/>
            </a:solidFill>
            <a:latin typeface="Calibri"/>
            <a:ea typeface="+mn-ea"/>
            <a:cs typeface="+mn-cs"/>
          </a:endParaRPr>
        </a:p>
      </dgm:t>
    </dgm:pt>
    <dgm:pt modelId="{33D143CD-A6DA-4A15-B79C-F28AC58C00BD}" type="parTrans" cxnId="{A38FB666-C9D7-4B61-B6E7-4FB95BF9D117}">
      <dgm:prSet/>
      <dgm:spPr/>
      <dgm:t>
        <a:bodyPr/>
        <a:lstStyle/>
        <a:p>
          <a:endParaRPr lang="pt-BR"/>
        </a:p>
      </dgm:t>
    </dgm:pt>
    <dgm:pt modelId="{9F9E3C45-A786-4A0F-9E05-CB78305E4195}" type="sibTrans" cxnId="{A38FB666-C9D7-4B61-B6E7-4FB95BF9D117}">
      <dgm:prSet/>
      <dgm:spPr/>
      <dgm:t>
        <a:bodyPr/>
        <a:lstStyle/>
        <a:p>
          <a:endParaRPr lang="pt-BR"/>
        </a:p>
      </dgm:t>
    </dgm:pt>
    <dgm:pt modelId="{A2020D67-BC98-4929-A9B2-835BFFF5D072}">
      <dgm:prSet phldrT="[Texto]" custT="1"/>
      <dgm:spPr>
        <a:xfrm>
          <a:off x="437673" y="1953139"/>
          <a:ext cx="6127432"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4º </a:t>
          </a:r>
          <a:r>
            <a:rPr lang="pt-BR" sz="1600" dirty="0" smtClean="0">
              <a:solidFill>
                <a:sysClr val="window" lastClr="FFFFFF"/>
              </a:solidFill>
              <a:latin typeface="Calibri"/>
              <a:ea typeface="+mn-ea"/>
              <a:cs typeface="+mn-cs"/>
            </a:rPr>
            <a:t>SETUR </a:t>
          </a:r>
          <a:r>
            <a:rPr lang="pt-BR" sz="1600" dirty="0">
              <a:solidFill>
                <a:sysClr val="window" lastClr="FFFFFF"/>
              </a:solidFill>
              <a:latin typeface="Calibri"/>
              <a:ea typeface="+mn-ea"/>
              <a:cs typeface="+mn-cs"/>
            </a:rPr>
            <a:t>- Secretaria de Estado </a:t>
          </a:r>
          <a:r>
            <a:rPr lang="pt-BR" sz="1600" dirty="0" smtClean="0">
              <a:solidFill>
                <a:sysClr val="window" lastClr="FFFFFF"/>
              </a:solidFill>
              <a:latin typeface="Calibri"/>
              <a:ea typeface="+mn-ea"/>
              <a:cs typeface="+mn-cs"/>
            </a:rPr>
            <a:t>do Turismo do Distrito Federal</a:t>
          </a:r>
          <a:endParaRPr lang="pt-BR" sz="1600" dirty="0">
            <a:solidFill>
              <a:sysClr val="window" lastClr="FFFFFF"/>
            </a:solidFill>
            <a:latin typeface="Calibri"/>
            <a:ea typeface="+mn-ea"/>
            <a:cs typeface="+mn-cs"/>
          </a:endParaRPr>
        </a:p>
      </dgm:t>
    </dgm:pt>
    <dgm:pt modelId="{4F39E06B-FF91-4710-9A52-9B8D29729826}" type="parTrans" cxnId="{5905F79E-8A28-4370-9399-025C38FD2CBA}">
      <dgm:prSet/>
      <dgm:spPr/>
      <dgm:t>
        <a:bodyPr/>
        <a:lstStyle/>
        <a:p>
          <a:endParaRPr lang="pt-BR"/>
        </a:p>
      </dgm:t>
    </dgm:pt>
    <dgm:pt modelId="{DE418BC8-1BA6-4652-AB05-DA122E79F575}" type="sibTrans" cxnId="{5905F79E-8A28-4370-9399-025C38FD2CBA}">
      <dgm:prSet/>
      <dgm:spPr/>
      <dgm:t>
        <a:bodyPr/>
        <a:lstStyle/>
        <a:p>
          <a:endParaRPr lang="pt-BR"/>
        </a:p>
      </dgm:t>
    </dgm:pt>
    <dgm:pt modelId="{DA22BFC8-BB1E-4C92-9363-10243AC50181}">
      <dgm:prSet phldrT="[Texto]" custT="1"/>
      <dgm:spPr>
        <a:xfrm>
          <a:off x="437673" y="2588179"/>
          <a:ext cx="6127432"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5º </a:t>
          </a:r>
          <a:r>
            <a:rPr lang="pt-BR" sz="1600" dirty="0" smtClean="0">
              <a:solidFill>
                <a:sysClr val="window" lastClr="FFFFFF"/>
              </a:solidFill>
              <a:latin typeface="Calibri"/>
              <a:ea typeface="+mn-ea"/>
              <a:cs typeface="+mn-cs"/>
            </a:rPr>
            <a:t>SETRAB </a:t>
          </a:r>
          <a:r>
            <a:rPr lang="pt-BR" sz="1600" dirty="0">
              <a:solidFill>
                <a:sysClr val="window" lastClr="FFFFFF"/>
              </a:solidFill>
              <a:latin typeface="Calibri"/>
              <a:ea typeface="+mn-ea"/>
              <a:cs typeface="+mn-cs"/>
            </a:rPr>
            <a:t>- Secretaria de Estado </a:t>
          </a:r>
          <a:r>
            <a:rPr lang="pt-BR" sz="1600" dirty="0" smtClean="0">
              <a:solidFill>
                <a:sysClr val="window" lastClr="FFFFFF"/>
              </a:solidFill>
              <a:latin typeface="Calibri"/>
              <a:ea typeface="+mn-ea"/>
              <a:cs typeface="+mn-cs"/>
            </a:rPr>
            <a:t>do Trabalho do Distrito federal</a:t>
          </a:r>
          <a:endParaRPr lang="pt-BR" sz="1600" dirty="0">
            <a:solidFill>
              <a:sysClr val="window" lastClr="FFFFFF"/>
            </a:solidFill>
            <a:latin typeface="Calibri"/>
            <a:ea typeface="+mn-ea"/>
            <a:cs typeface="+mn-cs"/>
          </a:endParaRPr>
        </a:p>
      </dgm:t>
    </dgm:pt>
    <dgm:pt modelId="{272A0AD0-09D9-4D94-A1D6-39481231163F}" type="parTrans" cxnId="{350CDC63-63D7-41F8-84E0-C3F7A085D986}">
      <dgm:prSet/>
      <dgm:spPr/>
      <dgm:t>
        <a:bodyPr/>
        <a:lstStyle/>
        <a:p>
          <a:endParaRPr lang="pt-BR"/>
        </a:p>
      </dgm:t>
    </dgm:pt>
    <dgm:pt modelId="{90B6213E-621A-4762-82C1-235B0F61D373}" type="sibTrans" cxnId="{350CDC63-63D7-41F8-84E0-C3F7A085D986}">
      <dgm:prSet/>
      <dgm:spPr/>
      <dgm:t>
        <a:bodyPr/>
        <a:lstStyle/>
        <a:p>
          <a:endParaRPr lang="pt-BR"/>
        </a:p>
      </dgm:t>
    </dgm:pt>
    <dgm:pt modelId="{6C4A6444-C92B-4B6B-A277-F39F74209926}" type="pres">
      <dgm:prSet presAssocID="{80B8DAFC-A759-488E-A4FD-9C90483604BA}" presName="linear" presStyleCnt="0">
        <dgm:presLayoutVars>
          <dgm:dir/>
          <dgm:animLvl val="lvl"/>
          <dgm:resizeHandles val="exact"/>
        </dgm:presLayoutVars>
      </dgm:prSet>
      <dgm:spPr/>
      <dgm:t>
        <a:bodyPr/>
        <a:lstStyle/>
        <a:p>
          <a:endParaRPr lang="pt-BR"/>
        </a:p>
      </dgm:t>
    </dgm:pt>
    <dgm:pt modelId="{92C38EAB-6859-413C-9FCA-1D4A17A0241D}" type="pres">
      <dgm:prSet presAssocID="{D800BD0C-DC29-4ACE-A843-7ED00BA86EB7}" presName="parentLin" presStyleCnt="0"/>
      <dgm:spPr/>
    </dgm:pt>
    <dgm:pt modelId="{F060D568-58C5-41A7-AA6C-EA399E02F5E4}" type="pres">
      <dgm:prSet presAssocID="{D800BD0C-DC29-4ACE-A843-7ED00BA86EB7}" presName="parentLeftMargin" presStyleLbl="node1" presStyleIdx="0" presStyleCnt="5"/>
      <dgm:spPr/>
      <dgm:t>
        <a:bodyPr/>
        <a:lstStyle/>
        <a:p>
          <a:endParaRPr lang="pt-BR"/>
        </a:p>
      </dgm:t>
    </dgm:pt>
    <dgm:pt modelId="{6EA3DBCD-38C5-45C2-9ACE-6B53EB99A8A3}" type="pres">
      <dgm:prSet presAssocID="{D800BD0C-DC29-4ACE-A843-7ED00BA86EB7}" presName="parentText" presStyleLbl="node1" presStyleIdx="0" presStyleCnt="5">
        <dgm:presLayoutVars>
          <dgm:chMax val="0"/>
          <dgm:bulletEnabled val="1"/>
        </dgm:presLayoutVars>
      </dgm:prSet>
      <dgm:spPr/>
      <dgm:t>
        <a:bodyPr/>
        <a:lstStyle/>
        <a:p>
          <a:endParaRPr lang="pt-BR"/>
        </a:p>
      </dgm:t>
    </dgm:pt>
    <dgm:pt modelId="{2DBE9EE6-6EAD-482E-95FA-80F2E64534E1}" type="pres">
      <dgm:prSet presAssocID="{D800BD0C-DC29-4ACE-A843-7ED00BA86EB7}" presName="negativeSpace" presStyleCnt="0"/>
      <dgm:spPr/>
    </dgm:pt>
    <dgm:pt modelId="{1551C76A-0D20-43D7-858C-8F153D955328}" type="pres">
      <dgm:prSet presAssocID="{D800BD0C-DC29-4ACE-A843-7ED00BA86EB7}" presName="childText" presStyleLbl="conFgAcc1" presStyleIdx="0" presStyleCnt="5">
        <dgm:presLayoutVars>
          <dgm:bulletEnabled val="1"/>
        </dgm:presLayoutVars>
      </dgm:prSet>
      <dgm:spPr>
        <a:xfrm>
          <a:off x="0" y="254658"/>
          <a:ext cx="8753475" cy="352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1F45C689-541D-4636-AECC-29F78DA980B1}" type="pres">
      <dgm:prSet presAssocID="{B0B90514-A428-43C4-9A98-F50039883B41}" presName="spaceBetweenRectangles" presStyleCnt="0"/>
      <dgm:spPr/>
    </dgm:pt>
    <dgm:pt modelId="{C80F52AA-7633-45C2-A941-99B7D8E045D1}" type="pres">
      <dgm:prSet presAssocID="{3ADD0481-CBEB-4FDE-AB18-655C0EE3F3DB}" presName="parentLin" presStyleCnt="0"/>
      <dgm:spPr/>
    </dgm:pt>
    <dgm:pt modelId="{A774BF18-3C1E-43D3-9342-7CC713E48860}" type="pres">
      <dgm:prSet presAssocID="{3ADD0481-CBEB-4FDE-AB18-655C0EE3F3DB}" presName="parentLeftMargin" presStyleLbl="node1" presStyleIdx="0" presStyleCnt="5"/>
      <dgm:spPr/>
      <dgm:t>
        <a:bodyPr/>
        <a:lstStyle/>
        <a:p>
          <a:endParaRPr lang="pt-BR"/>
        </a:p>
      </dgm:t>
    </dgm:pt>
    <dgm:pt modelId="{045F858B-9A37-4AA1-9FE2-8333CCF03420}" type="pres">
      <dgm:prSet presAssocID="{3ADD0481-CBEB-4FDE-AB18-655C0EE3F3DB}" presName="parentText" presStyleLbl="node1" presStyleIdx="1" presStyleCnt="5" custScaleY="159874">
        <dgm:presLayoutVars>
          <dgm:chMax val="0"/>
          <dgm:bulletEnabled val="1"/>
        </dgm:presLayoutVars>
      </dgm:prSet>
      <dgm:spPr/>
      <dgm:t>
        <a:bodyPr/>
        <a:lstStyle/>
        <a:p>
          <a:endParaRPr lang="pt-BR"/>
        </a:p>
      </dgm:t>
    </dgm:pt>
    <dgm:pt modelId="{8E446A6F-FB92-49CA-8745-080AD19279A1}" type="pres">
      <dgm:prSet presAssocID="{3ADD0481-CBEB-4FDE-AB18-655C0EE3F3DB}" presName="negativeSpace" presStyleCnt="0"/>
      <dgm:spPr/>
    </dgm:pt>
    <dgm:pt modelId="{44D5C953-47DB-4A9E-8CED-8454711C5F96}" type="pres">
      <dgm:prSet presAssocID="{3ADD0481-CBEB-4FDE-AB18-655C0EE3F3DB}" presName="childText" presStyleLbl="conFgAcc1" presStyleIdx="1" presStyleCnt="5">
        <dgm:presLayoutVars>
          <dgm:bulletEnabled val="1"/>
        </dgm:presLayoutVars>
      </dgm:prSet>
      <dgm:spPr>
        <a:xfrm>
          <a:off x="0" y="889698"/>
          <a:ext cx="8753475" cy="352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49892D94-35B8-4A6F-8EF6-11302328B537}" type="pres">
      <dgm:prSet presAssocID="{649095E7-891B-4321-ACA9-17E0EC7848F6}" presName="spaceBetweenRectangles" presStyleCnt="0"/>
      <dgm:spPr/>
    </dgm:pt>
    <dgm:pt modelId="{D89E37A7-4CB9-4628-B7E8-B73285499D7E}" type="pres">
      <dgm:prSet presAssocID="{F83DFA3F-B342-46E8-9D74-1F96D49C6B42}" presName="parentLin" presStyleCnt="0"/>
      <dgm:spPr/>
    </dgm:pt>
    <dgm:pt modelId="{920033CB-4D2B-4630-AC20-B3B38E9AA59D}" type="pres">
      <dgm:prSet presAssocID="{F83DFA3F-B342-46E8-9D74-1F96D49C6B42}" presName="parentLeftMargin" presStyleLbl="node1" presStyleIdx="1" presStyleCnt="5"/>
      <dgm:spPr/>
      <dgm:t>
        <a:bodyPr/>
        <a:lstStyle/>
        <a:p>
          <a:endParaRPr lang="pt-BR"/>
        </a:p>
      </dgm:t>
    </dgm:pt>
    <dgm:pt modelId="{A86CBEAB-D3FD-4C85-81CF-34AE4C805251}" type="pres">
      <dgm:prSet presAssocID="{F83DFA3F-B342-46E8-9D74-1F96D49C6B42}" presName="parentText" presStyleLbl="node1" presStyleIdx="2" presStyleCnt="5" custScaleY="135315">
        <dgm:presLayoutVars>
          <dgm:chMax val="0"/>
          <dgm:bulletEnabled val="1"/>
        </dgm:presLayoutVars>
      </dgm:prSet>
      <dgm:spPr/>
      <dgm:t>
        <a:bodyPr/>
        <a:lstStyle/>
        <a:p>
          <a:endParaRPr lang="pt-BR"/>
        </a:p>
      </dgm:t>
    </dgm:pt>
    <dgm:pt modelId="{7EDE8D56-C316-43C1-B53E-D97C556DCE05}" type="pres">
      <dgm:prSet presAssocID="{F83DFA3F-B342-46E8-9D74-1F96D49C6B42}" presName="negativeSpace" presStyleCnt="0"/>
      <dgm:spPr/>
    </dgm:pt>
    <dgm:pt modelId="{F67F0EDC-337B-4404-9697-77D3126EB35B}" type="pres">
      <dgm:prSet presAssocID="{F83DFA3F-B342-46E8-9D74-1F96D49C6B42}" presName="childText" presStyleLbl="conFgAcc1" presStyleIdx="2" presStyleCnt="5">
        <dgm:presLayoutVars>
          <dgm:bulletEnabled val="1"/>
        </dgm:presLayoutVars>
      </dgm:prSet>
      <dgm:spPr>
        <a:xfrm>
          <a:off x="0" y="1524738"/>
          <a:ext cx="8753475" cy="352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A3D9B543-2574-4C56-A2A7-F587C54494D6}" type="pres">
      <dgm:prSet presAssocID="{9F9E3C45-A786-4A0F-9E05-CB78305E4195}" presName="spaceBetweenRectangles" presStyleCnt="0"/>
      <dgm:spPr/>
    </dgm:pt>
    <dgm:pt modelId="{DF2A5469-496E-4850-BEF8-060205C0C7F8}" type="pres">
      <dgm:prSet presAssocID="{A2020D67-BC98-4929-A9B2-835BFFF5D072}" presName="parentLin" presStyleCnt="0"/>
      <dgm:spPr/>
    </dgm:pt>
    <dgm:pt modelId="{7F8BCA50-9140-4589-9D61-A46389C8E7D8}" type="pres">
      <dgm:prSet presAssocID="{A2020D67-BC98-4929-A9B2-835BFFF5D072}" presName="parentLeftMargin" presStyleLbl="node1" presStyleIdx="2" presStyleCnt="5"/>
      <dgm:spPr/>
      <dgm:t>
        <a:bodyPr/>
        <a:lstStyle/>
        <a:p>
          <a:endParaRPr lang="pt-BR"/>
        </a:p>
      </dgm:t>
    </dgm:pt>
    <dgm:pt modelId="{DFE92554-AE4A-45E3-922D-EAEC259C38E6}" type="pres">
      <dgm:prSet presAssocID="{A2020D67-BC98-4929-A9B2-835BFFF5D072}" presName="parentText" presStyleLbl="node1" presStyleIdx="3" presStyleCnt="5">
        <dgm:presLayoutVars>
          <dgm:chMax val="0"/>
          <dgm:bulletEnabled val="1"/>
        </dgm:presLayoutVars>
      </dgm:prSet>
      <dgm:spPr/>
      <dgm:t>
        <a:bodyPr/>
        <a:lstStyle/>
        <a:p>
          <a:endParaRPr lang="pt-BR"/>
        </a:p>
      </dgm:t>
    </dgm:pt>
    <dgm:pt modelId="{1B22FA5C-7513-448B-9B17-5A6793924FE8}" type="pres">
      <dgm:prSet presAssocID="{A2020D67-BC98-4929-A9B2-835BFFF5D072}" presName="negativeSpace" presStyleCnt="0"/>
      <dgm:spPr/>
    </dgm:pt>
    <dgm:pt modelId="{0D495373-ED82-4DE1-8964-501869249ACA}" type="pres">
      <dgm:prSet presAssocID="{A2020D67-BC98-4929-A9B2-835BFFF5D072}" presName="childText" presStyleLbl="conFgAcc1" presStyleIdx="3" presStyleCnt="5">
        <dgm:presLayoutVars>
          <dgm:bulletEnabled val="1"/>
        </dgm:presLayoutVars>
      </dgm:prSet>
      <dgm:spPr>
        <a:xfrm>
          <a:off x="0" y="2159779"/>
          <a:ext cx="8753475" cy="352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339530FF-54A6-49EA-8F83-B9EC20FE4D1C}" type="pres">
      <dgm:prSet presAssocID="{DE418BC8-1BA6-4652-AB05-DA122E79F575}" presName="spaceBetweenRectangles" presStyleCnt="0"/>
      <dgm:spPr/>
    </dgm:pt>
    <dgm:pt modelId="{166F1F84-7F3B-4BE6-A3E1-889490EFF4F0}" type="pres">
      <dgm:prSet presAssocID="{DA22BFC8-BB1E-4C92-9363-10243AC50181}" presName="parentLin" presStyleCnt="0"/>
      <dgm:spPr/>
    </dgm:pt>
    <dgm:pt modelId="{061821CE-2A7A-4A41-9583-7F592D11F9F0}" type="pres">
      <dgm:prSet presAssocID="{DA22BFC8-BB1E-4C92-9363-10243AC50181}" presName="parentLeftMargin" presStyleLbl="node1" presStyleIdx="3" presStyleCnt="5"/>
      <dgm:spPr/>
      <dgm:t>
        <a:bodyPr/>
        <a:lstStyle/>
        <a:p>
          <a:endParaRPr lang="pt-BR"/>
        </a:p>
      </dgm:t>
    </dgm:pt>
    <dgm:pt modelId="{6F281816-A191-4415-B300-03C9E314B5B7}" type="pres">
      <dgm:prSet presAssocID="{DA22BFC8-BB1E-4C92-9363-10243AC50181}" presName="parentText" presStyleLbl="node1" presStyleIdx="4" presStyleCnt="5">
        <dgm:presLayoutVars>
          <dgm:chMax val="0"/>
          <dgm:bulletEnabled val="1"/>
        </dgm:presLayoutVars>
      </dgm:prSet>
      <dgm:spPr/>
      <dgm:t>
        <a:bodyPr/>
        <a:lstStyle/>
        <a:p>
          <a:endParaRPr lang="pt-BR"/>
        </a:p>
      </dgm:t>
    </dgm:pt>
    <dgm:pt modelId="{1179B0E4-099E-4335-8B94-5C344D3B6C10}" type="pres">
      <dgm:prSet presAssocID="{DA22BFC8-BB1E-4C92-9363-10243AC50181}" presName="negativeSpace" presStyleCnt="0"/>
      <dgm:spPr/>
    </dgm:pt>
    <dgm:pt modelId="{B8857D96-8EB0-4753-8703-C340264EB561}" type="pres">
      <dgm:prSet presAssocID="{DA22BFC8-BB1E-4C92-9363-10243AC50181}" presName="childText" presStyleLbl="conFgAcc1" presStyleIdx="4" presStyleCnt="5">
        <dgm:presLayoutVars>
          <dgm:bulletEnabled val="1"/>
        </dgm:presLayoutVars>
      </dgm:prSet>
      <dgm:spPr>
        <a:xfrm>
          <a:off x="0" y="2794819"/>
          <a:ext cx="8753475" cy="352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Lst>
  <dgm:cxnLst>
    <dgm:cxn modelId="{088D4347-D9CE-43F2-B6AD-C7B82B94D17A}" type="presOf" srcId="{F83DFA3F-B342-46E8-9D74-1F96D49C6B42}" destId="{A86CBEAB-D3FD-4C85-81CF-34AE4C805251}" srcOrd="1" destOrd="0" presId="urn:microsoft.com/office/officeart/2005/8/layout/list1"/>
    <dgm:cxn modelId="{8CBB4CC7-7FC7-4FE5-8AA3-C223BDB89FF9}" type="presOf" srcId="{3ADD0481-CBEB-4FDE-AB18-655C0EE3F3DB}" destId="{045F858B-9A37-4AA1-9FE2-8333CCF03420}" srcOrd="1" destOrd="0" presId="urn:microsoft.com/office/officeart/2005/8/layout/list1"/>
    <dgm:cxn modelId="{88CD3A68-7430-4AD2-A983-E8E3A9EA8600}" type="presOf" srcId="{F83DFA3F-B342-46E8-9D74-1F96D49C6B42}" destId="{920033CB-4D2B-4630-AC20-B3B38E9AA59D}" srcOrd="0" destOrd="0" presId="urn:microsoft.com/office/officeart/2005/8/layout/list1"/>
    <dgm:cxn modelId="{350CDC63-63D7-41F8-84E0-C3F7A085D986}" srcId="{80B8DAFC-A759-488E-A4FD-9C90483604BA}" destId="{DA22BFC8-BB1E-4C92-9363-10243AC50181}" srcOrd="4" destOrd="0" parTransId="{272A0AD0-09D9-4D94-A1D6-39481231163F}" sibTransId="{90B6213E-621A-4762-82C1-235B0F61D373}"/>
    <dgm:cxn modelId="{BE64443B-AC65-4559-A3CC-96D2898B87C1}" type="presOf" srcId="{DA22BFC8-BB1E-4C92-9363-10243AC50181}" destId="{6F281816-A191-4415-B300-03C9E314B5B7}" srcOrd="1" destOrd="0" presId="urn:microsoft.com/office/officeart/2005/8/layout/list1"/>
    <dgm:cxn modelId="{66D047AA-E04F-4DC6-8FB9-6C5C30D34CA1}" srcId="{80B8DAFC-A759-488E-A4FD-9C90483604BA}" destId="{3ADD0481-CBEB-4FDE-AB18-655C0EE3F3DB}" srcOrd="1" destOrd="0" parTransId="{8D72B6BE-0A49-4ADD-85FF-BA14907C8C36}" sibTransId="{649095E7-891B-4321-ACA9-17E0EC7848F6}"/>
    <dgm:cxn modelId="{7DDE15F0-C912-4F1E-808F-9CED5B4F2CB4}" srcId="{80B8DAFC-A759-488E-A4FD-9C90483604BA}" destId="{D800BD0C-DC29-4ACE-A843-7ED00BA86EB7}" srcOrd="0" destOrd="0" parTransId="{69F02A2F-43AC-4753-9BD6-B8CDE8529F4A}" sibTransId="{B0B90514-A428-43C4-9A98-F50039883B41}"/>
    <dgm:cxn modelId="{606B14FC-427C-4C29-8DB9-43783235E6A4}" type="presOf" srcId="{A2020D67-BC98-4929-A9B2-835BFFF5D072}" destId="{DFE92554-AE4A-45E3-922D-EAEC259C38E6}" srcOrd="1" destOrd="0" presId="urn:microsoft.com/office/officeart/2005/8/layout/list1"/>
    <dgm:cxn modelId="{C37299C9-332B-466E-A4EF-4F656C8ED712}" type="presOf" srcId="{A2020D67-BC98-4929-A9B2-835BFFF5D072}" destId="{7F8BCA50-9140-4589-9D61-A46389C8E7D8}" srcOrd="0" destOrd="0" presId="urn:microsoft.com/office/officeart/2005/8/layout/list1"/>
    <dgm:cxn modelId="{74E670EA-E38F-49C2-9D7F-F772726BF0D0}" type="presOf" srcId="{D800BD0C-DC29-4ACE-A843-7ED00BA86EB7}" destId="{6EA3DBCD-38C5-45C2-9ACE-6B53EB99A8A3}" srcOrd="1" destOrd="0" presId="urn:microsoft.com/office/officeart/2005/8/layout/list1"/>
    <dgm:cxn modelId="{5905F79E-8A28-4370-9399-025C38FD2CBA}" srcId="{80B8DAFC-A759-488E-A4FD-9C90483604BA}" destId="{A2020D67-BC98-4929-A9B2-835BFFF5D072}" srcOrd="3" destOrd="0" parTransId="{4F39E06B-FF91-4710-9A52-9B8D29729826}" sibTransId="{DE418BC8-1BA6-4652-AB05-DA122E79F575}"/>
    <dgm:cxn modelId="{7F42A0EA-EA54-4DD1-BFEC-B9BFD608771B}" type="presOf" srcId="{DA22BFC8-BB1E-4C92-9363-10243AC50181}" destId="{061821CE-2A7A-4A41-9583-7F592D11F9F0}" srcOrd="0" destOrd="0" presId="urn:microsoft.com/office/officeart/2005/8/layout/list1"/>
    <dgm:cxn modelId="{A38FB666-C9D7-4B61-B6E7-4FB95BF9D117}" srcId="{80B8DAFC-A759-488E-A4FD-9C90483604BA}" destId="{F83DFA3F-B342-46E8-9D74-1F96D49C6B42}" srcOrd="2" destOrd="0" parTransId="{33D143CD-A6DA-4A15-B79C-F28AC58C00BD}" sibTransId="{9F9E3C45-A786-4A0F-9E05-CB78305E4195}"/>
    <dgm:cxn modelId="{D2B04DEB-A505-4645-919B-5EB92F2C4AA3}" type="presOf" srcId="{D800BD0C-DC29-4ACE-A843-7ED00BA86EB7}" destId="{F060D568-58C5-41A7-AA6C-EA399E02F5E4}" srcOrd="0" destOrd="0" presId="urn:microsoft.com/office/officeart/2005/8/layout/list1"/>
    <dgm:cxn modelId="{9F4B563A-A872-43BA-9841-BFB67DE56CB2}" type="presOf" srcId="{80B8DAFC-A759-488E-A4FD-9C90483604BA}" destId="{6C4A6444-C92B-4B6B-A277-F39F74209926}" srcOrd="0" destOrd="0" presId="urn:microsoft.com/office/officeart/2005/8/layout/list1"/>
    <dgm:cxn modelId="{59746290-E6F6-4EE2-A0D0-C8B03E8B8270}" type="presOf" srcId="{3ADD0481-CBEB-4FDE-AB18-655C0EE3F3DB}" destId="{A774BF18-3C1E-43D3-9342-7CC713E48860}" srcOrd="0" destOrd="0" presId="urn:microsoft.com/office/officeart/2005/8/layout/list1"/>
    <dgm:cxn modelId="{2F31B62E-35C1-4D9A-AE0D-340638F6C83E}" type="presParOf" srcId="{6C4A6444-C92B-4B6B-A277-F39F74209926}" destId="{92C38EAB-6859-413C-9FCA-1D4A17A0241D}" srcOrd="0" destOrd="0" presId="urn:microsoft.com/office/officeart/2005/8/layout/list1"/>
    <dgm:cxn modelId="{303C4ECD-46D0-4D9C-94E7-A80DC5DFAE17}" type="presParOf" srcId="{92C38EAB-6859-413C-9FCA-1D4A17A0241D}" destId="{F060D568-58C5-41A7-AA6C-EA399E02F5E4}" srcOrd="0" destOrd="0" presId="urn:microsoft.com/office/officeart/2005/8/layout/list1"/>
    <dgm:cxn modelId="{66B6C2A8-25DA-4393-B6CA-9170C9A6F627}" type="presParOf" srcId="{92C38EAB-6859-413C-9FCA-1D4A17A0241D}" destId="{6EA3DBCD-38C5-45C2-9ACE-6B53EB99A8A3}" srcOrd="1" destOrd="0" presId="urn:microsoft.com/office/officeart/2005/8/layout/list1"/>
    <dgm:cxn modelId="{E96CDFB0-E211-4B52-B278-3FB920DA6E9C}" type="presParOf" srcId="{6C4A6444-C92B-4B6B-A277-F39F74209926}" destId="{2DBE9EE6-6EAD-482E-95FA-80F2E64534E1}" srcOrd="1" destOrd="0" presId="urn:microsoft.com/office/officeart/2005/8/layout/list1"/>
    <dgm:cxn modelId="{B5F78013-0B66-4385-B1F3-6BC8AF9FA1CC}" type="presParOf" srcId="{6C4A6444-C92B-4B6B-A277-F39F74209926}" destId="{1551C76A-0D20-43D7-858C-8F153D955328}" srcOrd="2" destOrd="0" presId="urn:microsoft.com/office/officeart/2005/8/layout/list1"/>
    <dgm:cxn modelId="{A7BF7A83-245C-4705-A959-E2946E058B47}" type="presParOf" srcId="{6C4A6444-C92B-4B6B-A277-F39F74209926}" destId="{1F45C689-541D-4636-AECC-29F78DA980B1}" srcOrd="3" destOrd="0" presId="urn:microsoft.com/office/officeart/2005/8/layout/list1"/>
    <dgm:cxn modelId="{2F3D1FB5-E164-46BC-AF1F-F422420B3977}" type="presParOf" srcId="{6C4A6444-C92B-4B6B-A277-F39F74209926}" destId="{C80F52AA-7633-45C2-A941-99B7D8E045D1}" srcOrd="4" destOrd="0" presId="urn:microsoft.com/office/officeart/2005/8/layout/list1"/>
    <dgm:cxn modelId="{A0BABD69-8B54-4910-B112-64FC3C201BC5}" type="presParOf" srcId="{C80F52AA-7633-45C2-A941-99B7D8E045D1}" destId="{A774BF18-3C1E-43D3-9342-7CC713E48860}" srcOrd="0" destOrd="0" presId="urn:microsoft.com/office/officeart/2005/8/layout/list1"/>
    <dgm:cxn modelId="{5A098F49-5F49-47B8-87D6-B960F99B08AD}" type="presParOf" srcId="{C80F52AA-7633-45C2-A941-99B7D8E045D1}" destId="{045F858B-9A37-4AA1-9FE2-8333CCF03420}" srcOrd="1" destOrd="0" presId="urn:microsoft.com/office/officeart/2005/8/layout/list1"/>
    <dgm:cxn modelId="{6111050F-3A7B-4B93-A288-4A2256E88E8F}" type="presParOf" srcId="{6C4A6444-C92B-4B6B-A277-F39F74209926}" destId="{8E446A6F-FB92-49CA-8745-080AD19279A1}" srcOrd="5" destOrd="0" presId="urn:microsoft.com/office/officeart/2005/8/layout/list1"/>
    <dgm:cxn modelId="{CE4DD4B3-B823-46B1-A588-D71886F74961}" type="presParOf" srcId="{6C4A6444-C92B-4B6B-A277-F39F74209926}" destId="{44D5C953-47DB-4A9E-8CED-8454711C5F96}" srcOrd="6" destOrd="0" presId="urn:microsoft.com/office/officeart/2005/8/layout/list1"/>
    <dgm:cxn modelId="{6CF85E6C-9A72-4B0E-B976-965ECD40D78B}" type="presParOf" srcId="{6C4A6444-C92B-4B6B-A277-F39F74209926}" destId="{49892D94-35B8-4A6F-8EF6-11302328B537}" srcOrd="7" destOrd="0" presId="urn:microsoft.com/office/officeart/2005/8/layout/list1"/>
    <dgm:cxn modelId="{6A16202E-E60E-4A26-BD71-63A47886C195}" type="presParOf" srcId="{6C4A6444-C92B-4B6B-A277-F39F74209926}" destId="{D89E37A7-4CB9-4628-B7E8-B73285499D7E}" srcOrd="8" destOrd="0" presId="urn:microsoft.com/office/officeart/2005/8/layout/list1"/>
    <dgm:cxn modelId="{F2C42A06-2855-47B0-BD1E-1FD2D71A22C6}" type="presParOf" srcId="{D89E37A7-4CB9-4628-B7E8-B73285499D7E}" destId="{920033CB-4D2B-4630-AC20-B3B38E9AA59D}" srcOrd="0" destOrd="0" presId="urn:microsoft.com/office/officeart/2005/8/layout/list1"/>
    <dgm:cxn modelId="{9E97F2BF-0272-492E-BAF6-4BF6AE047AD8}" type="presParOf" srcId="{D89E37A7-4CB9-4628-B7E8-B73285499D7E}" destId="{A86CBEAB-D3FD-4C85-81CF-34AE4C805251}" srcOrd="1" destOrd="0" presId="urn:microsoft.com/office/officeart/2005/8/layout/list1"/>
    <dgm:cxn modelId="{BE4A2651-C876-4742-9B2D-696FC7525FB9}" type="presParOf" srcId="{6C4A6444-C92B-4B6B-A277-F39F74209926}" destId="{7EDE8D56-C316-43C1-B53E-D97C556DCE05}" srcOrd="9" destOrd="0" presId="urn:microsoft.com/office/officeart/2005/8/layout/list1"/>
    <dgm:cxn modelId="{5C6C1413-5E3A-4FA5-807B-BBFC68B345A7}" type="presParOf" srcId="{6C4A6444-C92B-4B6B-A277-F39F74209926}" destId="{F67F0EDC-337B-4404-9697-77D3126EB35B}" srcOrd="10" destOrd="0" presId="urn:microsoft.com/office/officeart/2005/8/layout/list1"/>
    <dgm:cxn modelId="{480EEF9E-63B3-4872-A046-1418FDD6DC28}" type="presParOf" srcId="{6C4A6444-C92B-4B6B-A277-F39F74209926}" destId="{A3D9B543-2574-4C56-A2A7-F587C54494D6}" srcOrd="11" destOrd="0" presId="urn:microsoft.com/office/officeart/2005/8/layout/list1"/>
    <dgm:cxn modelId="{878CD8E7-8ACC-481D-812E-6207AE51E515}" type="presParOf" srcId="{6C4A6444-C92B-4B6B-A277-F39F74209926}" destId="{DF2A5469-496E-4850-BEF8-060205C0C7F8}" srcOrd="12" destOrd="0" presId="urn:microsoft.com/office/officeart/2005/8/layout/list1"/>
    <dgm:cxn modelId="{CBEA3D5D-E77B-4C44-B8A8-B6202CF2F1F1}" type="presParOf" srcId="{DF2A5469-496E-4850-BEF8-060205C0C7F8}" destId="{7F8BCA50-9140-4589-9D61-A46389C8E7D8}" srcOrd="0" destOrd="0" presId="urn:microsoft.com/office/officeart/2005/8/layout/list1"/>
    <dgm:cxn modelId="{B64D0624-1FEA-4504-A44C-A994C0E3F69D}" type="presParOf" srcId="{DF2A5469-496E-4850-BEF8-060205C0C7F8}" destId="{DFE92554-AE4A-45E3-922D-EAEC259C38E6}" srcOrd="1" destOrd="0" presId="urn:microsoft.com/office/officeart/2005/8/layout/list1"/>
    <dgm:cxn modelId="{95459C27-AAA1-4D7B-87D5-449EE245301E}" type="presParOf" srcId="{6C4A6444-C92B-4B6B-A277-F39F74209926}" destId="{1B22FA5C-7513-448B-9B17-5A6793924FE8}" srcOrd="13" destOrd="0" presId="urn:microsoft.com/office/officeart/2005/8/layout/list1"/>
    <dgm:cxn modelId="{2F0433F0-C744-4969-BF80-3D6ACC580161}" type="presParOf" srcId="{6C4A6444-C92B-4B6B-A277-F39F74209926}" destId="{0D495373-ED82-4DE1-8964-501869249ACA}" srcOrd="14" destOrd="0" presId="urn:microsoft.com/office/officeart/2005/8/layout/list1"/>
    <dgm:cxn modelId="{C2884A0A-94F4-4CCA-9CC5-135C16968E51}" type="presParOf" srcId="{6C4A6444-C92B-4B6B-A277-F39F74209926}" destId="{339530FF-54A6-49EA-8F83-B9EC20FE4D1C}" srcOrd="15" destOrd="0" presId="urn:microsoft.com/office/officeart/2005/8/layout/list1"/>
    <dgm:cxn modelId="{02FCE452-C557-4349-B575-3C1E17F61411}" type="presParOf" srcId="{6C4A6444-C92B-4B6B-A277-F39F74209926}" destId="{166F1F84-7F3B-4BE6-A3E1-889490EFF4F0}" srcOrd="16" destOrd="0" presId="urn:microsoft.com/office/officeart/2005/8/layout/list1"/>
    <dgm:cxn modelId="{C4F65855-32BC-4954-A05A-A2DAF3F55E74}" type="presParOf" srcId="{166F1F84-7F3B-4BE6-A3E1-889490EFF4F0}" destId="{061821CE-2A7A-4A41-9583-7F592D11F9F0}" srcOrd="0" destOrd="0" presId="urn:microsoft.com/office/officeart/2005/8/layout/list1"/>
    <dgm:cxn modelId="{4AD41078-5579-4646-82B5-6052BFE3EB03}" type="presParOf" srcId="{166F1F84-7F3B-4BE6-A3E1-889490EFF4F0}" destId="{6F281816-A191-4415-B300-03C9E314B5B7}" srcOrd="1" destOrd="0" presId="urn:microsoft.com/office/officeart/2005/8/layout/list1"/>
    <dgm:cxn modelId="{EE2B7066-7BAD-49E3-B1BE-5C85C5DBA11E}" type="presParOf" srcId="{6C4A6444-C92B-4B6B-A277-F39F74209926}" destId="{1179B0E4-099E-4335-8B94-5C344D3B6C10}" srcOrd="17" destOrd="0" presId="urn:microsoft.com/office/officeart/2005/8/layout/list1"/>
    <dgm:cxn modelId="{3A87E6F4-F817-40AD-B20E-AC12EB3E2D1B}" type="presParOf" srcId="{6C4A6444-C92B-4B6B-A277-F39F74209926}" destId="{B8857D96-8EB0-4753-8703-C340264EB561}"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9531E8-844E-4E6E-8CD8-10C39A4182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FBD1D8BD-5F6F-4362-A442-E311DD18A546}">
      <dgm:prSet phldrT="[Texto]" custT="1"/>
      <dgm:spPr>
        <a:xfrm>
          <a:off x="339566" y="96806"/>
          <a:ext cx="4753927" cy="3837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1º Fundação Hemocentro de Brasília - FHB</a:t>
          </a:r>
        </a:p>
      </dgm:t>
    </dgm:pt>
    <dgm:pt modelId="{5610A8A9-3F9D-44F4-87E1-32E4DEACE9B0}" type="parTrans" cxnId="{6AFA07F0-24D5-40EC-8583-F7284BBB3835}">
      <dgm:prSet/>
      <dgm:spPr/>
      <dgm:t>
        <a:bodyPr/>
        <a:lstStyle/>
        <a:p>
          <a:endParaRPr lang="pt-BR"/>
        </a:p>
      </dgm:t>
    </dgm:pt>
    <dgm:pt modelId="{EECBE9B3-4F16-4882-A7D0-24D6D88C6931}" type="sibTrans" cxnId="{6AFA07F0-24D5-40EC-8583-F7284BBB3835}">
      <dgm:prSet/>
      <dgm:spPr/>
      <dgm:t>
        <a:bodyPr/>
        <a:lstStyle/>
        <a:p>
          <a:endParaRPr lang="pt-BR"/>
        </a:p>
      </dgm:t>
    </dgm:pt>
    <dgm:pt modelId="{90B8A8CD-99DB-474C-85AC-97FF624A1F5A}">
      <dgm:prSet phldrT="[Texto]" custT="1"/>
      <dgm:spPr>
        <a:xfrm>
          <a:off x="339566" y="686486"/>
          <a:ext cx="4753927" cy="3837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2º </a:t>
          </a:r>
          <a:r>
            <a:rPr lang="pt-BR" sz="1600" dirty="0" smtClean="0">
              <a:solidFill>
                <a:sysClr val="window" lastClr="FFFFFF"/>
              </a:solidFill>
              <a:latin typeface="Calibri"/>
              <a:ea typeface="+mn-ea"/>
              <a:cs typeface="+mn-cs"/>
            </a:rPr>
            <a:t>Empresa de Assistência Técnica e Extensão Rural do Distrito Federal - EMATER</a:t>
          </a:r>
          <a:endParaRPr lang="pt-BR" sz="1600" dirty="0">
            <a:solidFill>
              <a:sysClr val="window" lastClr="FFFFFF"/>
            </a:solidFill>
            <a:latin typeface="Calibri"/>
            <a:ea typeface="+mn-ea"/>
            <a:cs typeface="+mn-cs"/>
          </a:endParaRPr>
        </a:p>
      </dgm:t>
    </dgm:pt>
    <dgm:pt modelId="{631EBA83-8434-4EF2-A236-61EF89DC377A}" type="parTrans" cxnId="{81CE7CFA-50D2-4FA1-9DC5-427DA5CF8ACF}">
      <dgm:prSet/>
      <dgm:spPr/>
      <dgm:t>
        <a:bodyPr/>
        <a:lstStyle/>
        <a:p>
          <a:endParaRPr lang="pt-BR"/>
        </a:p>
      </dgm:t>
    </dgm:pt>
    <dgm:pt modelId="{C17CDB9D-8556-4B03-B14C-BC57ECB3835F}" type="sibTrans" cxnId="{81CE7CFA-50D2-4FA1-9DC5-427DA5CF8ACF}">
      <dgm:prSet/>
      <dgm:spPr/>
      <dgm:t>
        <a:bodyPr/>
        <a:lstStyle/>
        <a:p>
          <a:endParaRPr lang="pt-BR"/>
        </a:p>
      </dgm:t>
    </dgm:pt>
    <dgm:pt modelId="{59F881E5-5324-42FD-B00F-9B1E6A159437}">
      <dgm:prSet phldrT="[Texto]" custT="1"/>
      <dgm:spPr>
        <a:xfrm>
          <a:off x="339566" y="1276166"/>
          <a:ext cx="4753927" cy="3837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3º </a:t>
          </a:r>
          <a:r>
            <a:rPr lang="pt-BR" sz="1600" dirty="0" smtClean="0">
              <a:solidFill>
                <a:sysClr val="window" lastClr="FFFFFF"/>
              </a:solidFill>
              <a:latin typeface="Calibri"/>
              <a:ea typeface="+mn-ea"/>
              <a:cs typeface="+mn-cs"/>
            </a:rPr>
            <a:t>Procuradoria Geral do Distrito Federal - PGDF</a:t>
          </a:r>
          <a:endParaRPr lang="pt-BR" sz="1600" dirty="0">
            <a:solidFill>
              <a:sysClr val="window" lastClr="FFFFFF"/>
            </a:solidFill>
            <a:latin typeface="Calibri"/>
            <a:ea typeface="+mn-ea"/>
            <a:cs typeface="+mn-cs"/>
          </a:endParaRPr>
        </a:p>
      </dgm:t>
    </dgm:pt>
    <dgm:pt modelId="{D650FCB6-6CEF-43A5-8659-348AD7F5B69D}" type="parTrans" cxnId="{63FC704A-E892-4A0A-B7A4-4AC667DBEEE8}">
      <dgm:prSet/>
      <dgm:spPr/>
      <dgm:t>
        <a:bodyPr/>
        <a:lstStyle/>
        <a:p>
          <a:endParaRPr lang="pt-BR"/>
        </a:p>
      </dgm:t>
    </dgm:pt>
    <dgm:pt modelId="{DADC923E-262E-4881-BE2C-92E0EA5A5753}" type="sibTrans" cxnId="{63FC704A-E892-4A0A-B7A4-4AC667DBEEE8}">
      <dgm:prSet/>
      <dgm:spPr/>
      <dgm:t>
        <a:bodyPr/>
        <a:lstStyle/>
        <a:p>
          <a:endParaRPr lang="pt-BR"/>
        </a:p>
      </dgm:t>
    </dgm:pt>
    <dgm:pt modelId="{0F37B2DE-928F-4CA1-B231-8340D4CCF917}">
      <dgm:prSet phldrT="[Texto]" custT="1"/>
      <dgm:spPr>
        <a:xfrm>
          <a:off x="339566" y="1865846"/>
          <a:ext cx="4753927" cy="3837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4º </a:t>
          </a:r>
          <a:r>
            <a:rPr lang="pt-BR" sz="1600" dirty="0" smtClean="0">
              <a:solidFill>
                <a:sysClr val="window" lastClr="FFFFFF"/>
              </a:solidFill>
              <a:latin typeface="Calibri"/>
              <a:ea typeface="+mn-ea"/>
              <a:cs typeface="+mn-cs"/>
            </a:rPr>
            <a:t>Fundação Jardim  Zoológico de Brasília - FJZB</a:t>
          </a:r>
          <a:endParaRPr lang="pt-BR" sz="1600" dirty="0">
            <a:solidFill>
              <a:sysClr val="window" lastClr="FFFFFF"/>
            </a:solidFill>
            <a:latin typeface="Calibri"/>
            <a:ea typeface="+mn-ea"/>
            <a:cs typeface="+mn-cs"/>
          </a:endParaRPr>
        </a:p>
      </dgm:t>
    </dgm:pt>
    <dgm:pt modelId="{385C796F-9007-4A3A-A4B2-3C398746E67B}" type="parTrans" cxnId="{2597E90D-F6B5-4C34-BD69-D84297B4272E}">
      <dgm:prSet/>
      <dgm:spPr/>
      <dgm:t>
        <a:bodyPr/>
        <a:lstStyle/>
        <a:p>
          <a:endParaRPr lang="pt-BR"/>
        </a:p>
      </dgm:t>
    </dgm:pt>
    <dgm:pt modelId="{28D86B39-8A4F-45B1-BC8C-C38406D2DBE5}" type="sibTrans" cxnId="{2597E90D-F6B5-4C34-BD69-D84297B4272E}">
      <dgm:prSet/>
      <dgm:spPr/>
      <dgm:t>
        <a:bodyPr/>
        <a:lstStyle/>
        <a:p>
          <a:endParaRPr lang="pt-BR"/>
        </a:p>
      </dgm:t>
    </dgm:pt>
    <dgm:pt modelId="{D32CBF9F-F67A-47C7-B7E6-E4C3070C7289}">
      <dgm:prSet phldrT="[Texto]" custT="1"/>
      <dgm:spPr>
        <a:xfrm>
          <a:off x="339566" y="2455526"/>
          <a:ext cx="4753927" cy="3837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t-BR" sz="1600" dirty="0">
              <a:solidFill>
                <a:sysClr val="window" lastClr="FFFFFF"/>
              </a:solidFill>
              <a:latin typeface="Calibri"/>
              <a:ea typeface="+mn-ea"/>
              <a:cs typeface="+mn-cs"/>
            </a:rPr>
            <a:t>5º </a:t>
          </a:r>
          <a:r>
            <a:rPr lang="pt-BR" sz="1600" dirty="0" smtClean="0">
              <a:solidFill>
                <a:sysClr val="window" lastClr="FFFFFF"/>
              </a:solidFill>
              <a:latin typeface="Calibri"/>
              <a:ea typeface="+mn-ea"/>
              <a:cs typeface="+mn-cs"/>
            </a:rPr>
            <a:t>Agência de Desenvolvimento do Distrito Federal - TERRACAP</a:t>
          </a:r>
          <a:endParaRPr lang="pt-BR" sz="1600" dirty="0">
            <a:solidFill>
              <a:sysClr val="window" lastClr="FFFFFF"/>
            </a:solidFill>
            <a:latin typeface="Calibri"/>
            <a:ea typeface="+mn-ea"/>
            <a:cs typeface="+mn-cs"/>
          </a:endParaRPr>
        </a:p>
      </dgm:t>
    </dgm:pt>
    <dgm:pt modelId="{B6AB7B6A-8FBB-4A83-B6C4-43538E748D66}" type="parTrans" cxnId="{43E0BF97-57E8-47BA-A93C-DFDCE6F953D1}">
      <dgm:prSet/>
      <dgm:spPr/>
      <dgm:t>
        <a:bodyPr/>
        <a:lstStyle/>
        <a:p>
          <a:endParaRPr lang="pt-BR"/>
        </a:p>
      </dgm:t>
    </dgm:pt>
    <dgm:pt modelId="{896C95E0-3964-4C59-B8DB-7DC55E82FA1A}" type="sibTrans" cxnId="{43E0BF97-57E8-47BA-A93C-DFDCE6F953D1}">
      <dgm:prSet/>
      <dgm:spPr/>
      <dgm:t>
        <a:bodyPr/>
        <a:lstStyle/>
        <a:p>
          <a:endParaRPr lang="pt-BR"/>
        </a:p>
      </dgm:t>
    </dgm:pt>
    <dgm:pt modelId="{4A87FEEC-19F5-435D-AD3A-5FE39E4A5D2B}" type="pres">
      <dgm:prSet presAssocID="{C39531E8-844E-4E6E-8CD8-10C39A4182C1}" presName="linear" presStyleCnt="0">
        <dgm:presLayoutVars>
          <dgm:dir/>
          <dgm:animLvl val="lvl"/>
          <dgm:resizeHandles val="exact"/>
        </dgm:presLayoutVars>
      </dgm:prSet>
      <dgm:spPr/>
      <dgm:t>
        <a:bodyPr/>
        <a:lstStyle/>
        <a:p>
          <a:endParaRPr lang="pt-BR"/>
        </a:p>
      </dgm:t>
    </dgm:pt>
    <dgm:pt modelId="{6B618380-051F-492C-88EB-69BBAD6494FE}" type="pres">
      <dgm:prSet presAssocID="{FBD1D8BD-5F6F-4362-A442-E311DD18A546}" presName="parentLin" presStyleCnt="0"/>
      <dgm:spPr/>
    </dgm:pt>
    <dgm:pt modelId="{0318261A-7283-46DC-957D-5D1DB489581D}" type="pres">
      <dgm:prSet presAssocID="{FBD1D8BD-5F6F-4362-A442-E311DD18A546}" presName="parentLeftMargin" presStyleLbl="node1" presStyleIdx="0" presStyleCnt="5"/>
      <dgm:spPr/>
      <dgm:t>
        <a:bodyPr/>
        <a:lstStyle/>
        <a:p>
          <a:endParaRPr lang="pt-BR"/>
        </a:p>
      </dgm:t>
    </dgm:pt>
    <dgm:pt modelId="{4402AEFC-439B-4235-9D16-E541E67E656D}" type="pres">
      <dgm:prSet presAssocID="{FBD1D8BD-5F6F-4362-A442-E311DD18A546}" presName="parentText" presStyleLbl="node1" presStyleIdx="0" presStyleCnt="5">
        <dgm:presLayoutVars>
          <dgm:chMax val="0"/>
          <dgm:bulletEnabled val="1"/>
        </dgm:presLayoutVars>
      </dgm:prSet>
      <dgm:spPr/>
      <dgm:t>
        <a:bodyPr/>
        <a:lstStyle/>
        <a:p>
          <a:endParaRPr lang="pt-BR"/>
        </a:p>
      </dgm:t>
    </dgm:pt>
    <dgm:pt modelId="{160F8379-B938-4348-A611-2B9912D432F6}" type="pres">
      <dgm:prSet presAssocID="{FBD1D8BD-5F6F-4362-A442-E311DD18A546}" presName="negativeSpace" presStyleCnt="0"/>
      <dgm:spPr/>
    </dgm:pt>
    <dgm:pt modelId="{0DFEBDEB-7CC3-47C8-A5BD-8BE558A48DBA}" type="pres">
      <dgm:prSet presAssocID="{FBD1D8BD-5F6F-4362-A442-E311DD18A546}" presName="childText" presStyleLbl="conFgAcc1" presStyleIdx="0" presStyleCnt="5">
        <dgm:presLayoutVars>
          <dgm:bulletEnabled val="1"/>
        </dgm:presLayoutVars>
      </dgm:prSet>
      <dgm:spPr>
        <a:xfrm>
          <a:off x="0" y="288686"/>
          <a:ext cx="6791325" cy="327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7B8BBEBF-4B27-422A-86E2-8F7C225A2A5E}" type="pres">
      <dgm:prSet presAssocID="{EECBE9B3-4F16-4882-A7D0-24D6D88C6931}" presName="spaceBetweenRectangles" presStyleCnt="0"/>
      <dgm:spPr/>
    </dgm:pt>
    <dgm:pt modelId="{033FF14D-29C0-4D79-8B96-35DB41FC12BB}" type="pres">
      <dgm:prSet presAssocID="{90B8A8CD-99DB-474C-85AC-97FF624A1F5A}" presName="parentLin" presStyleCnt="0"/>
      <dgm:spPr/>
    </dgm:pt>
    <dgm:pt modelId="{E4571EB8-78A1-4DC1-BB68-17402A300AB5}" type="pres">
      <dgm:prSet presAssocID="{90B8A8CD-99DB-474C-85AC-97FF624A1F5A}" presName="parentLeftMargin" presStyleLbl="node1" presStyleIdx="0" presStyleCnt="5"/>
      <dgm:spPr/>
      <dgm:t>
        <a:bodyPr/>
        <a:lstStyle/>
        <a:p>
          <a:endParaRPr lang="pt-BR"/>
        </a:p>
      </dgm:t>
    </dgm:pt>
    <dgm:pt modelId="{8ECAF759-3B92-4CDA-AB46-2C2BA8373C6A}" type="pres">
      <dgm:prSet presAssocID="{90B8A8CD-99DB-474C-85AC-97FF624A1F5A}" presName="parentText" presStyleLbl="node1" presStyleIdx="1" presStyleCnt="5" custScaleY="98533">
        <dgm:presLayoutVars>
          <dgm:chMax val="0"/>
          <dgm:bulletEnabled val="1"/>
        </dgm:presLayoutVars>
      </dgm:prSet>
      <dgm:spPr/>
      <dgm:t>
        <a:bodyPr/>
        <a:lstStyle/>
        <a:p>
          <a:endParaRPr lang="pt-BR"/>
        </a:p>
      </dgm:t>
    </dgm:pt>
    <dgm:pt modelId="{983ECBF7-0A26-48F1-A510-FB23F540C129}" type="pres">
      <dgm:prSet presAssocID="{90B8A8CD-99DB-474C-85AC-97FF624A1F5A}" presName="negativeSpace" presStyleCnt="0"/>
      <dgm:spPr/>
    </dgm:pt>
    <dgm:pt modelId="{D4BBDC45-6E4A-4C2A-B3B8-20918A30C566}" type="pres">
      <dgm:prSet presAssocID="{90B8A8CD-99DB-474C-85AC-97FF624A1F5A}" presName="childText" presStyleLbl="conFgAcc1" presStyleIdx="1" presStyleCnt="5">
        <dgm:presLayoutVars>
          <dgm:bulletEnabled val="1"/>
        </dgm:presLayoutVars>
      </dgm:prSet>
      <dgm:spPr>
        <a:xfrm>
          <a:off x="0" y="878366"/>
          <a:ext cx="6791325" cy="327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673158E5-E3E0-4377-B279-37CB7B3AAEFA}" type="pres">
      <dgm:prSet presAssocID="{C17CDB9D-8556-4B03-B14C-BC57ECB3835F}" presName="spaceBetweenRectangles" presStyleCnt="0"/>
      <dgm:spPr/>
    </dgm:pt>
    <dgm:pt modelId="{DB62F6B6-C3D9-4C58-AD13-5F8E920B9F84}" type="pres">
      <dgm:prSet presAssocID="{59F881E5-5324-42FD-B00F-9B1E6A159437}" presName="parentLin" presStyleCnt="0"/>
      <dgm:spPr/>
    </dgm:pt>
    <dgm:pt modelId="{96F2D19C-5A88-4BA6-96A0-DFC2354AF8B4}" type="pres">
      <dgm:prSet presAssocID="{59F881E5-5324-42FD-B00F-9B1E6A159437}" presName="parentLeftMargin" presStyleLbl="node1" presStyleIdx="1" presStyleCnt="5"/>
      <dgm:spPr/>
      <dgm:t>
        <a:bodyPr/>
        <a:lstStyle/>
        <a:p>
          <a:endParaRPr lang="pt-BR"/>
        </a:p>
      </dgm:t>
    </dgm:pt>
    <dgm:pt modelId="{8E6E3C05-E1BB-420F-87C1-C85423207068}" type="pres">
      <dgm:prSet presAssocID="{59F881E5-5324-42FD-B00F-9B1E6A159437}" presName="parentText" presStyleLbl="node1" presStyleIdx="2" presStyleCnt="5">
        <dgm:presLayoutVars>
          <dgm:chMax val="0"/>
          <dgm:bulletEnabled val="1"/>
        </dgm:presLayoutVars>
      </dgm:prSet>
      <dgm:spPr/>
      <dgm:t>
        <a:bodyPr/>
        <a:lstStyle/>
        <a:p>
          <a:endParaRPr lang="pt-BR"/>
        </a:p>
      </dgm:t>
    </dgm:pt>
    <dgm:pt modelId="{F8110F68-AAB1-4DE4-95A2-FF98E131152F}" type="pres">
      <dgm:prSet presAssocID="{59F881E5-5324-42FD-B00F-9B1E6A159437}" presName="negativeSpace" presStyleCnt="0"/>
      <dgm:spPr/>
    </dgm:pt>
    <dgm:pt modelId="{B4F5D6C4-333F-4C90-99D9-147CF7AF9B29}" type="pres">
      <dgm:prSet presAssocID="{59F881E5-5324-42FD-B00F-9B1E6A159437}" presName="childText" presStyleLbl="conFgAcc1" presStyleIdx="2" presStyleCnt="5">
        <dgm:presLayoutVars>
          <dgm:bulletEnabled val="1"/>
        </dgm:presLayoutVars>
      </dgm:prSet>
      <dgm:spPr>
        <a:xfrm>
          <a:off x="0" y="1468046"/>
          <a:ext cx="6791325" cy="327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A8C5985B-9249-40F1-91E7-25CE89F28838}" type="pres">
      <dgm:prSet presAssocID="{DADC923E-262E-4881-BE2C-92E0EA5A5753}" presName="spaceBetweenRectangles" presStyleCnt="0"/>
      <dgm:spPr/>
    </dgm:pt>
    <dgm:pt modelId="{2D49E3AC-878F-46FB-9C9F-EAE96988D7A0}" type="pres">
      <dgm:prSet presAssocID="{0F37B2DE-928F-4CA1-B231-8340D4CCF917}" presName="parentLin" presStyleCnt="0"/>
      <dgm:spPr/>
    </dgm:pt>
    <dgm:pt modelId="{8225FCE8-716C-4F19-A0F3-F18815BEAA39}" type="pres">
      <dgm:prSet presAssocID="{0F37B2DE-928F-4CA1-B231-8340D4CCF917}" presName="parentLeftMargin" presStyleLbl="node1" presStyleIdx="2" presStyleCnt="5"/>
      <dgm:spPr/>
      <dgm:t>
        <a:bodyPr/>
        <a:lstStyle/>
        <a:p>
          <a:endParaRPr lang="pt-BR"/>
        </a:p>
      </dgm:t>
    </dgm:pt>
    <dgm:pt modelId="{13C9CF5A-F06C-4966-B424-05510AFB1462}" type="pres">
      <dgm:prSet presAssocID="{0F37B2DE-928F-4CA1-B231-8340D4CCF917}" presName="parentText" presStyleLbl="node1" presStyleIdx="3" presStyleCnt="5" custScaleY="100154">
        <dgm:presLayoutVars>
          <dgm:chMax val="0"/>
          <dgm:bulletEnabled val="1"/>
        </dgm:presLayoutVars>
      </dgm:prSet>
      <dgm:spPr/>
      <dgm:t>
        <a:bodyPr/>
        <a:lstStyle/>
        <a:p>
          <a:endParaRPr lang="pt-BR"/>
        </a:p>
      </dgm:t>
    </dgm:pt>
    <dgm:pt modelId="{FA31FB46-29EC-4A28-8EBD-7F3457CE108B}" type="pres">
      <dgm:prSet presAssocID="{0F37B2DE-928F-4CA1-B231-8340D4CCF917}" presName="negativeSpace" presStyleCnt="0"/>
      <dgm:spPr/>
    </dgm:pt>
    <dgm:pt modelId="{D9458D27-0E53-4BF9-936A-A9C84B97F209}" type="pres">
      <dgm:prSet presAssocID="{0F37B2DE-928F-4CA1-B231-8340D4CCF917}" presName="childText" presStyleLbl="conFgAcc1" presStyleIdx="3" presStyleCnt="5">
        <dgm:presLayoutVars>
          <dgm:bulletEnabled val="1"/>
        </dgm:presLayoutVars>
      </dgm:prSet>
      <dgm:spPr>
        <a:xfrm>
          <a:off x="0" y="2057726"/>
          <a:ext cx="6791325" cy="327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 modelId="{6E181B97-8F1C-4972-A53D-F8841A71885B}" type="pres">
      <dgm:prSet presAssocID="{28D86B39-8A4F-45B1-BC8C-C38406D2DBE5}" presName="spaceBetweenRectangles" presStyleCnt="0"/>
      <dgm:spPr/>
    </dgm:pt>
    <dgm:pt modelId="{E3F6FEE6-9E93-4AD3-AB46-DE0848C6F83F}" type="pres">
      <dgm:prSet presAssocID="{D32CBF9F-F67A-47C7-B7E6-E4C3070C7289}" presName="parentLin" presStyleCnt="0"/>
      <dgm:spPr/>
    </dgm:pt>
    <dgm:pt modelId="{7894B3B1-2CD4-42FA-8343-9360EFC564ED}" type="pres">
      <dgm:prSet presAssocID="{D32CBF9F-F67A-47C7-B7E6-E4C3070C7289}" presName="parentLeftMargin" presStyleLbl="node1" presStyleIdx="3" presStyleCnt="5"/>
      <dgm:spPr/>
      <dgm:t>
        <a:bodyPr/>
        <a:lstStyle/>
        <a:p>
          <a:endParaRPr lang="pt-BR"/>
        </a:p>
      </dgm:t>
    </dgm:pt>
    <dgm:pt modelId="{60CE74A7-99F9-4618-817C-41C2AFA92462}" type="pres">
      <dgm:prSet presAssocID="{D32CBF9F-F67A-47C7-B7E6-E4C3070C7289}" presName="parentText" presStyleLbl="node1" presStyleIdx="4" presStyleCnt="5">
        <dgm:presLayoutVars>
          <dgm:chMax val="0"/>
          <dgm:bulletEnabled val="1"/>
        </dgm:presLayoutVars>
      </dgm:prSet>
      <dgm:spPr/>
      <dgm:t>
        <a:bodyPr/>
        <a:lstStyle/>
        <a:p>
          <a:endParaRPr lang="pt-BR"/>
        </a:p>
      </dgm:t>
    </dgm:pt>
    <dgm:pt modelId="{3A7C3D90-EC2C-461F-86A3-130B85930FAE}" type="pres">
      <dgm:prSet presAssocID="{D32CBF9F-F67A-47C7-B7E6-E4C3070C7289}" presName="negativeSpace" presStyleCnt="0"/>
      <dgm:spPr/>
    </dgm:pt>
    <dgm:pt modelId="{E92D130D-9541-46EA-B924-FB2C82BFB79A}" type="pres">
      <dgm:prSet presAssocID="{D32CBF9F-F67A-47C7-B7E6-E4C3070C7289}" presName="childText" presStyleLbl="conFgAcc1" presStyleIdx="4" presStyleCnt="5">
        <dgm:presLayoutVars>
          <dgm:bulletEnabled val="1"/>
        </dgm:presLayoutVars>
      </dgm:prSet>
      <dgm:spPr>
        <a:xfrm>
          <a:off x="0" y="2647406"/>
          <a:ext cx="6791325" cy="327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pt-BR"/>
        </a:p>
      </dgm:t>
    </dgm:pt>
  </dgm:ptLst>
  <dgm:cxnLst>
    <dgm:cxn modelId="{43E0BF97-57E8-47BA-A93C-DFDCE6F953D1}" srcId="{C39531E8-844E-4E6E-8CD8-10C39A4182C1}" destId="{D32CBF9F-F67A-47C7-B7E6-E4C3070C7289}" srcOrd="4" destOrd="0" parTransId="{B6AB7B6A-8FBB-4A83-B6C4-43538E748D66}" sibTransId="{896C95E0-3964-4C59-B8DB-7DC55E82FA1A}"/>
    <dgm:cxn modelId="{CC13F12E-3FEA-4EC1-B42B-8F186945A084}" type="presOf" srcId="{FBD1D8BD-5F6F-4362-A442-E311DD18A546}" destId="{0318261A-7283-46DC-957D-5D1DB489581D}" srcOrd="0" destOrd="0" presId="urn:microsoft.com/office/officeart/2005/8/layout/list1"/>
    <dgm:cxn modelId="{58974666-DD2B-4E18-9137-A434DE61EC80}" type="presOf" srcId="{C39531E8-844E-4E6E-8CD8-10C39A4182C1}" destId="{4A87FEEC-19F5-435D-AD3A-5FE39E4A5D2B}" srcOrd="0" destOrd="0" presId="urn:microsoft.com/office/officeart/2005/8/layout/list1"/>
    <dgm:cxn modelId="{6333FF35-02E9-4E1F-874F-2CD9A3A5D41E}" type="presOf" srcId="{0F37B2DE-928F-4CA1-B231-8340D4CCF917}" destId="{8225FCE8-716C-4F19-A0F3-F18815BEAA39}" srcOrd="0" destOrd="0" presId="urn:microsoft.com/office/officeart/2005/8/layout/list1"/>
    <dgm:cxn modelId="{0194ED75-718F-4E8A-A8F0-AC749CC8D70F}" type="presOf" srcId="{0F37B2DE-928F-4CA1-B231-8340D4CCF917}" destId="{13C9CF5A-F06C-4966-B424-05510AFB1462}" srcOrd="1" destOrd="0" presId="urn:microsoft.com/office/officeart/2005/8/layout/list1"/>
    <dgm:cxn modelId="{A0BF0C5B-58F9-47D5-B8FD-FCE823A42E2A}" type="presOf" srcId="{90B8A8CD-99DB-474C-85AC-97FF624A1F5A}" destId="{E4571EB8-78A1-4DC1-BB68-17402A300AB5}" srcOrd="0" destOrd="0" presId="urn:microsoft.com/office/officeart/2005/8/layout/list1"/>
    <dgm:cxn modelId="{63FC704A-E892-4A0A-B7A4-4AC667DBEEE8}" srcId="{C39531E8-844E-4E6E-8CD8-10C39A4182C1}" destId="{59F881E5-5324-42FD-B00F-9B1E6A159437}" srcOrd="2" destOrd="0" parTransId="{D650FCB6-6CEF-43A5-8659-348AD7F5B69D}" sibTransId="{DADC923E-262E-4881-BE2C-92E0EA5A5753}"/>
    <dgm:cxn modelId="{6A2644E1-048B-409B-A4B6-0CF11035A47C}" type="presOf" srcId="{D32CBF9F-F67A-47C7-B7E6-E4C3070C7289}" destId="{60CE74A7-99F9-4618-817C-41C2AFA92462}" srcOrd="1" destOrd="0" presId="urn:microsoft.com/office/officeart/2005/8/layout/list1"/>
    <dgm:cxn modelId="{ACA64DF6-01B6-40A0-A1CC-BF88BD9A9471}" type="presOf" srcId="{59F881E5-5324-42FD-B00F-9B1E6A159437}" destId="{8E6E3C05-E1BB-420F-87C1-C85423207068}" srcOrd="1" destOrd="0" presId="urn:microsoft.com/office/officeart/2005/8/layout/list1"/>
    <dgm:cxn modelId="{BA780C62-FECE-4FF6-A993-8034001A248D}" type="presOf" srcId="{D32CBF9F-F67A-47C7-B7E6-E4C3070C7289}" destId="{7894B3B1-2CD4-42FA-8343-9360EFC564ED}" srcOrd="0" destOrd="0" presId="urn:microsoft.com/office/officeart/2005/8/layout/list1"/>
    <dgm:cxn modelId="{35D74C13-16B5-4C33-A118-1528224007DE}" type="presOf" srcId="{59F881E5-5324-42FD-B00F-9B1E6A159437}" destId="{96F2D19C-5A88-4BA6-96A0-DFC2354AF8B4}" srcOrd="0" destOrd="0" presId="urn:microsoft.com/office/officeart/2005/8/layout/list1"/>
    <dgm:cxn modelId="{F073727B-F966-4454-847A-391857ED12C7}" type="presOf" srcId="{90B8A8CD-99DB-474C-85AC-97FF624A1F5A}" destId="{8ECAF759-3B92-4CDA-AB46-2C2BA8373C6A}" srcOrd="1" destOrd="0" presId="urn:microsoft.com/office/officeart/2005/8/layout/list1"/>
    <dgm:cxn modelId="{81CE7CFA-50D2-4FA1-9DC5-427DA5CF8ACF}" srcId="{C39531E8-844E-4E6E-8CD8-10C39A4182C1}" destId="{90B8A8CD-99DB-474C-85AC-97FF624A1F5A}" srcOrd="1" destOrd="0" parTransId="{631EBA83-8434-4EF2-A236-61EF89DC377A}" sibTransId="{C17CDB9D-8556-4B03-B14C-BC57ECB3835F}"/>
    <dgm:cxn modelId="{6AFA07F0-24D5-40EC-8583-F7284BBB3835}" srcId="{C39531E8-844E-4E6E-8CD8-10C39A4182C1}" destId="{FBD1D8BD-5F6F-4362-A442-E311DD18A546}" srcOrd="0" destOrd="0" parTransId="{5610A8A9-3F9D-44F4-87E1-32E4DEACE9B0}" sibTransId="{EECBE9B3-4F16-4882-A7D0-24D6D88C6931}"/>
    <dgm:cxn modelId="{88CC7749-CE14-4E13-9CBE-49B92FAA451A}" type="presOf" srcId="{FBD1D8BD-5F6F-4362-A442-E311DD18A546}" destId="{4402AEFC-439B-4235-9D16-E541E67E656D}" srcOrd="1" destOrd="0" presId="urn:microsoft.com/office/officeart/2005/8/layout/list1"/>
    <dgm:cxn modelId="{2597E90D-F6B5-4C34-BD69-D84297B4272E}" srcId="{C39531E8-844E-4E6E-8CD8-10C39A4182C1}" destId="{0F37B2DE-928F-4CA1-B231-8340D4CCF917}" srcOrd="3" destOrd="0" parTransId="{385C796F-9007-4A3A-A4B2-3C398746E67B}" sibTransId="{28D86B39-8A4F-45B1-BC8C-C38406D2DBE5}"/>
    <dgm:cxn modelId="{8A13CD47-00FA-4476-BBDF-00C9F62FA132}" type="presParOf" srcId="{4A87FEEC-19F5-435D-AD3A-5FE39E4A5D2B}" destId="{6B618380-051F-492C-88EB-69BBAD6494FE}" srcOrd="0" destOrd="0" presId="urn:microsoft.com/office/officeart/2005/8/layout/list1"/>
    <dgm:cxn modelId="{46E6B683-F4E9-4CC6-BFF3-4CA283F17786}" type="presParOf" srcId="{6B618380-051F-492C-88EB-69BBAD6494FE}" destId="{0318261A-7283-46DC-957D-5D1DB489581D}" srcOrd="0" destOrd="0" presId="urn:microsoft.com/office/officeart/2005/8/layout/list1"/>
    <dgm:cxn modelId="{44E99A42-AEB8-454A-A306-D536D3C31899}" type="presParOf" srcId="{6B618380-051F-492C-88EB-69BBAD6494FE}" destId="{4402AEFC-439B-4235-9D16-E541E67E656D}" srcOrd="1" destOrd="0" presId="urn:microsoft.com/office/officeart/2005/8/layout/list1"/>
    <dgm:cxn modelId="{570001A8-FB56-424D-BE9C-66237CD324B7}" type="presParOf" srcId="{4A87FEEC-19F5-435D-AD3A-5FE39E4A5D2B}" destId="{160F8379-B938-4348-A611-2B9912D432F6}" srcOrd="1" destOrd="0" presId="urn:microsoft.com/office/officeart/2005/8/layout/list1"/>
    <dgm:cxn modelId="{C53EC166-F577-4867-BCC6-856B536B5DD2}" type="presParOf" srcId="{4A87FEEC-19F5-435D-AD3A-5FE39E4A5D2B}" destId="{0DFEBDEB-7CC3-47C8-A5BD-8BE558A48DBA}" srcOrd="2" destOrd="0" presId="urn:microsoft.com/office/officeart/2005/8/layout/list1"/>
    <dgm:cxn modelId="{63B88943-835C-4628-8D75-F1970936C870}" type="presParOf" srcId="{4A87FEEC-19F5-435D-AD3A-5FE39E4A5D2B}" destId="{7B8BBEBF-4B27-422A-86E2-8F7C225A2A5E}" srcOrd="3" destOrd="0" presId="urn:microsoft.com/office/officeart/2005/8/layout/list1"/>
    <dgm:cxn modelId="{57EFD56A-C275-4853-A8F5-EDF6D312BC50}" type="presParOf" srcId="{4A87FEEC-19F5-435D-AD3A-5FE39E4A5D2B}" destId="{033FF14D-29C0-4D79-8B96-35DB41FC12BB}" srcOrd="4" destOrd="0" presId="urn:microsoft.com/office/officeart/2005/8/layout/list1"/>
    <dgm:cxn modelId="{5949BCAC-6FD3-4473-A710-5238EF804C8E}" type="presParOf" srcId="{033FF14D-29C0-4D79-8B96-35DB41FC12BB}" destId="{E4571EB8-78A1-4DC1-BB68-17402A300AB5}" srcOrd="0" destOrd="0" presId="urn:microsoft.com/office/officeart/2005/8/layout/list1"/>
    <dgm:cxn modelId="{DD71414E-57BF-476E-B511-498DE960A8DA}" type="presParOf" srcId="{033FF14D-29C0-4D79-8B96-35DB41FC12BB}" destId="{8ECAF759-3B92-4CDA-AB46-2C2BA8373C6A}" srcOrd="1" destOrd="0" presId="urn:microsoft.com/office/officeart/2005/8/layout/list1"/>
    <dgm:cxn modelId="{281527C6-6611-4C6F-BD9E-EBEB8F8B2055}" type="presParOf" srcId="{4A87FEEC-19F5-435D-AD3A-5FE39E4A5D2B}" destId="{983ECBF7-0A26-48F1-A510-FB23F540C129}" srcOrd="5" destOrd="0" presId="urn:microsoft.com/office/officeart/2005/8/layout/list1"/>
    <dgm:cxn modelId="{1EDD3E5D-27CB-49A8-8DD6-33CC6073C89A}" type="presParOf" srcId="{4A87FEEC-19F5-435D-AD3A-5FE39E4A5D2B}" destId="{D4BBDC45-6E4A-4C2A-B3B8-20918A30C566}" srcOrd="6" destOrd="0" presId="urn:microsoft.com/office/officeart/2005/8/layout/list1"/>
    <dgm:cxn modelId="{F2B463D5-E019-494B-A775-D547CE383778}" type="presParOf" srcId="{4A87FEEC-19F5-435D-AD3A-5FE39E4A5D2B}" destId="{673158E5-E3E0-4377-B279-37CB7B3AAEFA}" srcOrd="7" destOrd="0" presId="urn:microsoft.com/office/officeart/2005/8/layout/list1"/>
    <dgm:cxn modelId="{10848CED-0D70-42D2-9CAD-C0D4F2A7F8DE}" type="presParOf" srcId="{4A87FEEC-19F5-435D-AD3A-5FE39E4A5D2B}" destId="{DB62F6B6-C3D9-4C58-AD13-5F8E920B9F84}" srcOrd="8" destOrd="0" presId="urn:microsoft.com/office/officeart/2005/8/layout/list1"/>
    <dgm:cxn modelId="{5ED9D4C0-2755-4472-8BD6-D6E41B0909B6}" type="presParOf" srcId="{DB62F6B6-C3D9-4C58-AD13-5F8E920B9F84}" destId="{96F2D19C-5A88-4BA6-96A0-DFC2354AF8B4}" srcOrd="0" destOrd="0" presId="urn:microsoft.com/office/officeart/2005/8/layout/list1"/>
    <dgm:cxn modelId="{25143300-9B8F-4919-8710-3BBFA3397970}" type="presParOf" srcId="{DB62F6B6-C3D9-4C58-AD13-5F8E920B9F84}" destId="{8E6E3C05-E1BB-420F-87C1-C85423207068}" srcOrd="1" destOrd="0" presId="urn:microsoft.com/office/officeart/2005/8/layout/list1"/>
    <dgm:cxn modelId="{34AAAC07-2DEE-4EC9-888A-E50477C6089B}" type="presParOf" srcId="{4A87FEEC-19F5-435D-AD3A-5FE39E4A5D2B}" destId="{F8110F68-AAB1-4DE4-95A2-FF98E131152F}" srcOrd="9" destOrd="0" presId="urn:microsoft.com/office/officeart/2005/8/layout/list1"/>
    <dgm:cxn modelId="{AE5F052E-179A-44CC-8FEA-87D8665F76FE}" type="presParOf" srcId="{4A87FEEC-19F5-435D-AD3A-5FE39E4A5D2B}" destId="{B4F5D6C4-333F-4C90-99D9-147CF7AF9B29}" srcOrd="10" destOrd="0" presId="urn:microsoft.com/office/officeart/2005/8/layout/list1"/>
    <dgm:cxn modelId="{5C699204-923F-49A3-98E1-D77CB5A7EBF8}" type="presParOf" srcId="{4A87FEEC-19F5-435D-AD3A-5FE39E4A5D2B}" destId="{A8C5985B-9249-40F1-91E7-25CE89F28838}" srcOrd="11" destOrd="0" presId="urn:microsoft.com/office/officeart/2005/8/layout/list1"/>
    <dgm:cxn modelId="{5486A605-44A4-4D44-9EAB-50B593306990}" type="presParOf" srcId="{4A87FEEC-19F5-435D-AD3A-5FE39E4A5D2B}" destId="{2D49E3AC-878F-46FB-9C9F-EAE96988D7A0}" srcOrd="12" destOrd="0" presId="urn:microsoft.com/office/officeart/2005/8/layout/list1"/>
    <dgm:cxn modelId="{39AD7485-FFF7-429D-845C-D3E2CC1CB968}" type="presParOf" srcId="{2D49E3AC-878F-46FB-9C9F-EAE96988D7A0}" destId="{8225FCE8-716C-4F19-A0F3-F18815BEAA39}" srcOrd="0" destOrd="0" presId="urn:microsoft.com/office/officeart/2005/8/layout/list1"/>
    <dgm:cxn modelId="{A7809378-8130-4029-B9B0-B2865984F5F6}" type="presParOf" srcId="{2D49E3AC-878F-46FB-9C9F-EAE96988D7A0}" destId="{13C9CF5A-F06C-4966-B424-05510AFB1462}" srcOrd="1" destOrd="0" presId="urn:microsoft.com/office/officeart/2005/8/layout/list1"/>
    <dgm:cxn modelId="{6023D3B4-D142-4B1A-B6CB-66425EB85FA8}" type="presParOf" srcId="{4A87FEEC-19F5-435D-AD3A-5FE39E4A5D2B}" destId="{FA31FB46-29EC-4A28-8EBD-7F3457CE108B}" srcOrd="13" destOrd="0" presId="urn:microsoft.com/office/officeart/2005/8/layout/list1"/>
    <dgm:cxn modelId="{4613B627-0EAB-4A68-86C7-AAC7E8D91FBE}" type="presParOf" srcId="{4A87FEEC-19F5-435D-AD3A-5FE39E4A5D2B}" destId="{D9458D27-0E53-4BF9-936A-A9C84B97F209}" srcOrd="14" destOrd="0" presId="urn:microsoft.com/office/officeart/2005/8/layout/list1"/>
    <dgm:cxn modelId="{0542D0C6-9081-413B-BD93-B2EF4C055E87}" type="presParOf" srcId="{4A87FEEC-19F5-435D-AD3A-5FE39E4A5D2B}" destId="{6E181B97-8F1C-4972-A53D-F8841A71885B}" srcOrd="15" destOrd="0" presId="urn:microsoft.com/office/officeart/2005/8/layout/list1"/>
    <dgm:cxn modelId="{6938CBE0-0E92-44EF-8F8E-B32D53731DB4}" type="presParOf" srcId="{4A87FEEC-19F5-435D-AD3A-5FE39E4A5D2B}" destId="{E3F6FEE6-9E93-4AD3-AB46-DE0848C6F83F}" srcOrd="16" destOrd="0" presId="urn:microsoft.com/office/officeart/2005/8/layout/list1"/>
    <dgm:cxn modelId="{90631EA6-AF16-48C5-BE6D-56DFE719D77F}" type="presParOf" srcId="{E3F6FEE6-9E93-4AD3-AB46-DE0848C6F83F}" destId="{7894B3B1-2CD4-42FA-8343-9360EFC564ED}" srcOrd="0" destOrd="0" presId="urn:microsoft.com/office/officeart/2005/8/layout/list1"/>
    <dgm:cxn modelId="{02494710-7E92-4E20-8157-B0EC0AA3C7E2}" type="presParOf" srcId="{E3F6FEE6-9E93-4AD3-AB46-DE0848C6F83F}" destId="{60CE74A7-99F9-4618-817C-41C2AFA92462}" srcOrd="1" destOrd="0" presId="urn:microsoft.com/office/officeart/2005/8/layout/list1"/>
    <dgm:cxn modelId="{EFE629C5-4BEF-40E1-8DBE-59DE4D0A42D7}" type="presParOf" srcId="{4A87FEEC-19F5-435D-AD3A-5FE39E4A5D2B}" destId="{3A7C3D90-EC2C-461F-86A3-130B85930FAE}" srcOrd="17" destOrd="0" presId="urn:microsoft.com/office/officeart/2005/8/layout/list1"/>
    <dgm:cxn modelId="{9D007B28-94E5-48FC-BF17-F6C349745F31}" type="presParOf" srcId="{4A87FEEC-19F5-435D-AD3A-5FE39E4A5D2B}" destId="{E92D130D-9541-46EA-B924-FB2C82BFB79A}" srcOrd="18"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FDA167-DFBA-45A3-8BCE-094332D5FE8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31F25173-38D6-47F5-853D-344D78DB3BA0}">
      <dgm:prSet phldrT="[Texto]" custT="1"/>
      <dgm:spPr>
        <a:solidFill>
          <a:schemeClr val="bg1"/>
        </a:solidFill>
        <a:ln>
          <a:solidFill>
            <a:schemeClr val="tx1"/>
          </a:solidFill>
        </a:ln>
      </dgm:spPr>
      <dgm:t>
        <a:bodyPr/>
        <a:lstStyle/>
        <a:p>
          <a:r>
            <a:rPr lang="pt-BR" sz="2800" dirty="0" smtClean="0">
              <a:solidFill>
                <a:schemeClr val="bg1">
                  <a:lumMod val="50000"/>
                </a:schemeClr>
              </a:solidFill>
            </a:rPr>
            <a:t>Total de Pedidos:  4.009</a:t>
          </a:r>
        </a:p>
      </dgm:t>
    </dgm:pt>
    <dgm:pt modelId="{F44657CA-E71D-4E3C-9200-0AE7B5CA3390}" type="parTrans" cxnId="{7D1C73FD-C528-456C-A7FF-ADAE829D2F0D}">
      <dgm:prSet/>
      <dgm:spPr/>
      <dgm:t>
        <a:bodyPr/>
        <a:lstStyle/>
        <a:p>
          <a:endParaRPr lang="pt-BR"/>
        </a:p>
      </dgm:t>
    </dgm:pt>
    <dgm:pt modelId="{FABB352E-4D2E-4CDD-BD2B-50026FC20AE3}" type="sibTrans" cxnId="{7D1C73FD-C528-456C-A7FF-ADAE829D2F0D}">
      <dgm:prSet/>
      <dgm:spPr/>
      <dgm:t>
        <a:bodyPr/>
        <a:lstStyle/>
        <a:p>
          <a:endParaRPr lang="pt-BR"/>
        </a:p>
      </dgm:t>
    </dgm:pt>
    <dgm:pt modelId="{0EE2E640-C7C0-41EE-8817-EBA616F35B81}">
      <dgm:prSet phldrT="[Texto]" custT="1"/>
      <dgm:spPr>
        <a:solidFill>
          <a:schemeClr val="bg1"/>
        </a:solidFill>
        <a:ln>
          <a:solidFill>
            <a:schemeClr val="tx1"/>
          </a:solidFill>
        </a:ln>
      </dgm:spPr>
      <dgm:t>
        <a:bodyPr/>
        <a:lstStyle/>
        <a:p>
          <a:r>
            <a:rPr lang="pt-BR" sz="2800" dirty="0" smtClean="0">
              <a:solidFill>
                <a:schemeClr val="bg1">
                  <a:lumMod val="50000"/>
                </a:schemeClr>
              </a:solidFill>
            </a:rPr>
            <a:t>Prazo médio de atendimento:  15 dias</a:t>
          </a:r>
          <a:endParaRPr lang="pt-BR" sz="2800" dirty="0">
            <a:solidFill>
              <a:schemeClr val="bg1">
                <a:lumMod val="50000"/>
              </a:schemeClr>
            </a:solidFill>
          </a:endParaRPr>
        </a:p>
      </dgm:t>
    </dgm:pt>
    <dgm:pt modelId="{D3C5CA5F-CD0E-4BEF-B275-00321EB2524B}" type="parTrans" cxnId="{5DC659EF-E37C-44D8-A2E6-09C67A14D50D}">
      <dgm:prSet/>
      <dgm:spPr/>
      <dgm:t>
        <a:bodyPr/>
        <a:lstStyle/>
        <a:p>
          <a:endParaRPr lang="pt-BR"/>
        </a:p>
      </dgm:t>
    </dgm:pt>
    <dgm:pt modelId="{78985304-44D6-4A4A-8154-2F450B0A55BA}" type="sibTrans" cxnId="{5DC659EF-E37C-44D8-A2E6-09C67A14D50D}">
      <dgm:prSet/>
      <dgm:spPr/>
      <dgm:t>
        <a:bodyPr/>
        <a:lstStyle/>
        <a:p>
          <a:endParaRPr lang="pt-BR"/>
        </a:p>
      </dgm:t>
    </dgm:pt>
    <dgm:pt modelId="{459AE2B4-512E-4083-91E0-7663ECBD5389}">
      <dgm:prSet phldrT="[Texto]" custT="1"/>
      <dgm:spPr>
        <a:solidFill>
          <a:schemeClr val="bg1"/>
        </a:solidFill>
        <a:ln>
          <a:solidFill>
            <a:schemeClr val="tx1"/>
          </a:solidFill>
        </a:ln>
      </dgm:spPr>
      <dgm:t>
        <a:bodyPr/>
        <a:lstStyle/>
        <a:p>
          <a:r>
            <a:rPr lang="pt-BR" sz="2800" dirty="0" smtClean="0">
              <a:solidFill>
                <a:schemeClr val="bg1">
                  <a:lumMod val="50000"/>
                </a:schemeClr>
              </a:solidFill>
            </a:rPr>
            <a:t>Resposta dentro do prazo: 94%</a:t>
          </a:r>
        </a:p>
      </dgm:t>
    </dgm:pt>
    <dgm:pt modelId="{94555631-C863-41F4-83FE-5270798D7D40}" type="parTrans" cxnId="{520AD72B-9DF3-477F-AB7E-54D4D69356E6}">
      <dgm:prSet/>
      <dgm:spPr/>
      <dgm:t>
        <a:bodyPr/>
        <a:lstStyle/>
        <a:p>
          <a:endParaRPr lang="pt-BR"/>
        </a:p>
      </dgm:t>
    </dgm:pt>
    <dgm:pt modelId="{08265931-EF10-4CF2-8285-7B599C6BFA87}" type="sibTrans" cxnId="{520AD72B-9DF3-477F-AB7E-54D4D69356E6}">
      <dgm:prSet/>
      <dgm:spPr/>
      <dgm:t>
        <a:bodyPr/>
        <a:lstStyle/>
        <a:p>
          <a:endParaRPr lang="pt-BR"/>
        </a:p>
      </dgm:t>
    </dgm:pt>
    <dgm:pt modelId="{55E75781-C5A0-4EAD-8E85-A28325CFBE63}" type="pres">
      <dgm:prSet presAssocID="{ABFDA167-DFBA-45A3-8BCE-094332D5FE81}" presName="Name0" presStyleCnt="0">
        <dgm:presLayoutVars>
          <dgm:chMax val="7"/>
          <dgm:chPref val="7"/>
          <dgm:dir/>
        </dgm:presLayoutVars>
      </dgm:prSet>
      <dgm:spPr/>
      <dgm:t>
        <a:bodyPr/>
        <a:lstStyle/>
        <a:p>
          <a:endParaRPr lang="pt-BR"/>
        </a:p>
      </dgm:t>
    </dgm:pt>
    <dgm:pt modelId="{ADE1A116-FE65-4101-A30C-825F878F6DFF}" type="pres">
      <dgm:prSet presAssocID="{ABFDA167-DFBA-45A3-8BCE-094332D5FE81}" presName="Name1" presStyleCnt="0"/>
      <dgm:spPr/>
    </dgm:pt>
    <dgm:pt modelId="{D06F6CEA-FC56-463A-A710-12CA8708C13E}" type="pres">
      <dgm:prSet presAssocID="{ABFDA167-DFBA-45A3-8BCE-094332D5FE81}" presName="cycle" presStyleCnt="0"/>
      <dgm:spPr/>
    </dgm:pt>
    <dgm:pt modelId="{498394E3-333C-4CBB-9C3D-CB1313F26E5F}" type="pres">
      <dgm:prSet presAssocID="{ABFDA167-DFBA-45A3-8BCE-094332D5FE81}" presName="srcNode" presStyleLbl="node1" presStyleIdx="0" presStyleCnt="3"/>
      <dgm:spPr/>
    </dgm:pt>
    <dgm:pt modelId="{1FF4D343-EF05-40B0-8F19-380C85FC8DE1}" type="pres">
      <dgm:prSet presAssocID="{ABFDA167-DFBA-45A3-8BCE-094332D5FE81}" presName="conn" presStyleLbl="parChTrans1D2" presStyleIdx="0" presStyleCnt="1"/>
      <dgm:spPr/>
      <dgm:t>
        <a:bodyPr/>
        <a:lstStyle/>
        <a:p>
          <a:endParaRPr lang="pt-BR"/>
        </a:p>
      </dgm:t>
    </dgm:pt>
    <dgm:pt modelId="{E92C63A4-8FA8-4AA2-ACB6-F11CBFAE9FC2}" type="pres">
      <dgm:prSet presAssocID="{ABFDA167-DFBA-45A3-8BCE-094332D5FE81}" presName="extraNode" presStyleLbl="node1" presStyleIdx="0" presStyleCnt="3"/>
      <dgm:spPr/>
    </dgm:pt>
    <dgm:pt modelId="{9BDD4BEB-4137-4148-BF45-DC0C014E7F5D}" type="pres">
      <dgm:prSet presAssocID="{ABFDA167-DFBA-45A3-8BCE-094332D5FE81}" presName="dstNode" presStyleLbl="node1" presStyleIdx="0" presStyleCnt="3"/>
      <dgm:spPr/>
    </dgm:pt>
    <dgm:pt modelId="{B31B63C3-3958-4BF7-BE82-3BBA673BA9C4}" type="pres">
      <dgm:prSet presAssocID="{31F25173-38D6-47F5-853D-344D78DB3BA0}" presName="text_1" presStyleLbl="node1" presStyleIdx="0" presStyleCnt="3">
        <dgm:presLayoutVars>
          <dgm:bulletEnabled val="1"/>
        </dgm:presLayoutVars>
      </dgm:prSet>
      <dgm:spPr/>
      <dgm:t>
        <a:bodyPr/>
        <a:lstStyle/>
        <a:p>
          <a:endParaRPr lang="pt-BR"/>
        </a:p>
      </dgm:t>
    </dgm:pt>
    <dgm:pt modelId="{56E91EF7-31C6-4713-B387-6E0576C1C7CD}" type="pres">
      <dgm:prSet presAssocID="{31F25173-38D6-47F5-853D-344D78DB3BA0}" presName="accent_1" presStyleCnt="0"/>
      <dgm:spPr/>
    </dgm:pt>
    <dgm:pt modelId="{7113A215-84D2-4DE1-975F-E26F942DA53A}" type="pres">
      <dgm:prSet presAssocID="{31F25173-38D6-47F5-853D-344D78DB3BA0}" presName="accentRepeatNode" presStyleLbl="solidFgAcc1" presStyleIdx="0" presStyleCnt="3"/>
      <dgm:spPr>
        <a:ln>
          <a:solidFill>
            <a:schemeClr val="tx1"/>
          </a:solidFill>
        </a:ln>
      </dgm:spPr>
      <dgm:t>
        <a:bodyPr/>
        <a:lstStyle/>
        <a:p>
          <a:endParaRPr lang="pt-BR"/>
        </a:p>
      </dgm:t>
    </dgm:pt>
    <dgm:pt modelId="{0C636FB6-B04B-40DF-AA54-9C254239E0D3}" type="pres">
      <dgm:prSet presAssocID="{0EE2E640-C7C0-41EE-8817-EBA616F35B81}" presName="text_2" presStyleLbl="node1" presStyleIdx="1" presStyleCnt="3">
        <dgm:presLayoutVars>
          <dgm:bulletEnabled val="1"/>
        </dgm:presLayoutVars>
      </dgm:prSet>
      <dgm:spPr/>
      <dgm:t>
        <a:bodyPr/>
        <a:lstStyle/>
        <a:p>
          <a:endParaRPr lang="pt-BR"/>
        </a:p>
      </dgm:t>
    </dgm:pt>
    <dgm:pt modelId="{0428DFAD-C5A0-4DA2-AD5C-0F2D961908ED}" type="pres">
      <dgm:prSet presAssocID="{0EE2E640-C7C0-41EE-8817-EBA616F35B81}" presName="accent_2" presStyleCnt="0"/>
      <dgm:spPr/>
    </dgm:pt>
    <dgm:pt modelId="{98528023-7693-42A0-A3E3-1F9413472A51}" type="pres">
      <dgm:prSet presAssocID="{0EE2E640-C7C0-41EE-8817-EBA616F35B81}" presName="accentRepeatNode" presStyleLbl="solidFgAcc1" presStyleIdx="1" presStyleCnt="3"/>
      <dgm:spPr>
        <a:ln>
          <a:solidFill>
            <a:schemeClr val="tx1"/>
          </a:solidFill>
        </a:ln>
      </dgm:spPr>
      <dgm:t>
        <a:bodyPr/>
        <a:lstStyle/>
        <a:p>
          <a:endParaRPr lang="pt-BR"/>
        </a:p>
      </dgm:t>
    </dgm:pt>
    <dgm:pt modelId="{D1264471-8F0A-4014-AC28-BE6DBCCE46C5}" type="pres">
      <dgm:prSet presAssocID="{459AE2B4-512E-4083-91E0-7663ECBD5389}" presName="text_3" presStyleLbl="node1" presStyleIdx="2" presStyleCnt="3">
        <dgm:presLayoutVars>
          <dgm:bulletEnabled val="1"/>
        </dgm:presLayoutVars>
      </dgm:prSet>
      <dgm:spPr/>
      <dgm:t>
        <a:bodyPr/>
        <a:lstStyle/>
        <a:p>
          <a:endParaRPr lang="pt-BR"/>
        </a:p>
      </dgm:t>
    </dgm:pt>
    <dgm:pt modelId="{DF5E4868-17C1-44E9-8824-5620148F7744}" type="pres">
      <dgm:prSet presAssocID="{459AE2B4-512E-4083-91E0-7663ECBD5389}" presName="accent_3" presStyleCnt="0"/>
      <dgm:spPr/>
    </dgm:pt>
    <dgm:pt modelId="{7A299453-699E-434A-ACC9-AC1A3E947B9A}" type="pres">
      <dgm:prSet presAssocID="{459AE2B4-512E-4083-91E0-7663ECBD5389}" presName="accentRepeatNode" presStyleLbl="solidFgAcc1" presStyleIdx="2" presStyleCnt="3"/>
      <dgm:spPr>
        <a:ln>
          <a:solidFill>
            <a:schemeClr val="tx1"/>
          </a:solidFill>
        </a:ln>
      </dgm:spPr>
      <dgm:t>
        <a:bodyPr/>
        <a:lstStyle/>
        <a:p>
          <a:endParaRPr lang="pt-BR"/>
        </a:p>
      </dgm:t>
    </dgm:pt>
  </dgm:ptLst>
  <dgm:cxnLst>
    <dgm:cxn modelId="{2E329F6B-0462-4578-8E12-793B56C836D5}" type="presOf" srcId="{ABFDA167-DFBA-45A3-8BCE-094332D5FE81}" destId="{55E75781-C5A0-4EAD-8E85-A28325CFBE63}" srcOrd="0" destOrd="0" presId="urn:microsoft.com/office/officeart/2008/layout/VerticalCurvedList"/>
    <dgm:cxn modelId="{5DC659EF-E37C-44D8-A2E6-09C67A14D50D}" srcId="{ABFDA167-DFBA-45A3-8BCE-094332D5FE81}" destId="{0EE2E640-C7C0-41EE-8817-EBA616F35B81}" srcOrd="1" destOrd="0" parTransId="{D3C5CA5F-CD0E-4BEF-B275-00321EB2524B}" sibTransId="{78985304-44D6-4A4A-8154-2F450B0A55BA}"/>
    <dgm:cxn modelId="{BB3F7D65-1D70-4BFB-A653-8B00C3379852}" type="presOf" srcId="{31F25173-38D6-47F5-853D-344D78DB3BA0}" destId="{B31B63C3-3958-4BF7-BE82-3BBA673BA9C4}" srcOrd="0" destOrd="0" presId="urn:microsoft.com/office/officeart/2008/layout/VerticalCurvedList"/>
    <dgm:cxn modelId="{520AD72B-9DF3-477F-AB7E-54D4D69356E6}" srcId="{ABFDA167-DFBA-45A3-8BCE-094332D5FE81}" destId="{459AE2B4-512E-4083-91E0-7663ECBD5389}" srcOrd="2" destOrd="0" parTransId="{94555631-C863-41F4-83FE-5270798D7D40}" sibTransId="{08265931-EF10-4CF2-8285-7B599C6BFA87}"/>
    <dgm:cxn modelId="{A64EBB2B-53A0-4922-9123-4191ED2096F1}" type="presOf" srcId="{0EE2E640-C7C0-41EE-8817-EBA616F35B81}" destId="{0C636FB6-B04B-40DF-AA54-9C254239E0D3}" srcOrd="0" destOrd="0" presId="urn:microsoft.com/office/officeart/2008/layout/VerticalCurvedList"/>
    <dgm:cxn modelId="{07681B18-5564-4535-AB58-19F8264C2AC5}" type="presOf" srcId="{FABB352E-4D2E-4CDD-BD2B-50026FC20AE3}" destId="{1FF4D343-EF05-40B0-8F19-380C85FC8DE1}" srcOrd="0" destOrd="0" presId="urn:microsoft.com/office/officeart/2008/layout/VerticalCurvedList"/>
    <dgm:cxn modelId="{B7D83A93-2465-4578-A6CD-D067662735B1}" type="presOf" srcId="{459AE2B4-512E-4083-91E0-7663ECBD5389}" destId="{D1264471-8F0A-4014-AC28-BE6DBCCE46C5}" srcOrd="0" destOrd="0" presId="urn:microsoft.com/office/officeart/2008/layout/VerticalCurvedList"/>
    <dgm:cxn modelId="{7D1C73FD-C528-456C-A7FF-ADAE829D2F0D}" srcId="{ABFDA167-DFBA-45A3-8BCE-094332D5FE81}" destId="{31F25173-38D6-47F5-853D-344D78DB3BA0}" srcOrd="0" destOrd="0" parTransId="{F44657CA-E71D-4E3C-9200-0AE7B5CA3390}" sibTransId="{FABB352E-4D2E-4CDD-BD2B-50026FC20AE3}"/>
    <dgm:cxn modelId="{BD8F5721-2E00-4F90-B76F-2C3B12989883}" type="presParOf" srcId="{55E75781-C5A0-4EAD-8E85-A28325CFBE63}" destId="{ADE1A116-FE65-4101-A30C-825F878F6DFF}" srcOrd="0" destOrd="0" presId="urn:microsoft.com/office/officeart/2008/layout/VerticalCurvedList"/>
    <dgm:cxn modelId="{58B2CAAE-C251-4AA5-A105-FBB2C5B476C9}" type="presParOf" srcId="{ADE1A116-FE65-4101-A30C-825F878F6DFF}" destId="{D06F6CEA-FC56-463A-A710-12CA8708C13E}" srcOrd="0" destOrd="0" presId="urn:microsoft.com/office/officeart/2008/layout/VerticalCurvedList"/>
    <dgm:cxn modelId="{0CDC4F81-2045-40CE-9E1C-B8EB3B1BAD40}" type="presParOf" srcId="{D06F6CEA-FC56-463A-A710-12CA8708C13E}" destId="{498394E3-333C-4CBB-9C3D-CB1313F26E5F}" srcOrd="0" destOrd="0" presId="urn:microsoft.com/office/officeart/2008/layout/VerticalCurvedList"/>
    <dgm:cxn modelId="{BF7D1ADC-C814-49D7-A6D9-C86EB205C7FD}" type="presParOf" srcId="{D06F6CEA-FC56-463A-A710-12CA8708C13E}" destId="{1FF4D343-EF05-40B0-8F19-380C85FC8DE1}" srcOrd="1" destOrd="0" presId="urn:microsoft.com/office/officeart/2008/layout/VerticalCurvedList"/>
    <dgm:cxn modelId="{4AA7CA75-210C-435E-A758-DDFF17C95891}" type="presParOf" srcId="{D06F6CEA-FC56-463A-A710-12CA8708C13E}" destId="{E92C63A4-8FA8-4AA2-ACB6-F11CBFAE9FC2}" srcOrd="2" destOrd="0" presId="urn:microsoft.com/office/officeart/2008/layout/VerticalCurvedList"/>
    <dgm:cxn modelId="{F9669458-E44B-4B7B-AE10-E6269AE46B84}" type="presParOf" srcId="{D06F6CEA-FC56-463A-A710-12CA8708C13E}" destId="{9BDD4BEB-4137-4148-BF45-DC0C014E7F5D}" srcOrd="3" destOrd="0" presId="urn:microsoft.com/office/officeart/2008/layout/VerticalCurvedList"/>
    <dgm:cxn modelId="{A2B11825-5C1A-4EF8-A4AC-5A1F8E7B53D0}" type="presParOf" srcId="{ADE1A116-FE65-4101-A30C-825F878F6DFF}" destId="{B31B63C3-3958-4BF7-BE82-3BBA673BA9C4}" srcOrd="1" destOrd="0" presId="urn:microsoft.com/office/officeart/2008/layout/VerticalCurvedList"/>
    <dgm:cxn modelId="{085ED97E-71E5-4BE7-B19E-71D9A789DC38}" type="presParOf" srcId="{ADE1A116-FE65-4101-A30C-825F878F6DFF}" destId="{56E91EF7-31C6-4713-B387-6E0576C1C7CD}" srcOrd="2" destOrd="0" presId="urn:microsoft.com/office/officeart/2008/layout/VerticalCurvedList"/>
    <dgm:cxn modelId="{82B0FEA9-5716-4779-A1BB-921A9B5C8F31}" type="presParOf" srcId="{56E91EF7-31C6-4713-B387-6E0576C1C7CD}" destId="{7113A215-84D2-4DE1-975F-E26F942DA53A}" srcOrd="0" destOrd="0" presId="urn:microsoft.com/office/officeart/2008/layout/VerticalCurvedList"/>
    <dgm:cxn modelId="{B33397F6-B506-4946-B26E-EB34DAAFC4B8}" type="presParOf" srcId="{ADE1A116-FE65-4101-A30C-825F878F6DFF}" destId="{0C636FB6-B04B-40DF-AA54-9C254239E0D3}" srcOrd="3" destOrd="0" presId="urn:microsoft.com/office/officeart/2008/layout/VerticalCurvedList"/>
    <dgm:cxn modelId="{354CBC6F-7955-4C1C-8F79-3A48D64FA5FC}" type="presParOf" srcId="{ADE1A116-FE65-4101-A30C-825F878F6DFF}" destId="{0428DFAD-C5A0-4DA2-AD5C-0F2D961908ED}" srcOrd="4" destOrd="0" presId="urn:microsoft.com/office/officeart/2008/layout/VerticalCurvedList"/>
    <dgm:cxn modelId="{84F3A929-1587-4AD8-B693-8461881C4B55}" type="presParOf" srcId="{0428DFAD-C5A0-4DA2-AD5C-0F2D961908ED}" destId="{98528023-7693-42A0-A3E3-1F9413472A51}" srcOrd="0" destOrd="0" presId="urn:microsoft.com/office/officeart/2008/layout/VerticalCurvedList"/>
    <dgm:cxn modelId="{F7125259-9368-4315-9E37-443B0D9D6C0D}" type="presParOf" srcId="{ADE1A116-FE65-4101-A30C-825F878F6DFF}" destId="{D1264471-8F0A-4014-AC28-BE6DBCCE46C5}" srcOrd="5" destOrd="0" presId="urn:microsoft.com/office/officeart/2008/layout/VerticalCurvedList"/>
    <dgm:cxn modelId="{03C0EFAA-D949-4624-BFC5-B838A1893247}" type="presParOf" srcId="{ADE1A116-FE65-4101-A30C-825F878F6DFF}" destId="{DF5E4868-17C1-44E9-8824-5620148F7744}" srcOrd="6" destOrd="0" presId="urn:microsoft.com/office/officeart/2008/layout/VerticalCurvedList"/>
    <dgm:cxn modelId="{0881801A-5CB3-4773-BE7F-C9FB3B9248F5}" type="presParOf" srcId="{DF5E4868-17C1-44E9-8824-5620148F7744}" destId="{7A299453-699E-434A-ACC9-AC1A3E947B9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FDA167-DFBA-45A3-8BCE-094332D5FE8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t-BR"/>
        </a:p>
      </dgm:t>
    </dgm:pt>
    <dgm:pt modelId="{31F25173-38D6-47F5-853D-344D78DB3BA0}">
      <dgm:prSet phldrT="[Texto]" custT="1"/>
      <dgm:spPr>
        <a:solidFill>
          <a:schemeClr val="bg1"/>
        </a:solidFill>
        <a:ln>
          <a:solidFill>
            <a:schemeClr val="tx1"/>
          </a:solidFill>
        </a:ln>
      </dgm:spPr>
      <dgm:t>
        <a:bodyPr/>
        <a:lstStyle/>
        <a:p>
          <a:pPr algn="l"/>
          <a:r>
            <a:rPr lang="pt-BR" sz="2400" b="1" dirty="0" smtClean="0">
              <a:solidFill>
                <a:schemeClr val="bg1">
                  <a:lumMod val="50000"/>
                </a:schemeClr>
              </a:solidFill>
            </a:rPr>
            <a:t>www.ouvidoria.df.gov.br</a:t>
          </a:r>
        </a:p>
      </dgm:t>
    </dgm:pt>
    <dgm:pt modelId="{F44657CA-E71D-4E3C-9200-0AE7B5CA3390}" type="parTrans" cxnId="{7D1C73FD-C528-456C-A7FF-ADAE829D2F0D}">
      <dgm:prSet/>
      <dgm:spPr/>
      <dgm:t>
        <a:bodyPr/>
        <a:lstStyle/>
        <a:p>
          <a:endParaRPr lang="pt-BR"/>
        </a:p>
      </dgm:t>
    </dgm:pt>
    <dgm:pt modelId="{FABB352E-4D2E-4CDD-BD2B-50026FC20AE3}" type="sibTrans" cxnId="{7D1C73FD-C528-456C-A7FF-ADAE829D2F0D}">
      <dgm:prSet/>
      <dgm:spPr/>
      <dgm:t>
        <a:bodyPr/>
        <a:lstStyle/>
        <a:p>
          <a:endParaRPr lang="pt-BR"/>
        </a:p>
      </dgm:t>
    </dgm:pt>
    <dgm:pt modelId="{0EE2E640-C7C0-41EE-8817-EBA616F35B81}">
      <dgm:prSet phldrT="[Texto]" custT="1"/>
      <dgm:spPr>
        <a:solidFill>
          <a:schemeClr val="bg1"/>
        </a:solidFill>
        <a:ln>
          <a:solidFill>
            <a:schemeClr val="tx1"/>
          </a:solidFill>
        </a:ln>
      </dgm:spPr>
      <dgm:t>
        <a:bodyPr/>
        <a:lstStyle/>
        <a:p>
          <a:pPr algn="l"/>
          <a:r>
            <a:rPr lang="pt-BR" sz="2400" b="1" dirty="0" smtClean="0">
              <a:solidFill>
                <a:schemeClr val="bg1">
                  <a:lumMod val="50000"/>
                </a:schemeClr>
              </a:solidFill>
            </a:rPr>
            <a:t>www.ouv.df.gov.br</a:t>
          </a:r>
          <a:endParaRPr lang="pt-BR" sz="2400" b="1" dirty="0">
            <a:solidFill>
              <a:schemeClr val="bg1">
                <a:lumMod val="50000"/>
              </a:schemeClr>
            </a:solidFill>
          </a:endParaRPr>
        </a:p>
      </dgm:t>
    </dgm:pt>
    <dgm:pt modelId="{D3C5CA5F-CD0E-4BEF-B275-00321EB2524B}" type="parTrans" cxnId="{5DC659EF-E37C-44D8-A2E6-09C67A14D50D}">
      <dgm:prSet/>
      <dgm:spPr/>
      <dgm:t>
        <a:bodyPr/>
        <a:lstStyle/>
        <a:p>
          <a:endParaRPr lang="pt-BR"/>
        </a:p>
      </dgm:t>
    </dgm:pt>
    <dgm:pt modelId="{78985304-44D6-4A4A-8154-2F450B0A55BA}" type="sibTrans" cxnId="{5DC659EF-E37C-44D8-A2E6-09C67A14D50D}">
      <dgm:prSet/>
      <dgm:spPr/>
      <dgm:t>
        <a:bodyPr/>
        <a:lstStyle/>
        <a:p>
          <a:endParaRPr lang="pt-BR"/>
        </a:p>
      </dgm:t>
    </dgm:pt>
    <dgm:pt modelId="{459AE2B4-512E-4083-91E0-7663ECBD5389}">
      <dgm:prSet phldrT="[Texto]" custT="1"/>
      <dgm:spPr>
        <a:solidFill>
          <a:schemeClr val="bg1"/>
        </a:solidFill>
        <a:ln>
          <a:solidFill>
            <a:schemeClr val="tx1"/>
          </a:solidFill>
        </a:ln>
      </dgm:spPr>
      <dgm:t>
        <a:bodyPr/>
        <a:lstStyle/>
        <a:p>
          <a:pPr algn="l"/>
          <a:r>
            <a:rPr lang="pt-BR" sz="2400" b="1" dirty="0" smtClean="0">
              <a:solidFill>
                <a:schemeClr val="bg1">
                  <a:lumMod val="50000"/>
                </a:schemeClr>
              </a:solidFill>
            </a:rPr>
            <a:t>Central de Atendimento 162</a:t>
          </a:r>
        </a:p>
      </dgm:t>
    </dgm:pt>
    <dgm:pt modelId="{94555631-C863-41F4-83FE-5270798D7D40}" type="parTrans" cxnId="{520AD72B-9DF3-477F-AB7E-54D4D69356E6}">
      <dgm:prSet/>
      <dgm:spPr/>
      <dgm:t>
        <a:bodyPr/>
        <a:lstStyle/>
        <a:p>
          <a:endParaRPr lang="pt-BR"/>
        </a:p>
      </dgm:t>
    </dgm:pt>
    <dgm:pt modelId="{08265931-EF10-4CF2-8285-7B599C6BFA87}" type="sibTrans" cxnId="{520AD72B-9DF3-477F-AB7E-54D4D69356E6}">
      <dgm:prSet/>
      <dgm:spPr/>
      <dgm:t>
        <a:bodyPr/>
        <a:lstStyle/>
        <a:p>
          <a:endParaRPr lang="pt-BR"/>
        </a:p>
      </dgm:t>
    </dgm:pt>
    <dgm:pt modelId="{EFFD1E0A-ADEB-4505-B431-87F29F85DDF9}">
      <dgm:prSet custT="1"/>
      <dgm:spPr>
        <a:solidFill>
          <a:schemeClr val="bg1"/>
        </a:solidFill>
        <a:ln>
          <a:solidFill>
            <a:schemeClr val="tx1"/>
          </a:solidFill>
        </a:ln>
      </dgm:spPr>
      <dgm:t>
        <a:bodyPr/>
        <a:lstStyle/>
        <a:p>
          <a:pPr algn="l"/>
          <a:r>
            <a:rPr lang="pt-BR" sz="2400" b="1" dirty="0" smtClean="0">
              <a:solidFill>
                <a:schemeClr val="bg1">
                  <a:lumMod val="50000"/>
                </a:schemeClr>
              </a:solidFill>
            </a:rPr>
            <a:t>twitter.com/@CGDF10</a:t>
          </a:r>
          <a:endParaRPr lang="pt-BR" sz="2400" b="1" dirty="0">
            <a:solidFill>
              <a:schemeClr val="bg1">
                <a:lumMod val="50000"/>
              </a:schemeClr>
            </a:solidFill>
          </a:endParaRPr>
        </a:p>
      </dgm:t>
    </dgm:pt>
    <dgm:pt modelId="{CA956BD9-260B-46EF-90A9-BBFCC3F1754A}" type="parTrans" cxnId="{D862FC6B-8503-4FFB-86AE-C35634D34498}">
      <dgm:prSet/>
      <dgm:spPr/>
      <dgm:t>
        <a:bodyPr/>
        <a:lstStyle/>
        <a:p>
          <a:endParaRPr lang="pt-BR"/>
        </a:p>
      </dgm:t>
    </dgm:pt>
    <dgm:pt modelId="{BD8CDD03-0494-4B0A-9824-853EFD9EC88F}" type="sibTrans" cxnId="{D862FC6B-8503-4FFB-86AE-C35634D34498}">
      <dgm:prSet/>
      <dgm:spPr/>
      <dgm:t>
        <a:bodyPr/>
        <a:lstStyle/>
        <a:p>
          <a:endParaRPr lang="pt-BR"/>
        </a:p>
      </dgm:t>
    </dgm:pt>
    <dgm:pt modelId="{AC7E0852-424B-45F8-B87F-9D31C62056D5}">
      <dgm:prSet custT="1"/>
      <dgm:spPr>
        <a:solidFill>
          <a:schemeClr val="bg1"/>
        </a:solidFill>
        <a:ln>
          <a:solidFill>
            <a:schemeClr val="tx1"/>
          </a:solidFill>
        </a:ln>
      </dgm:spPr>
      <dgm:t>
        <a:bodyPr/>
        <a:lstStyle/>
        <a:p>
          <a:pPr algn="l"/>
          <a:r>
            <a:rPr lang="pt-BR" sz="2000" b="1" dirty="0" smtClean="0">
              <a:solidFill>
                <a:schemeClr val="bg1">
                  <a:lumMod val="50000"/>
                </a:schemeClr>
              </a:solidFill>
            </a:rPr>
            <a:t>facebook.com/CONTROLADORIADF</a:t>
          </a:r>
          <a:endParaRPr lang="pt-BR" sz="2000" b="1" dirty="0">
            <a:solidFill>
              <a:schemeClr val="bg1">
                <a:lumMod val="50000"/>
              </a:schemeClr>
            </a:solidFill>
          </a:endParaRPr>
        </a:p>
      </dgm:t>
    </dgm:pt>
    <dgm:pt modelId="{6F01558A-6D6F-4178-ACA6-362A169605F2}" type="parTrans" cxnId="{38C2D002-DD6F-4B23-9EB1-86BB63C2E3C1}">
      <dgm:prSet/>
      <dgm:spPr/>
      <dgm:t>
        <a:bodyPr/>
        <a:lstStyle/>
        <a:p>
          <a:endParaRPr lang="pt-BR"/>
        </a:p>
      </dgm:t>
    </dgm:pt>
    <dgm:pt modelId="{188BF8F5-76D3-4A69-92EA-847375476BDF}" type="sibTrans" cxnId="{38C2D002-DD6F-4B23-9EB1-86BB63C2E3C1}">
      <dgm:prSet/>
      <dgm:spPr/>
      <dgm:t>
        <a:bodyPr/>
        <a:lstStyle/>
        <a:p>
          <a:endParaRPr lang="pt-BR"/>
        </a:p>
      </dgm:t>
    </dgm:pt>
    <dgm:pt modelId="{5C5D3A53-FC75-4D63-B49D-04CE71B62024}" type="pres">
      <dgm:prSet presAssocID="{ABFDA167-DFBA-45A3-8BCE-094332D5FE81}" presName="linearFlow" presStyleCnt="0">
        <dgm:presLayoutVars>
          <dgm:dir/>
          <dgm:resizeHandles val="exact"/>
        </dgm:presLayoutVars>
      </dgm:prSet>
      <dgm:spPr/>
      <dgm:t>
        <a:bodyPr/>
        <a:lstStyle/>
        <a:p>
          <a:endParaRPr lang="pt-BR"/>
        </a:p>
      </dgm:t>
    </dgm:pt>
    <dgm:pt modelId="{DBBC7A99-56EC-4317-A467-510F4A56DBEB}" type="pres">
      <dgm:prSet presAssocID="{31F25173-38D6-47F5-853D-344D78DB3BA0}" presName="composite" presStyleCnt="0"/>
      <dgm:spPr/>
    </dgm:pt>
    <dgm:pt modelId="{D733503F-E3B2-4435-9BDA-F9122D219810}" type="pres">
      <dgm:prSet presAssocID="{31F25173-38D6-47F5-853D-344D78DB3BA0}" presName="imgShp" presStyleLbl="fgImgPlace1" presStyleIdx="0" presStyleCnt="5" custLinFactNeighborX="-48862"/>
      <dgm:spPr>
        <a:solidFill>
          <a:schemeClr val="bg1"/>
        </a:solidFill>
        <a:ln>
          <a:solidFill>
            <a:schemeClr val="tx1"/>
          </a:solidFill>
        </a:ln>
      </dgm:spPr>
      <dgm:t>
        <a:bodyPr/>
        <a:lstStyle/>
        <a:p>
          <a:endParaRPr lang="pt-BR"/>
        </a:p>
      </dgm:t>
    </dgm:pt>
    <dgm:pt modelId="{F3462F94-364F-4B59-B0DE-63A033AD34B4}" type="pres">
      <dgm:prSet presAssocID="{31F25173-38D6-47F5-853D-344D78DB3BA0}" presName="txShp" presStyleLbl="node1" presStyleIdx="0" presStyleCnt="5" custScaleX="133783" custLinFactNeighborX="5282" custLinFactNeighborY="900">
        <dgm:presLayoutVars>
          <dgm:bulletEnabled val="1"/>
        </dgm:presLayoutVars>
      </dgm:prSet>
      <dgm:spPr/>
      <dgm:t>
        <a:bodyPr/>
        <a:lstStyle/>
        <a:p>
          <a:endParaRPr lang="pt-BR"/>
        </a:p>
      </dgm:t>
    </dgm:pt>
    <dgm:pt modelId="{BA013759-AFF1-45D5-A773-B30A54721C8A}" type="pres">
      <dgm:prSet presAssocID="{FABB352E-4D2E-4CDD-BD2B-50026FC20AE3}" presName="spacing" presStyleCnt="0"/>
      <dgm:spPr/>
    </dgm:pt>
    <dgm:pt modelId="{631BA904-A596-45C8-9FD1-EF61CB45E4FE}" type="pres">
      <dgm:prSet presAssocID="{0EE2E640-C7C0-41EE-8817-EBA616F35B81}" presName="composite" presStyleCnt="0"/>
      <dgm:spPr/>
    </dgm:pt>
    <dgm:pt modelId="{FAEF7C58-0C93-4674-95D0-F2C581C53FA1}" type="pres">
      <dgm:prSet presAssocID="{0EE2E640-C7C0-41EE-8817-EBA616F35B81}" presName="imgShp" presStyleLbl="fgImgPlace1" presStyleIdx="1" presStyleCnt="5" custLinFactNeighborX="-48862"/>
      <dgm:spPr>
        <a:solidFill>
          <a:schemeClr val="bg1"/>
        </a:solidFill>
        <a:ln>
          <a:solidFill>
            <a:schemeClr val="tx1"/>
          </a:solidFill>
        </a:ln>
      </dgm:spPr>
      <dgm:t>
        <a:bodyPr/>
        <a:lstStyle/>
        <a:p>
          <a:endParaRPr lang="pt-BR"/>
        </a:p>
      </dgm:t>
    </dgm:pt>
    <dgm:pt modelId="{1F1593B5-5016-4574-930B-B3E60D6A40A4}" type="pres">
      <dgm:prSet presAssocID="{0EE2E640-C7C0-41EE-8817-EBA616F35B81}" presName="txShp" presStyleLbl="node1" presStyleIdx="1" presStyleCnt="5" custScaleX="133783" custLinFactNeighborX="5282" custLinFactNeighborY="900">
        <dgm:presLayoutVars>
          <dgm:bulletEnabled val="1"/>
        </dgm:presLayoutVars>
      </dgm:prSet>
      <dgm:spPr/>
      <dgm:t>
        <a:bodyPr/>
        <a:lstStyle/>
        <a:p>
          <a:endParaRPr lang="pt-BR"/>
        </a:p>
      </dgm:t>
    </dgm:pt>
    <dgm:pt modelId="{0B084BC9-E240-494A-BCDC-617DB7697DAD}" type="pres">
      <dgm:prSet presAssocID="{78985304-44D6-4A4A-8154-2F450B0A55BA}" presName="spacing" presStyleCnt="0"/>
      <dgm:spPr/>
    </dgm:pt>
    <dgm:pt modelId="{3E630941-1B8D-4615-9A36-C8D9D1F2A929}" type="pres">
      <dgm:prSet presAssocID="{459AE2B4-512E-4083-91E0-7663ECBD5389}" presName="composite" presStyleCnt="0"/>
      <dgm:spPr/>
    </dgm:pt>
    <dgm:pt modelId="{DC735B38-EF0F-42DC-BB60-386A18F65AA3}" type="pres">
      <dgm:prSet presAssocID="{459AE2B4-512E-4083-91E0-7663ECBD5389}" presName="imgShp" presStyleLbl="fgImgPlace1" presStyleIdx="2" presStyleCnt="5" custLinFactNeighborX="-47524" custLinFactNeighborY="-4718"/>
      <dgm:spPr>
        <a:solidFill>
          <a:schemeClr val="bg1"/>
        </a:solidFill>
        <a:ln>
          <a:solidFill>
            <a:schemeClr val="tx1"/>
          </a:solidFill>
        </a:ln>
      </dgm:spPr>
      <dgm:t>
        <a:bodyPr/>
        <a:lstStyle/>
        <a:p>
          <a:endParaRPr lang="pt-BR"/>
        </a:p>
      </dgm:t>
    </dgm:pt>
    <dgm:pt modelId="{348C716B-D073-4921-8E18-2335ED6D3BEA}" type="pres">
      <dgm:prSet presAssocID="{459AE2B4-512E-4083-91E0-7663ECBD5389}" presName="txShp" presStyleLbl="node1" presStyleIdx="2" presStyleCnt="5" custScaleX="133783" custLinFactNeighborX="5282" custLinFactNeighborY="900">
        <dgm:presLayoutVars>
          <dgm:bulletEnabled val="1"/>
        </dgm:presLayoutVars>
      </dgm:prSet>
      <dgm:spPr/>
      <dgm:t>
        <a:bodyPr/>
        <a:lstStyle/>
        <a:p>
          <a:endParaRPr lang="pt-BR"/>
        </a:p>
      </dgm:t>
    </dgm:pt>
    <dgm:pt modelId="{24B568AE-F672-4DD7-8218-F6571A71366E}" type="pres">
      <dgm:prSet presAssocID="{08265931-EF10-4CF2-8285-7B599C6BFA87}" presName="spacing" presStyleCnt="0"/>
      <dgm:spPr/>
    </dgm:pt>
    <dgm:pt modelId="{0CCD5EF0-813F-4627-977B-BAC9C738CD17}" type="pres">
      <dgm:prSet presAssocID="{EFFD1E0A-ADEB-4505-B431-87F29F85DDF9}" presName="composite" presStyleCnt="0"/>
      <dgm:spPr/>
    </dgm:pt>
    <dgm:pt modelId="{A97D7A74-B0FB-4AB0-BDE4-872DCFF0EACF}" type="pres">
      <dgm:prSet presAssocID="{EFFD1E0A-ADEB-4505-B431-87F29F85DDF9}" presName="imgShp" presStyleLbl="fgImgPlace1" presStyleIdx="3" presStyleCnt="5" custLinFactNeighborX="-44732" custLinFactNeighborY="-1280"/>
      <dgm:spPr>
        <a:solidFill>
          <a:schemeClr val="bg1"/>
        </a:solidFill>
        <a:ln>
          <a:solidFill>
            <a:schemeClr val="tx1"/>
          </a:solidFill>
        </a:ln>
      </dgm:spPr>
      <dgm:t>
        <a:bodyPr/>
        <a:lstStyle/>
        <a:p>
          <a:endParaRPr lang="pt-BR"/>
        </a:p>
      </dgm:t>
    </dgm:pt>
    <dgm:pt modelId="{CB6AE693-956A-42DF-A650-7FAD082D911A}" type="pres">
      <dgm:prSet presAssocID="{EFFD1E0A-ADEB-4505-B431-87F29F85DDF9}" presName="txShp" presStyleLbl="node1" presStyleIdx="3" presStyleCnt="5" custScaleX="133783" custLinFactNeighborX="5282" custLinFactNeighborY="900">
        <dgm:presLayoutVars>
          <dgm:bulletEnabled val="1"/>
        </dgm:presLayoutVars>
      </dgm:prSet>
      <dgm:spPr/>
      <dgm:t>
        <a:bodyPr/>
        <a:lstStyle/>
        <a:p>
          <a:endParaRPr lang="pt-BR"/>
        </a:p>
      </dgm:t>
    </dgm:pt>
    <dgm:pt modelId="{EB62A816-4067-4350-8427-15118AC992B2}" type="pres">
      <dgm:prSet presAssocID="{BD8CDD03-0494-4B0A-9824-853EFD9EC88F}" presName="spacing" presStyleCnt="0"/>
      <dgm:spPr/>
    </dgm:pt>
    <dgm:pt modelId="{6CE6EDEC-2867-489C-B832-B379794F1D93}" type="pres">
      <dgm:prSet presAssocID="{AC7E0852-424B-45F8-B87F-9D31C62056D5}" presName="composite" presStyleCnt="0"/>
      <dgm:spPr/>
    </dgm:pt>
    <dgm:pt modelId="{DCE08DFB-A52B-47C1-BD32-5FBA70F363AE}" type="pres">
      <dgm:prSet presAssocID="{AC7E0852-424B-45F8-B87F-9D31C62056D5}" presName="imgShp" presStyleLbl="fgImgPlace1" presStyleIdx="4" presStyleCnt="5" custLinFactNeighborX="-48862"/>
      <dgm:spPr>
        <a:solidFill>
          <a:schemeClr val="bg1"/>
        </a:solidFill>
        <a:ln>
          <a:solidFill>
            <a:schemeClr val="tx1"/>
          </a:solidFill>
        </a:ln>
      </dgm:spPr>
      <dgm:t>
        <a:bodyPr/>
        <a:lstStyle/>
        <a:p>
          <a:endParaRPr lang="pt-BR"/>
        </a:p>
      </dgm:t>
    </dgm:pt>
    <dgm:pt modelId="{B545C4C8-4B01-426D-B0B3-3450E3BCCC17}" type="pres">
      <dgm:prSet presAssocID="{AC7E0852-424B-45F8-B87F-9D31C62056D5}" presName="txShp" presStyleLbl="node1" presStyleIdx="4" presStyleCnt="5" custScaleX="133783" custLinFactNeighborX="5282" custLinFactNeighborY="900">
        <dgm:presLayoutVars>
          <dgm:bulletEnabled val="1"/>
        </dgm:presLayoutVars>
      </dgm:prSet>
      <dgm:spPr/>
      <dgm:t>
        <a:bodyPr/>
        <a:lstStyle/>
        <a:p>
          <a:endParaRPr lang="pt-BR"/>
        </a:p>
      </dgm:t>
    </dgm:pt>
  </dgm:ptLst>
  <dgm:cxnLst>
    <dgm:cxn modelId="{38C2D002-DD6F-4B23-9EB1-86BB63C2E3C1}" srcId="{ABFDA167-DFBA-45A3-8BCE-094332D5FE81}" destId="{AC7E0852-424B-45F8-B87F-9D31C62056D5}" srcOrd="4" destOrd="0" parTransId="{6F01558A-6D6F-4178-ACA6-362A169605F2}" sibTransId="{188BF8F5-76D3-4A69-92EA-847375476BDF}"/>
    <dgm:cxn modelId="{152AC0D6-AAF4-4577-B6B1-44D277F85D0F}" type="presOf" srcId="{ABFDA167-DFBA-45A3-8BCE-094332D5FE81}" destId="{5C5D3A53-FC75-4D63-B49D-04CE71B62024}" srcOrd="0" destOrd="0" presId="urn:microsoft.com/office/officeart/2005/8/layout/vList3"/>
    <dgm:cxn modelId="{CC32DA1B-3356-4766-B7F1-1B52EDC3DB0F}" type="presOf" srcId="{AC7E0852-424B-45F8-B87F-9D31C62056D5}" destId="{B545C4C8-4B01-426D-B0B3-3450E3BCCC17}" srcOrd="0" destOrd="0" presId="urn:microsoft.com/office/officeart/2005/8/layout/vList3"/>
    <dgm:cxn modelId="{781ADF47-20E0-405D-B28A-847C879E5329}" type="presOf" srcId="{EFFD1E0A-ADEB-4505-B431-87F29F85DDF9}" destId="{CB6AE693-956A-42DF-A650-7FAD082D911A}" srcOrd="0" destOrd="0" presId="urn:microsoft.com/office/officeart/2005/8/layout/vList3"/>
    <dgm:cxn modelId="{433CAAB6-E37B-4F18-94E7-A691FEF1017A}" type="presOf" srcId="{0EE2E640-C7C0-41EE-8817-EBA616F35B81}" destId="{1F1593B5-5016-4574-930B-B3E60D6A40A4}" srcOrd="0" destOrd="0" presId="urn:microsoft.com/office/officeart/2005/8/layout/vList3"/>
    <dgm:cxn modelId="{5DC659EF-E37C-44D8-A2E6-09C67A14D50D}" srcId="{ABFDA167-DFBA-45A3-8BCE-094332D5FE81}" destId="{0EE2E640-C7C0-41EE-8817-EBA616F35B81}" srcOrd="1" destOrd="0" parTransId="{D3C5CA5F-CD0E-4BEF-B275-00321EB2524B}" sibTransId="{78985304-44D6-4A4A-8154-2F450B0A55BA}"/>
    <dgm:cxn modelId="{E80CD5C3-4177-48A1-9E57-1C4D1427704C}" type="presOf" srcId="{459AE2B4-512E-4083-91E0-7663ECBD5389}" destId="{348C716B-D073-4921-8E18-2335ED6D3BEA}" srcOrd="0" destOrd="0" presId="urn:microsoft.com/office/officeart/2005/8/layout/vList3"/>
    <dgm:cxn modelId="{61A87DD3-D367-4691-985B-D99C297F6AF1}" type="presOf" srcId="{31F25173-38D6-47F5-853D-344D78DB3BA0}" destId="{F3462F94-364F-4B59-B0DE-63A033AD34B4}" srcOrd="0" destOrd="0" presId="urn:microsoft.com/office/officeart/2005/8/layout/vList3"/>
    <dgm:cxn modelId="{520AD72B-9DF3-477F-AB7E-54D4D69356E6}" srcId="{ABFDA167-DFBA-45A3-8BCE-094332D5FE81}" destId="{459AE2B4-512E-4083-91E0-7663ECBD5389}" srcOrd="2" destOrd="0" parTransId="{94555631-C863-41F4-83FE-5270798D7D40}" sibTransId="{08265931-EF10-4CF2-8285-7B599C6BFA87}"/>
    <dgm:cxn modelId="{D862FC6B-8503-4FFB-86AE-C35634D34498}" srcId="{ABFDA167-DFBA-45A3-8BCE-094332D5FE81}" destId="{EFFD1E0A-ADEB-4505-B431-87F29F85DDF9}" srcOrd="3" destOrd="0" parTransId="{CA956BD9-260B-46EF-90A9-BBFCC3F1754A}" sibTransId="{BD8CDD03-0494-4B0A-9824-853EFD9EC88F}"/>
    <dgm:cxn modelId="{7D1C73FD-C528-456C-A7FF-ADAE829D2F0D}" srcId="{ABFDA167-DFBA-45A3-8BCE-094332D5FE81}" destId="{31F25173-38D6-47F5-853D-344D78DB3BA0}" srcOrd="0" destOrd="0" parTransId="{F44657CA-E71D-4E3C-9200-0AE7B5CA3390}" sibTransId="{FABB352E-4D2E-4CDD-BD2B-50026FC20AE3}"/>
    <dgm:cxn modelId="{F2D3B47A-7398-4AB5-9E98-BF9D18FC1C84}" type="presParOf" srcId="{5C5D3A53-FC75-4D63-B49D-04CE71B62024}" destId="{DBBC7A99-56EC-4317-A467-510F4A56DBEB}" srcOrd="0" destOrd="0" presId="urn:microsoft.com/office/officeart/2005/8/layout/vList3"/>
    <dgm:cxn modelId="{28DF2F00-688D-4C9F-AEF9-C5E9DA708758}" type="presParOf" srcId="{DBBC7A99-56EC-4317-A467-510F4A56DBEB}" destId="{D733503F-E3B2-4435-9BDA-F9122D219810}" srcOrd="0" destOrd="0" presId="urn:microsoft.com/office/officeart/2005/8/layout/vList3"/>
    <dgm:cxn modelId="{1F8F5E2E-B02F-4B1C-86DB-19603A052E98}" type="presParOf" srcId="{DBBC7A99-56EC-4317-A467-510F4A56DBEB}" destId="{F3462F94-364F-4B59-B0DE-63A033AD34B4}" srcOrd="1" destOrd="0" presId="urn:microsoft.com/office/officeart/2005/8/layout/vList3"/>
    <dgm:cxn modelId="{46CC3427-4544-4CD2-BDE3-290FD7477CB5}" type="presParOf" srcId="{5C5D3A53-FC75-4D63-B49D-04CE71B62024}" destId="{BA013759-AFF1-45D5-A773-B30A54721C8A}" srcOrd="1" destOrd="0" presId="urn:microsoft.com/office/officeart/2005/8/layout/vList3"/>
    <dgm:cxn modelId="{2B3B04D0-E757-479B-ABCE-B18C93808FE3}" type="presParOf" srcId="{5C5D3A53-FC75-4D63-B49D-04CE71B62024}" destId="{631BA904-A596-45C8-9FD1-EF61CB45E4FE}" srcOrd="2" destOrd="0" presId="urn:microsoft.com/office/officeart/2005/8/layout/vList3"/>
    <dgm:cxn modelId="{D4F16772-7508-4CCE-8718-90DA6ACB308F}" type="presParOf" srcId="{631BA904-A596-45C8-9FD1-EF61CB45E4FE}" destId="{FAEF7C58-0C93-4674-95D0-F2C581C53FA1}" srcOrd="0" destOrd="0" presId="urn:microsoft.com/office/officeart/2005/8/layout/vList3"/>
    <dgm:cxn modelId="{4CE58AE7-D6D6-4A47-8CDB-BBB72398CE88}" type="presParOf" srcId="{631BA904-A596-45C8-9FD1-EF61CB45E4FE}" destId="{1F1593B5-5016-4574-930B-B3E60D6A40A4}" srcOrd="1" destOrd="0" presId="urn:microsoft.com/office/officeart/2005/8/layout/vList3"/>
    <dgm:cxn modelId="{08F5DEFA-AF98-461A-A210-928B2C514B38}" type="presParOf" srcId="{5C5D3A53-FC75-4D63-B49D-04CE71B62024}" destId="{0B084BC9-E240-494A-BCDC-617DB7697DAD}" srcOrd="3" destOrd="0" presId="urn:microsoft.com/office/officeart/2005/8/layout/vList3"/>
    <dgm:cxn modelId="{BDCD11BF-71B1-4CA4-9429-3A2ADDADBE74}" type="presParOf" srcId="{5C5D3A53-FC75-4D63-B49D-04CE71B62024}" destId="{3E630941-1B8D-4615-9A36-C8D9D1F2A929}" srcOrd="4" destOrd="0" presId="urn:microsoft.com/office/officeart/2005/8/layout/vList3"/>
    <dgm:cxn modelId="{A6F9C5F3-0C59-4A71-9A9E-3EAE7E38CF0F}" type="presParOf" srcId="{3E630941-1B8D-4615-9A36-C8D9D1F2A929}" destId="{DC735B38-EF0F-42DC-BB60-386A18F65AA3}" srcOrd="0" destOrd="0" presId="urn:microsoft.com/office/officeart/2005/8/layout/vList3"/>
    <dgm:cxn modelId="{43943A93-13F0-41AD-AEFC-815B57A92A8D}" type="presParOf" srcId="{3E630941-1B8D-4615-9A36-C8D9D1F2A929}" destId="{348C716B-D073-4921-8E18-2335ED6D3BEA}" srcOrd="1" destOrd="0" presId="urn:microsoft.com/office/officeart/2005/8/layout/vList3"/>
    <dgm:cxn modelId="{91DC4F52-07F4-4EF3-B180-B022CC93622B}" type="presParOf" srcId="{5C5D3A53-FC75-4D63-B49D-04CE71B62024}" destId="{24B568AE-F672-4DD7-8218-F6571A71366E}" srcOrd="5" destOrd="0" presId="urn:microsoft.com/office/officeart/2005/8/layout/vList3"/>
    <dgm:cxn modelId="{03389F1D-64FE-48B6-9AED-2884026A08C9}" type="presParOf" srcId="{5C5D3A53-FC75-4D63-B49D-04CE71B62024}" destId="{0CCD5EF0-813F-4627-977B-BAC9C738CD17}" srcOrd="6" destOrd="0" presId="urn:microsoft.com/office/officeart/2005/8/layout/vList3"/>
    <dgm:cxn modelId="{3D021F31-70BD-48CD-A8C4-27CBE34AAC9D}" type="presParOf" srcId="{0CCD5EF0-813F-4627-977B-BAC9C738CD17}" destId="{A97D7A74-B0FB-4AB0-BDE4-872DCFF0EACF}" srcOrd="0" destOrd="0" presId="urn:microsoft.com/office/officeart/2005/8/layout/vList3"/>
    <dgm:cxn modelId="{254AE611-411A-4E7F-A6CC-EEAEDE12C741}" type="presParOf" srcId="{0CCD5EF0-813F-4627-977B-BAC9C738CD17}" destId="{CB6AE693-956A-42DF-A650-7FAD082D911A}" srcOrd="1" destOrd="0" presId="urn:microsoft.com/office/officeart/2005/8/layout/vList3"/>
    <dgm:cxn modelId="{B1C0DA17-091B-4FEF-9844-AA5DA16EA3A4}" type="presParOf" srcId="{5C5D3A53-FC75-4D63-B49D-04CE71B62024}" destId="{EB62A816-4067-4350-8427-15118AC992B2}" srcOrd="7" destOrd="0" presId="urn:microsoft.com/office/officeart/2005/8/layout/vList3"/>
    <dgm:cxn modelId="{F8A9DB58-0DA2-45C7-847A-50DA3544E40E}" type="presParOf" srcId="{5C5D3A53-FC75-4D63-B49D-04CE71B62024}" destId="{6CE6EDEC-2867-489C-B832-B379794F1D93}" srcOrd="8" destOrd="0" presId="urn:microsoft.com/office/officeart/2005/8/layout/vList3"/>
    <dgm:cxn modelId="{3CD9B87A-84DA-483A-8657-300C08B5DB77}" type="presParOf" srcId="{6CE6EDEC-2867-489C-B832-B379794F1D93}" destId="{DCE08DFB-A52B-47C1-BD32-5FBA70F363AE}" srcOrd="0" destOrd="0" presId="urn:microsoft.com/office/officeart/2005/8/layout/vList3"/>
    <dgm:cxn modelId="{7E4D2F7E-5545-481C-83D0-591FE4257448}" type="presParOf" srcId="{6CE6EDEC-2867-489C-B832-B379794F1D93}" destId="{B545C4C8-4B01-426D-B0B3-3450E3BCCC17}" srcOrd="1" destOrd="0" presId="urn:microsoft.com/office/officeart/2005/8/layout/vList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09CA5-A77A-44C3-AD0C-43BBF3488E2A}">
      <dsp:nvSpPr>
        <dsp:cNvPr id="0" name=""/>
        <dsp:cNvSpPr/>
      </dsp:nvSpPr>
      <dsp:spPr>
        <a:xfrm>
          <a:off x="0" y="1657"/>
          <a:ext cx="6238875" cy="1767285"/>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just" defTabSz="457200" rtl="0" eaLnBrk="1" latinLnBrk="0" hangingPunct="1">
            <a:lnSpc>
              <a:spcPct val="90000"/>
            </a:lnSpc>
            <a:spcBef>
              <a:spcPct val="0"/>
            </a:spcBef>
            <a:spcAft>
              <a:spcPct val="35000"/>
            </a:spcAft>
          </a:pPr>
          <a:r>
            <a:rPr lang="pt-BR" sz="1800" kern="1200" dirty="0" smtClean="0">
              <a:solidFill>
                <a:schemeClr val="bg1">
                  <a:lumMod val="50000"/>
                </a:schemeClr>
              </a:solidFill>
              <a:latin typeface="+mn-lt"/>
              <a:ea typeface="+mn-ea"/>
              <a:cs typeface="+mn-cs"/>
            </a:rPr>
            <a:t>A ouvidoria- Geral do Distrito Federal –OGDF apresenta o Relatório referente ao 1° Semestre/2019 , onde constam informações sintéticas  e comparativas acerca das manifestações registradas no Sistema de Gestão Ouvidorias do Distrito Federal –SIGO -DF. </a:t>
          </a:r>
          <a:endParaRPr lang="pt-BR" sz="1800" kern="1200" dirty="0">
            <a:solidFill>
              <a:schemeClr val="bg1">
                <a:lumMod val="50000"/>
              </a:schemeClr>
            </a:solidFill>
            <a:latin typeface="+mn-lt"/>
            <a:ea typeface="+mn-ea"/>
            <a:cs typeface="+mn-cs"/>
          </a:endParaRPr>
        </a:p>
      </dsp:txBody>
      <dsp:txXfrm>
        <a:off x="86272" y="87929"/>
        <a:ext cx="6066331" cy="1594741"/>
      </dsp:txXfrm>
    </dsp:sp>
    <dsp:sp modelId="{30F994B2-3110-40EA-9028-62D1004EC017}">
      <dsp:nvSpPr>
        <dsp:cNvPr id="0" name=""/>
        <dsp:cNvSpPr/>
      </dsp:nvSpPr>
      <dsp:spPr>
        <a:xfrm>
          <a:off x="0" y="1918802"/>
          <a:ext cx="6238875" cy="1767285"/>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just" defTabSz="457200" rtl="0" eaLnBrk="1" latinLnBrk="0" hangingPunct="1">
            <a:lnSpc>
              <a:spcPct val="90000"/>
            </a:lnSpc>
            <a:spcBef>
              <a:spcPct val="0"/>
            </a:spcBef>
            <a:spcAft>
              <a:spcPct val="35000"/>
            </a:spcAft>
          </a:pPr>
          <a:r>
            <a:rPr lang="pt-BR" sz="1800" kern="1200" dirty="0" smtClean="0">
              <a:solidFill>
                <a:schemeClr val="bg1">
                  <a:lumMod val="50000"/>
                </a:schemeClr>
              </a:solidFill>
              <a:latin typeface="+mn-lt"/>
              <a:ea typeface="+mn-ea"/>
              <a:cs typeface="+mn-cs"/>
            </a:rPr>
            <a:t>O Relatório trimestral visa atender o que preceitua a Lei n° 4.896/2012 e Decreto nº 36.462/2015 com informações sintéticas e comparativas acerca das manifestações registradas em toda a rede de ouvidorias (SIGO-DF), através do sistema informatizado (Sistema de Ouvidoria do Distrito Federal - OUV-DF).</a:t>
          </a:r>
          <a:endParaRPr lang="pt-BR" sz="1800" kern="1200" dirty="0">
            <a:solidFill>
              <a:schemeClr val="bg1">
                <a:lumMod val="50000"/>
              </a:schemeClr>
            </a:solidFill>
            <a:latin typeface="+mn-lt"/>
            <a:ea typeface="+mn-ea"/>
            <a:cs typeface="+mn-cs"/>
          </a:endParaRPr>
        </a:p>
      </dsp:txBody>
      <dsp:txXfrm>
        <a:off x="86272" y="2005074"/>
        <a:ext cx="6066331" cy="1594741"/>
      </dsp:txXfrm>
    </dsp:sp>
    <dsp:sp modelId="{E792D894-0929-4870-8CE8-8030BA14A9C4}">
      <dsp:nvSpPr>
        <dsp:cNvPr id="0" name=""/>
        <dsp:cNvSpPr/>
      </dsp:nvSpPr>
      <dsp:spPr>
        <a:xfrm>
          <a:off x="0" y="3814364"/>
          <a:ext cx="6238875" cy="1767285"/>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algn="just" defTabSz="457200" rtl="0" eaLnBrk="1" latinLnBrk="0" hangingPunct="1">
            <a:lnSpc>
              <a:spcPct val="90000"/>
            </a:lnSpc>
            <a:spcBef>
              <a:spcPct val="0"/>
            </a:spcBef>
            <a:spcAft>
              <a:spcPct val="35000"/>
            </a:spcAft>
          </a:pPr>
          <a:r>
            <a:rPr lang="pt-BR" sz="1800" kern="1200" dirty="0" smtClean="0">
              <a:solidFill>
                <a:schemeClr val="bg1">
                  <a:lumMod val="50000"/>
                </a:schemeClr>
              </a:solidFill>
              <a:latin typeface="+mn-lt"/>
              <a:ea typeface="+mn-ea"/>
              <a:cs typeface="+mn-cs"/>
            </a:rPr>
            <a:t>Os meses analisados foram janeiro, fevereiro, março, abril, maio e junho de 2019 e as análises comparativas foram no mesmo período de 2017 e 2018.</a:t>
          </a:r>
          <a:endParaRPr lang="pt-BR" sz="1800" kern="1200" dirty="0">
            <a:solidFill>
              <a:schemeClr val="bg1">
                <a:lumMod val="50000"/>
              </a:schemeClr>
            </a:solidFill>
            <a:latin typeface="+mn-lt"/>
            <a:ea typeface="+mn-ea"/>
            <a:cs typeface="+mn-cs"/>
          </a:endParaRPr>
        </a:p>
      </dsp:txBody>
      <dsp:txXfrm>
        <a:off x="86272" y="3900636"/>
        <a:ext cx="6066331" cy="1594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57914-8035-44CD-9DF5-EBD2E36F20D8}">
      <dsp:nvSpPr>
        <dsp:cNvPr id="0" name=""/>
        <dsp:cNvSpPr/>
      </dsp:nvSpPr>
      <dsp:spPr>
        <a:xfrm>
          <a:off x="0" y="831232"/>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952AD322-A1AA-4545-A9D7-2F03FB8D362D}">
      <dsp:nvSpPr>
        <dsp:cNvPr id="0" name=""/>
        <dsp:cNvSpPr/>
      </dsp:nvSpPr>
      <dsp:spPr>
        <a:xfrm>
          <a:off x="291573" y="585221"/>
          <a:ext cx="6157398" cy="452283"/>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l" defTabSz="933450">
            <a:lnSpc>
              <a:spcPct val="90000"/>
            </a:lnSpc>
            <a:spcBef>
              <a:spcPct val="0"/>
            </a:spcBef>
            <a:spcAft>
              <a:spcPct val="35000"/>
            </a:spcAft>
          </a:pPr>
          <a:r>
            <a:rPr lang="pt-BR" sz="2100" b="0" kern="1200" dirty="0" smtClean="0">
              <a:solidFill>
                <a:schemeClr val="bg1">
                  <a:lumMod val="50000"/>
                </a:schemeClr>
              </a:solidFill>
            </a:rPr>
            <a:t>Total de manifestações de ouvidoria</a:t>
          </a:r>
          <a:r>
            <a:rPr lang="pt-BR" sz="1600" b="0" kern="1200" dirty="0" smtClean="0">
              <a:solidFill>
                <a:schemeClr val="bg1">
                  <a:lumMod val="50000"/>
                </a:schemeClr>
              </a:solidFill>
            </a:rPr>
            <a:t>.......................4</a:t>
          </a:r>
          <a:endParaRPr lang="pt-BR" sz="1600" b="0" kern="1200" dirty="0">
            <a:solidFill>
              <a:schemeClr val="bg1">
                <a:lumMod val="50000"/>
              </a:schemeClr>
            </a:solidFill>
          </a:endParaRPr>
        </a:p>
      </dsp:txBody>
      <dsp:txXfrm>
        <a:off x="313652" y="607300"/>
        <a:ext cx="6113240" cy="408125"/>
      </dsp:txXfrm>
    </dsp:sp>
    <dsp:sp modelId="{87B24327-6D3C-4A94-8746-80ED25E862C9}">
      <dsp:nvSpPr>
        <dsp:cNvPr id="0" name=""/>
        <dsp:cNvSpPr/>
      </dsp:nvSpPr>
      <dsp:spPr>
        <a:xfrm>
          <a:off x="0" y="1379871"/>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55E6CDEF-AA6C-4C38-B60C-C0F94931EAF1}">
      <dsp:nvSpPr>
        <dsp:cNvPr id="0" name=""/>
        <dsp:cNvSpPr/>
      </dsp:nvSpPr>
      <dsp:spPr>
        <a:xfrm>
          <a:off x="296585" y="1141005"/>
          <a:ext cx="6152708" cy="453600"/>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Canais de atendimento</a:t>
          </a:r>
          <a:r>
            <a:rPr lang="pt-BR" sz="1600" b="0" kern="1200" dirty="0" smtClean="0">
              <a:solidFill>
                <a:schemeClr val="bg1">
                  <a:lumMod val="50000"/>
                </a:schemeClr>
              </a:solidFill>
            </a:rPr>
            <a:t>..................................................8</a:t>
          </a:r>
          <a:endParaRPr lang="pt-BR" sz="1600" b="0" kern="1200" dirty="0">
            <a:solidFill>
              <a:schemeClr val="bg1">
                <a:lumMod val="50000"/>
              </a:schemeClr>
            </a:solidFill>
          </a:endParaRPr>
        </a:p>
      </dsp:txBody>
      <dsp:txXfrm>
        <a:off x="318728" y="1163148"/>
        <a:ext cx="6108422" cy="409314"/>
      </dsp:txXfrm>
    </dsp:sp>
    <dsp:sp modelId="{CCA049CA-D6EA-401B-82B7-8D06774B3D38}">
      <dsp:nvSpPr>
        <dsp:cNvPr id="0" name=""/>
        <dsp:cNvSpPr/>
      </dsp:nvSpPr>
      <dsp:spPr>
        <a:xfrm>
          <a:off x="0" y="1961269"/>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38183B92-2CA2-4E00-894A-88E4DF1C1A32}">
      <dsp:nvSpPr>
        <dsp:cNvPr id="0" name=""/>
        <dsp:cNvSpPr/>
      </dsp:nvSpPr>
      <dsp:spPr>
        <a:xfrm>
          <a:off x="294796" y="1691773"/>
          <a:ext cx="6152708" cy="453600"/>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Classificação das manifestações</a:t>
          </a:r>
          <a:r>
            <a:rPr lang="pt-BR" sz="1600" b="0" kern="1200" dirty="0" smtClean="0">
              <a:solidFill>
                <a:schemeClr val="bg1">
                  <a:lumMod val="50000"/>
                </a:schemeClr>
              </a:solidFill>
            </a:rPr>
            <a:t>.............................11</a:t>
          </a:r>
          <a:endParaRPr lang="pt-BR" sz="1600" b="0" kern="1200" dirty="0">
            <a:solidFill>
              <a:schemeClr val="bg1">
                <a:lumMod val="50000"/>
              </a:schemeClr>
            </a:solidFill>
          </a:endParaRPr>
        </a:p>
      </dsp:txBody>
      <dsp:txXfrm>
        <a:off x="316939" y="1713916"/>
        <a:ext cx="6108422" cy="409314"/>
      </dsp:txXfrm>
    </dsp:sp>
    <dsp:sp modelId="{53F34D9D-E74B-436E-BB6B-93644B85118A}">
      <dsp:nvSpPr>
        <dsp:cNvPr id="0" name=""/>
        <dsp:cNvSpPr/>
      </dsp:nvSpPr>
      <dsp:spPr>
        <a:xfrm>
          <a:off x="0" y="2468357"/>
          <a:ext cx="6461262" cy="15120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E43F9EF9-F8CF-455F-AC4F-752C847B46D5}">
      <dsp:nvSpPr>
        <dsp:cNvPr id="0" name=""/>
        <dsp:cNvSpPr/>
      </dsp:nvSpPr>
      <dsp:spPr>
        <a:xfrm>
          <a:off x="324106" y="2229826"/>
          <a:ext cx="6137155" cy="395671"/>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Ranking dos assuntos mais demandas</a:t>
          </a:r>
          <a:r>
            <a:rPr lang="pt-BR" sz="1600" b="0" kern="1200" dirty="0" smtClean="0">
              <a:solidFill>
                <a:schemeClr val="bg1">
                  <a:lumMod val="50000"/>
                </a:schemeClr>
              </a:solidFill>
            </a:rPr>
            <a:t>...............13</a:t>
          </a:r>
          <a:endParaRPr lang="pt-BR" sz="1600" b="0" kern="1200" dirty="0">
            <a:solidFill>
              <a:schemeClr val="bg1">
                <a:lumMod val="50000"/>
              </a:schemeClr>
            </a:solidFill>
          </a:endParaRPr>
        </a:p>
      </dsp:txBody>
      <dsp:txXfrm>
        <a:off x="343421" y="2249141"/>
        <a:ext cx="6098525" cy="357041"/>
      </dsp:txXfrm>
    </dsp:sp>
    <dsp:sp modelId="{EF7C7D56-17CB-4668-930C-772B6DAF4FAA}">
      <dsp:nvSpPr>
        <dsp:cNvPr id="0" name=""/>
        <dsp:cNvSpPr/>
      </dsp:nvSpPr>
      <dsp:spPr>
        <a:xfrm>
          <a:off x="0" y="3002607"/>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C1764EA-893E-4CD4-8CFF-7CAD31FF6A32}">
      <dsp:nvSpPr>
        <dsp:cNvPr id="0" name=""/>
        <dsp:cNvSpPr/>
      </dsp:nvSpPr>
      <dsp:spPr>
        <a:xfrm>
          <a:off x="309187" y="2749628"/>
          <a:ext cx="6152074" cy="439209"/>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Ranking das instituições mais demandados</a:t>
          </a:r>
          <a:r>
            <a:rPr lang="pt-BR" sz="1600" b="0" kern="1200" dirty="0" smtClean="0">
              <a:solidFill>
                <a:schemeClr val="bg1">
                  <a:lumMod val="50000"/>
                </a:schemeClr>
              </a:solidFill>
            </a:rPr>
            <a:t>......31</a:t>
          </a:r>
          <a:endParaRPr lang="pt-BR" sz="1600" b="0" kern="1200" dirty="0">
            <a:solidFill>
              <a:schemeClr val="bg1">
                <a:lumMod val="50000"/>
              </a:schemeClr>
            </a:solidFill>
          </a:endParaRPr>
        </a:p>
      </dsp:txBody>
      <dsp:txXfrm>
        <a:off x="330627" y="2771068"/>
        <a:ext cx="6109194" cy="396329"/>
      </dsp:txXfrm>
    </dsp:sp>
    <dsp:sp modelId="{81964BB0-1D7A-4F3A-9895-BF82B4DA75C9}">
      <dsp:nvSpPr>
        <dsp:cNvPr id="0" name=""/>
        <dsp:cNvSpPr/>
      </dsp:nvSpPr>
      <dsp:spPr>
        <a:xfrm>
          <a:off x="0" y="3551247"/>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9BCC2BB0-4583-496A-86EE-5114B504455C}">
      <dsp:nvSpPr>
        <dsp:cNvPr id="0" name=""/>
        <dsp:cNvSpPr/>
      </dsp:nvSpPr>
      <dsp:spPr>
        <a:xfrm>
          <a:off x="313333" y="3292489"/>
          <a:ext cx="6147928" cy="453600"/>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Prazos</a:t>
          </a:r>
          <a:r>
            <a:rPr lang="pt-BR" sz="1600" b="0" kern="1200" dirty="0" smtClean="0">
              <a:solidFill>
                <a:schemeClr val="bg1">
                  <a:lumMod val="50000"/>
                </a:schemeClr>
              </a:solidFill>
            </a:rPr>
            <a:t>..................................................................................32</a:t>
          </a:r>
          <a:endParaRPr lang="pt-BR" sz="1600" b="0" kern="1200" dirty="0">
            <a:solidFill>
              <a:schemeClr val="bg1">
                <a:lumMod val="50000"/>
              </a:schemeClr>
            </a:solidFill>
          </a:endParaRPr>
        </a:p>
      </dsp:txBody>
      <dsp:txXfrm>
        <a:off x="335476" y="3314632"/>
        <a:ext cx="6103642" cy="409314"/>
      </dsp:txXfrm>
    </dsp:sp>
    <dsp:sp modelId="{8E1AC3D5-1EB7-4C6F-B173-E9CAC39482A4}">
      <dsp:nvSpPr>
        <dsp:cNvPr id="0" name=""/>
        <dsp:cNvSpPr/>
      </dsp:nvSpPr>
      <dsp:spPr>
        <a:xfrm>
          <a:off x="0" y="4023732"/>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5AF1A3DA-6080-430E-BDEB-FEC231A71CE0}">
      <dsp:nvSpPr>
        <dsp:cNvPr id="0" name=""/>
        <dsp:cNvSpPr/>
      </dsp:nvSpPr>
      <dsp:spPr>
        <a:xfrm>
          <a:off x="312232" y="3818772"/>
          <a:ext cx="6139416" cy="426577"/>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l" defTabSz="933450">
            <a:lnSpc>
              <a:spcPct val="90000"/>
            </a:lnSpc>
            <a:spcBef>
              <a:spcPct val="0"/>
            </a:spcBef>
            <a:spcAft>
              <a:spcPct val="35000"/>
            </a:spcAft>
          </a:pPr>
          <a:r>
            <a:rPr lang="pt-BR" sz="2100" b="0" kern="1200" dirty="0" smtClean="0">
              <a:solidFill>
                <a:schemeClr val="bg1">
                  <a:lumMod val="50000"/>
                </a:schemeClr>
              </a:solidFill>
            </a:rPr>
            <a:t>Resolutividade</a:t>
          </a:r>
          <a:r>
            <a:rPr lang="pt-BR" sz="1600" b="0" kern="1200" dirty="0" smtClean="0">
              <a:solidFill>
                <a:schemeClr val="bg1">
                  <a:lumMod val="50000"/>
                </a:schemeClr>
              </a:solidFill>
            </a:rPr>
            <a:t>..................................................................33</a:t>
          </a:r>
          <a:endParaRPr lang="pt-BR" sz="1600" b="0" kern="1200" dirty="0">
            <a:solidFill>
              <a:schemeClr val="bg1">
                <a:lumMod val="50000"/>
              </a:schemeClr>
            </a:solidFill>
          </a:endParaRPr>
        </a:p>
      </dsp:txBody>
      <dsp:txXfrm>
        <a:off x="333056" y="3839596"/>
        <a:ext cx="6097768" cy="384929"/>
      </dsp:txXfrm>
    </dsp:sp>
    <dsp:sp modelId="{1FA615EB-A1AA-4FD7-8B80-BB1B2895F1A2}">
      <dsp:nvSpPr>
        <dsp:cNvPr id="0" name=""/>
        <dsp:cNvSpPr/>
      </dsp:nvSpPr>
      <dsp:spPr>
        <a:xfrm>
          <a:off x="0" y="4588841"/>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C6062090-60C6-490E-AA3F-0A8DA1DA99F0}">
      <dsp:nvSpPr>
        <dsp:cNvPr id="0" name=""/>
        <dsp:cNvSpPr/>
      </dsp:nvSpPr>
      <dsp:spPr>
        <a:xfrm>
          <a:off x="308865" y="4323510"/>
          <a:ext cx="6149250" cy="453689"/>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Ranking da resolutividade das instituições</a:t>
          </a:r>
          <a:r>
            <a:rPr lang="pt-BR" sz="1600" b="0" kern="1200" dirty="0" smtClean="0">
              <a:solidFill>
                <a:schemeClr val="bg1">
                  <a:lumMod val="50000"/>
                </a:schemeClr>
              </a:solidFill>
            </a:rPr>
            <a:t>.........34</a:t>
          </a:r>
          <a:endParaRPr lang="pt-BR" sz="1600" b="0" kern="1200" dirty="0">
            <a:solidFill>
              <a:schemeClr val="bg1">
                <a:lumMod val="50000"/>
              </a:schemeClr>
            </a:solidFill>
          </a:endParaRPr>
        </a:p>
      </dsp:txBody>
      <dsp:txXfrm>
        <a:off x="331012" y="4345657"/>
        <a:ext cx="6104956" cy="409395"/>
      </dsp:txXfrm>
    </dsp:sp>
    <dsp:sp modelId="{2D8B72B7-1B0D-4ED0-B15F-BE2722DF5D22}">
      <dsp:nvSpPr>
        <dsp:cNvPr id="0" name=""/>
        <dsp:cNvSpPr/>
      </dsp:nvSpPr>
      <dsp:spPr>
        <a:xfrm>
          <a:off x="0" y="5121102"/>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C7D070E4-1DA5-4E1F-B086-4F78EDADF870}">
      <dsp:nvSpPr>
        <dsp:cNvPr id="0" name=""/>
        <dsp:cNvSpPr/>
      </dsp:nvSpPr>
      <dsp:spPr>
        <a:xfrm>
          <a:off x="308553" y="4888618"/>
          <a:ext cx="6152708" cy="453600"/>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Pesquisa de satisfação</a:t>
          </a:r>
          <a:r>
            <a:rPr lang="pt-BR" sz="1600" b="0" kern="1200" dirty="0" smtClean="0">
              <a:solidFill>
                <a:schemeClr val="bg1">
                  <a:lumMod val="50000"/>
                </a:schemeClr>
              </a:solidFill>
            </a:rPr>
            <a:t>................................................37</a:t>
          </a:r>
          <a:endParaRPr lang="pt-BR" sz="1600" b="0" kern="1200" dirty="0">
            <a:solidFill>
              <a:schemeClr val="bg1">
                <a:lumMod val="50000"/>
              </a:schemeClr>
            </a:solidFill>
          </a:endParaRPr>
        </a:p>
      </dsp:txBody>
      <dsp:txXfrm>
        <a:off x="330696" y="4910761"/>
        <a:ext cx="6108422" cy="409314"/>
      </dsp:txXfrm>
    </dsp:sp>
    <dsp:sp modelId="{1BFC4988-8B5B-488A-962B-D29F9CF64BAE}">
      <dsp:nvSpPr>
        <dsp:cNvPr id="0" name=""/>
        <dsp:cNvSpPr/>
      </dsp:nvSpPr>
      <dsp:spPr>
        <a:xfrm>
          <a:off x="0" y="5653366"/>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34775D5-3AF1-40D4-9D75-40C36F6EB998}">
      <dsp:nvSpPr>
        <dsp:cNvPr id="0" name=""/>
        <dsp:cNvSpPr/>
      </dsp:nvSpPr>
      <dsp:spPr>
        <a:xfrm>
          <a:off x="308553" y="5419345"/>
          <a:ext cx="6152708" cy="453600"/>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Carta de Serviços</a:t>
          </a:r>
          <a:r>
            <a:rPr lang="pt-BR" sz="1600" b="0" kern="1200" dirty="0" smtClean="0">
              <a:solidFill>
                <a:schemeClr val="bg1">
                  <a:lumMod val="50000"/>
                </a:schemeClr>
              </a:solidFill>
            </a:rPr>
            <a:t>...........................................................39</a:t>
          </a:r>
          <a:endParaRPr lang="pt-BR" sz="1600" b="0" kern="1200" dirty="0">
            <a:solidFill>
              <a:schemeClr val="bg1">
                <a:lumMod val="50000"/>
              </a:schemeClr>
            </a:solidFill>
          </a:endParaRPr>
        </a:p>
      </dsp:txBody>
      <dsp:txXfrm>
        <a:off x="330696" y="5441488"/>
        <a:ext cx="6108422" cy="409314"/>
      </dsp:txXfrm>
    </dsp:sp>
    <dsp:sp modelId="{98F7B1B6-E456-4C8E-B862-80DE98B69CA6}">
      <dsp:nvSpPr>
        <dsp:cNvPr id="0" name=""/>
        <dsp:cNvSpPr/>
      </dsp:nvSpPr>
      <dsp:spPr>
        <a:xfrm>
          <a:off x="0" y="6218385"/>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97260F7-4009-451F-9C95-32BFCEF19A80}">
      <dsp:nvSpPr>
        <dsp:cNvPr id="0" name=""/>
        <dsp:cNvSpPr/>
      </dsp:nvSpPr>
      <dsp:spPr>
        <a:xfrm>
          <a:off x="305395" y="5984362"/>
          <a:ext cx="6153012" cy="453600"/>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Serviço de Informação ao Cidadão - SIC</a:t>
          </a:r>
          <a:r>
            <a:rPr lang="pt-BR" sz="1600" b="0" kern="1200" dirty="0" smtClean="0">
              <a:solidFill>
                <a:schemeClr val="bg1">
                  <a:lumMod val="50000"/>
                </a:schemeClr>
              </a:solidFill>
            </a:rPr>
            <a:t>............40</a:t>
          </a:r>
          <a:endParaRPr lang="pt-BR" sz="1600" b="0" kern="1200" dirty="0">
            <a:solidFill>
              <a:schemeClr val="bg1">
                <a:lumMod val="50000"/>
              </a:schemeClr>
            </a:solidFill>
          </a:endParaRPr>
        </a:p>
      </dsp:txBody>
      <dsp:txXfrm>
        <a:off x="327538" y="6006505"/>
        <a:ext cx="6108726" cy="409314"/>
      </dsp:txXfrm>
    </dsp:sp>
    <dsp:sp modelId="{9D5FDE1B-6E41-473A-8099-9B79ABD48957}">
      <dsp:nvSpPr>
        <dsp:cNvPr id="0" name=""/>
        <dsp:cNvSpPr/>
      </dsp:nvSpPr>
      <dsp:spPr>
        <a:xfrm>
          <a:off x="0" y="6767026"/>
          <a:ext cx="6461262" cy="151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2D8E684B-E695-4DD2-816C-595D1FAB0723}">
      <dsp:nvSpPr>
        <dsp:cNvPr id="0" name=""/>
        <dsp:cNvSpPr/>
      </dsp:nvSpPr>
      <dsp:spPr>
        <a:xfrm>
          <a:off x="308132" y="6549381"/>
          <a:ext cx="6153129" cy="453600"/>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954" tIns="0" rIns="170954" bIns="0" numCol="1" spcCol="1270" anchor="ctr" anchorCtr="0">
          <a:noAutofit/>
        </a:bodyPr>
        <a:lstStyle/>
        <a:p>
          <a:pPr lvl="0" algn="just" defTabSz="933450">
            <a:lnSpc>
              <a:spcPct val="90000"/>
            </a:lnSpc>
            <a:spcBef>
              <a:spcPct val="0"/>
            </a:spcBef>
            <a:spcAft>
              <a:spcPct val="35000"/>
            </a:spcAft>
          </a:pPr>
          <a:r>
            <a:rPr lang="pt-BR" sz="2100" b="0" kern="1200" dirty="0" smtClean="0">
              <a:solidFill>
                <a:schemeClr val="bg1">
                  <a:lumMod val="50000"/>
                </a:schemeClr>
              </a:solidFill>
            </a:rPr>
            <a:t>Conclusão</a:t>
          </a:r>
          <a:r>
            <a:rPr lang="pt-BR" sz="1600" b="0" kern="1200" dirty="0" smtClean="0">
              <a:solidFill>
                <a:schemeClr val="bg1">
                  <a:lumMod val="50000"/>
                </a:schemeClr>
              </a:solidFill>
            </a:rPr>
            <a:t>...........................................................................41</a:t>
          </a:r>
          <a:endParaRPr lang="pt-BR" sz="1600" b="0" kern="1200" dirty="0">
            <a:solidFill>
              <a:schemeClr val="bg1">
                <a:lumMod val="50000"/>
              </a:schemeClr>
            </a:solidFill>
          </a:endParaRPr>
        </a:p>
      </dsp:txBody>
      <dsp:txXfrm>
        <a:off x="330275" y="6571524"/>
        <a:ext cx="6108843" cy="409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26DE2-EBDF-4326-820C-146476F88A89}">
      <dsp:nvSpPr>
        <dsp:cNvPr id="0" name=""/>
        <dsp:cNvSpPr/>
      </dsp:nvSpPr>
      <dsp:spPr>
        <a:xfrm>
          <a:off x="1862917" y="13058"/>
          <a:ext cx="3132164" cy="1199806"/>
        </a:xfrm>
        <a:prstGeom prst="triangle">
          <a:avLst/>
        </a:prstGeom>
        <a:solidFill>
          <a:srgbClr val="C0504D"/>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b="1" kern="1200" dirty="0">
              <a:solidFill>
                <a:schemeClr val="tx1"/>
              </a:solidFill>
              <a:latin typeface="Calibri"/>
              <a:ea typeface="+mn-ea"/>
              <a:cs typeface="+mn-cs"/>
            </a:rPr>
            <a:t>Cartão Estudante - Passe Livre Estudantil - SBA - 4.992</a:t>
          </a:r>
        </a:p>
      </dsp:txBody>
      <dsp:txXfrm>
        <a:off x="2472538" y="246579"/>
        <a:ext cx="1912922" cy="966285"/>
      </dsp:txXfrm>
    </dsp:sp>
    <dsp:sp modelId="{58C64668-4EF0-4D8B-B544-639C6000B2B7}">
      <dsp:nvSpPr>
        <dsp:cNvPr id="0" name=""/>
        <dsp:cNvSpPr/>
      </dsp:nvSpPr>
      <dsp:spPr>
        <a:xfrm>
          <a:off x="2029627" y="1199806"/>
          <a:ext cx="2798745" cy="1140478"/>
        </a:xfrm>
        <a:prstGeom prst="trapezoid">
          <a:avLst>
            <a:gd name="adj" fmla="val 76215"/>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solidFill>
                <a:sysClr val="window" lastClr="FFFFFF"/>
              </a:solidFill>
              <a:latin typeface="Calibri"/>
              <a:ea typeface="+mn-ea"/>
              <a:cs typeface="+mn-cs"/>
            </a:rPr>
            <a:t>Servidor Público - 4.751</a:t>
          </a:r>
        </a:p>
      </dsp:txBody>
      <dsp:txXfrm>
        <a:off x="3098884" y="1563090"/>
        <a:ext cx="660230" cy="777194"/>
      </dsp:txXfrm>
    </dsp:sp>
    <dsp:sp modelId="{EE26E6C9-F471-4036-99ED-CEADFB51882E}">
      <dsp:nvSpPr>
        <dsp:cNvPr id="0" name=""/>
        <dsp:cNvSpPr/>
      </dsp:nvSpPr>
      <dsp:spPr>
        <a:xfrm>
          <a:off x="1347678" y="2340285"/>
          <a:ext cx="4162642" cy="1140478"/>
        </a:xfrm>
        <a:prstGeom prst="trapezoid">
          <a:avLst>
            <a:gd name="adj" fmla="val 76215"/>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a:solidFill>
                <a:sysClr val="window" lastClr="FFFFFF"/>
              </a:solidFill>
              <a:latin typeface="Calibri"/>
              <a:ea typeface="+mn-ea"/>
              <a:cs typeface="+mn-cs"/>
            </a:rPr>
            <a:t>Tapa Buraco - Manutenção de Vias Públicas - 4.552</a:t>
          </a:r>
        </a:p>
      </dsp:txBody>
      <dsp:txXfrm>
        <a:off x="2655618" y="2584538"/>
        <a:ext cx="1546763" cy="896225"/>
      </dsp:txXfrm>
    </dsp:sp>
    <dsp:sp modelId="{E2C62267-8FC2-4066-8DDE-451D7D2D7A54}">
      <dsp:nvSpPr>
        <dsp:cNvPr id="0" name=""/>
        <dsp:cNvSpPr/>
      </dsp:nvSpPr>
      <dsp:spPr>
        <a:xfrm>
          <a:off x="665729" y="3480764"/>
          <a:ext cx="5526540" cy="1140478"/>
        </a:xfrm>
        <a:prstGeom prst="trapezoid">
          <a:avLst>
            <a:gd name="adj" fmla="val 76215"/>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a:solidFill>
                <a:sysClr val="window" lastClr="FFFFFF"/>
              </a:solidFill>
              <a:latin typeface="Calibri"/>
              <a:ea typeface="+mn-ea"/>
              <a:cs typeface="+mn-cs"/>
            </a:rPr>
            <a:t>Atendimento em Unidade de Saúde Pública  - 3.857</a:t>
          </a:r>
        </a:p>
      </dsp:txBody>
      <dsp:txXfrm>
        <a:off x="2212351" y="3664738"/>
        <a:ext cx="2433297" cy="956504"/>
      </dsp:txXfrm>
    </dsp:sp>
    <dsp:sp modelId="{3FBACC63-B982-47A3-A93D-C2F2203EEEEF}">
      <dsp:nvSpPr>
        <dsp:cNvPr id="0" name=""/>
        <dsp:cNvSpPr/>
      </dsp:nvSpPr>
      <dsp:spPr>
        <a:xfrm>
          <a:off x="0" y="4621243"/>
          <a:ext cx="6858000" cy="1140478"/>
        </a:xfrm>
        <a:prstGeom prst="trapezoid">
          <a:avLst>
            <a:gd name="adj" fmla="val 76215"/>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a:solidFill>
                <a:sysClr val="window" lastClr="FFFFFF"/>
              </a:solidFill>
              <a:latin typeface="Calibri"/>
              <a:ea typeface="+mn-ea"/>
              <a:cs typeface="+mn-cs"/>
            </a:rPr>
            <a:t>Poda de Árvore - 3.213</a:t>
          </a:r>
        </a:p>
      </dsp:txBody>
      <dsp:txXfrm>
        <a:off x="1779626" y="4769499"/>
        <a:ext cx="3298746" cy="992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E6309-26FD-4DF1-A648-8A14B1BF24D4}">
      <dsp:nvSpPr>
        <dsp:cNvPr id="0" name=""/>
        <dsp:cNvSpPr/>
      </dsp:nvSpPr>
      <dsp:spPr>
        <a:xfrm>
          <a:off x="0" y="507526"/>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03C6617-92EA-4C49-849C-C176D91A40BA}">
      <dsp:nvSpPr>
        <dsp:cNvPr id="0" name=""/>
        <dsp:cNvSpPr/>
      </dsp:nvSpPr>
      <dsp:spPr>
        <a:xfrm>
          <a:off x="342900" y="71195"/>
          <a:ext cx="4800600" cy="53965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1º </a:t>
          </a:r>
          <a:r>
            <a:rPr lang="pt-BR" sz="1400" kern="1200" dirty="0">
              <a:solidFill>
                <a:sysClr val="window" lastClr="FFFFFF"/>
              </a:solidFill>
              <a:latin typeface="Calibri"/>
              <a:ea typeface="+mn-ea"/>
              <a:cs typeface="+mn-cs"/>
            </a:rPr>
            <a:t>SES - SECRETARIA DE ESTADO DE SAÚDE DO DISTRITO FEDERAL</a:t>
          </a:r>
        </a:p>
      </dsp:txBody>
      <dsp:txXfrm>
        <a:off x="369244" y="97539"/>
        <a:ext cx="4747912" cy="486962"/>
      </dsp:txXfrm>
    </dsp:sp>
    <dsp:sp modelId="{9FE14C6D-C588-4F22-85A1-507F30DBC8AA}">
      <dsp:nvSpPr>
        <dsp:cNvPr id="0" name=""/>
        <dsp:cNvSpPr/>
      </dsp:nvSpPr>
      <dsp:spPr>
        <a:xfrm>
          <a:off x="0" y="1072555"/>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644AD3D-BF95-4CAB-894D-1FA10D804D05}">
      <dsp:nvSpPr>
        <dsp:cNvPr id="0" name=""/>
        <dsp:cNvSpPr/>
      </dsp:nvSpPr>
      <dsp:spPr>
        <a:xfrm>
          <a:off x="342900" y="721726"/>
          <a:ext cx="4800600" cy="45414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2º </a:t>
          </a:r>
          <a:r>
            <a:rPr lang="pt-BR" sz="1400" kern="1200" dirty="0">
              <a:solidFill>
                <a:sysClr val="window" lastClr="FFFFFF"/>
              </a:solidFill>
              <a:latin typeface="Calibri"/>
              <a:ea typeface="+mn-ea"/>
              <a:cs typeface="+mn-cs"/>
            </a:rPr>
            <a:t>DFTRANS - TRANSPORTE URBANO DO DISTRITO FEDERAL</a:t>
          </a:r>
        </a:p>
      </dsp:txBody>
      <dsp:txXfrm>
        <a:off x="365070" y="743896"/>
        <a:ext cx="4756260" cy="409809"/>
      </dsp:txXfrm>
    </dsp:sp>
    <dsp:sp modelId="{CE19A5A3-09E0-48AB-8654-C64DA1768752}">
      <dsp:nvSpPr>
        <dsp:cNvPr id="0" name=""/>
        <dsp:cNvSpPr/>
      </dsp:nvSpPr>
      <dsp:spPr>
        <a:xfrm>
          <a:off x="0" y="1646678"/>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B12C225-B8F9-4C41-A26B-E223918CC2E7}">
      <dsp:nvSpPr>
        <dsp:cNvPr id="0" name=""/>
        <dsp:cNvSpPr/>
      </dsp:nvSpPr>
      <dsp:spPr>
        <a:xfrm>
          <a:off x="342900" y="1286755"/>
          <a:ext cx="4800600" cy="46324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3º DF LEGAL</a:t>
          </a:r>
          <a:endParaRPr lang="pt-BR" sz="1400" kern="1200" dirty="0">
            <a:solidFill>
              <a:sysClr val="window" lastClr="FFFFFF"/>
            </a:solidFill>
            <a:latin typeface="Calibri"/>
            <a:ea typeface="+mn-ea"/>
            <a:cs typeface="+mn-cs"/>
          </a:endParaRPr>
        </a:p>
      </dsp:txBody>
      <dsp:txXfrm>
        <a:off x="365514" y="1309369"/>
        <a:ext cx="4755372" cy="418015"/>
      </dsp:txXfrm>
    </dsp:sp>
    <dsp:sp modelId="{F1DF1452-BA4C-4845-8609-53FFA2FD35BB}">
      <dsp:nvSpPr>
        <dsp:cNvPr id="0" name=""/>
        <dsp:cNvSpPr/>
      </dsp:nvSpPr>
      <dsp:spPr>
        <a:xfrm>
          <a:off x="0" y="2236023"/>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18BA64-6482-4B4B-BA6A-6A08F0CE024F}">
      <dsp:nvSpPr>
        <dsp:cNvPr id="0" name=""/>
        <dsp:cNvSpPr/>
      </dsp:nvSpPr>
      <dsp:spPr>
        <a:xfrm>
          <a:off x="342900" y="1860878"/>
          <a:ext cx="4800600" cy="47846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4º </a:t>
          </a:r>
          <a:r>
            <a:rPr lang="pt-BR" sz="1400" kern="1200" dirty="0">
              <a:solidFill>
                <a:sysClr val="window" lastClr="FFFFFF"/>
              </a:solidFill>
              <a:latin typeface="Calibri"/>
              <a:ea typeface="+mn-ea"/>
              <a:cs typeface="+mn-cs"/>
            </a:rPr>
            <a:t>NOVACAP - COMPANHIA URBANIZADORA DA NOVA CAPITAL DO BRASIL</a:t>
          </a:r>
        </a:p>
      </dsp:txBody>
      <dsp:txXfrm>
        <a:off x="366257" y="1884235"/>
        <a:ext cx="4753886" cy="431750"/>
      </dsp:txXfrm>
    </dsp:sp>
    <dsp:sp modelId="{C304EA6E-F632-40E9-93C5-063850FA6486}">
      <dsp:nvSpPr>
        <dsp:cNvPr id="0" name=""/>
        <dsp:cNvSpPr/>
      </dsp:nvSpPr>
      <dsp:spPr>
        <a:xfrm>
          <a:off x="0" y="2902682"/>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C77405D-ED7D-4479-A9DA-1BDC836A96AC}">
      <dsp:nvSpPr>
        <dsp:cNvPr id="0" name=""/>
        <dsp:cNvSpPr/>
      </dsp:nvSpPr>
      <dsp:spPr>
        <a:xfrm>
          <a:off x="342900" y="2450223"/>
          <a:ext cx="4800600" cy="55577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5º </a:t>
          </a:r>
          <a:r>
            <a:rPr lang="pt-BR" sz="1400" kern="1200" dirty="0">
              <a:solidFill>
                <a:sysClr val="window" lastClr="FFFFFF"/>
              </a:solidFill>
              <a:latin typeface="Calibri"/>
              <a:ea typeface="+mn-ea"/>
              <a:cs typeface="+mn-cs"/>
            </a:rPr>
            <a:t>SEE - SECRETARIA DE ESTADO DE EDUCAÇÃO DO DISTRITO FEDERAL</a:t>
          </a:r>
        </a:p>
      </dsp:txBody>
      <dsp:txXfrm>
        <a:off x="370031" y="2477354"/>
        <a:ext cx="4746338" cy="501516"/>
      </dsp:txXfrm>
    </dsp:sp>
    <dsp:sp modelId="{5423E9BD-6E2B-4DE1-A270-731A4A7C8D67}">
      <dsp:nvSpPr>
        <dsp:cNvPr id="0" name=""/>
        <dsp:cNvSpPr/>
      </dsp:nvSpPr>
      <dsp:spPr>
        <a:xfrm>
          <a:off x="0" y="3470800"/>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12FFC73-9727-4559-9057-BA4726682C01}">
      <dsp:nvSpPr>
        <dsp:cNvPr id="0" name=""/>
        <dsp:cNvSpPr/>
      </dsp:nvSpPr>
      <dsp:spPr>
        <a:xfrm>
          <a:off x="342900" y="3116882"/>
          <a:ext cx="4800600" cy="45723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6º </a:t>
          </a:r>
          <a:r>
            <a:rPr lang="pt-BR" sz="1400" kern="1200" dirty="0">
              <a:solidFill>
                <a:sysClr val="window" lastClr="FFFFFF"/>
              </a:solidFill>
              <a:latin typeface="Calibri"/>
              <a:ea typeface="+mn-ea"/>
              <a:cs typeface="+mn-cs"/>
            </a:rPr>
            <a:t>DETRAN - DEPARTAMENTO DE TRÂNSITO</a:t>
          </a:r>
        </a:p>
      </dsp:txBody>
      <dsp:txXfrm>
        <a:off x="365221" y="3139203"/>
        <a:ext cx="4755958" cy="412596"/>
      </dsp:txXfrm>
    </dsp:sp>
    <dsp:sp modelId="{DF01B1CB-C0DD-4CBD-AE84-1E01061AB9AD}">
      <dsp:nvSpPr>
        <dsp:cNvPr id="0" name=""/>
        <dsp:cNvSpPr/>
      </dsp:nvSpPr>
      <dsp:spPr>
        <a:xfrm>
          <a:off x="0" y="4057413"/>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3A298D2-3348-41CA-9556-27C11AECB6D6}">
      <dsp:nvSpPr>
        <dsp:cNvPr id="0" name=""/>
        <dsp:cNvSpPr/>
      </dsp:nvSpPr>
      <dsp:spPr>
        <a:xfrm>
          <a:off x="342900" y="3685000"/>
          <a:ext cx="4800600" cy="47573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7º </a:t>
          </a:r>
          <a:r>
            <a:rPr lang="pt-BR" sz="1400" kern="1200" dirty="0">
              <a:solidFill>
                <a:sysClr val="window" lastClr="FFFFFF"/>
              </a:solidFill>
              <a:latin typeface="Calibri"/>
              <a:ea typeface="+mn-ea"/>
              <a:cs typeface="+mn-cs"/>
            </a:rPr>
            <a:t>SEDES - SECRETARIA DE ESTADO DE DESENVOLVIMENTO SOCIAL DO DISTRITO FEDERAL</a:t>
          </a:r>
        </a:p>
      </dsp:txBody>
      <dsp:txXfrm>
        <a:off x="366123" y="3708223"/>
        <a:ext cx="4754154" cy="429286"/>
      </dsp:txXfrm>
    </dsp:sp>
    <dsp:sp modelId="{BC625726-7176-4032-AC1E-7EA011BA604F}">
      <dsp:nvSpPr>
        <dsp:cNvPr id="0" name=""/>
        <dsp:cNvSpPr/>
      </dsp:nvSpPr>
      <dsp:spPr>
        <a:xfrm>
          <a:off x="0" y="4613346"/>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B3C4951-03FC-4C94-A667-ACD52AAD5FA6}">
      <dsp:nvSpPr>
        <dsp:cNvPr id="0" name=""/>
        <dsp:cNvSpPr/>
      </dsp:nvSpPr>
      <dsp:spPr>
        <a:xfrm>
          <a:off x="342900" y="4271613"/>
          <a:ext cx="4800600" cy="44505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8º </a:t>
          </a:r>
          <a:r>
            <a:rPr lang="pt-BR" sz="1400" kern="1200" dirty="0">
              <a:solidFill>
                <a:sysClr val="window" lastClr="FFFFFF"/>
              </a:solidFill>
              <a:latin typeface="Calibri"/>
              <a:ea typeface="+mn-ea"/>
              <a:cs typeface="+mn-cs"/>
            </a:rPr>
            <a:t>SODF - SECRETARIA DE OBRAS E INFRAESTRUTURA DO DISTRITO FEDERAL</a:t>
          </a:r>
        </a:p>
      </dsp:txBody>
      <dsp:txXfrm>
        <a:off x="364626" y="4293339"/>
        <a:ext cx="4757148" cy="401600"/>
      </dsp:txXfrm>
    </dsp:sp>
    <dsp:sp modelId="{1B91C4CF-1CA1-4AB1-BCD3-5E19E41DCABF}">
      <dsp:nvSpPr>
        <dsp:cNvPr id="0" name=""/>
        <dsp:cNvSpPr/>
      </dsp:nvSpPr>
      <dsp:spPr>
        <a:xfrm>
          <a:off x="0" y="5302223"/>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35C20F1-DACE-465D-9285-DCAD91A855BD}">
      <dsp:nvSpPr>
        <dsp:cNvPr id="0" name=""/>
        <dsp:cNvSpPr/>
      </dsp:nvSpPr>
      <dsp:spPr>
        <a:xfrm>
          <a:off x="342900" y="4827546"/>
          <a:ext cx="4800600" cy="57799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dirty="0" smtClean="0">
              <a:solidFill>
                <a:sysClr val="window" lastClr="FFFFFF"/>
              </a:solidFill>
              <a:latin typeface="Calibri"/>
              <a:ea typeface="+mn-ea"/>
              <a:cs typeface="+mn-cs"/>
            </a:rPr>
            <a:t>9º </a:t>
          </a:r>
          <a:r>
            <a:rPr lang="pt-BR" sz="1400" kern="1200" dirty="0">
              <a:solidFill>
                <a:sysClr val="window" lastClr="FFFFFF"/>
              </a:solidFill>
              <a:latin typeface="Calibri"/>
              <a:ea typeface="+mn-ea"/>
              <a:cs typeface="+mn-cs"/>
            </a:rPr>
            <a:t>SEFP - SECRETARIA DE ESTADO DE FAZENDA, PLANEJAMENTO, ORÇAMENTO E GESTÃO  DO DISTRITO FEDERAL</a:t>
          </a:r>
        </a:p>
      </dsp:txBody>
      <dsp:txXfrm>
        <a:off x="371115" y="4855761"/>
        <a:ext cx="4744170" cy="521566"/>
      </dsp:txXfrm>
    </dsp:sp>
    <dsp:sp modelId="{7D3D7328-86B4-414F-8F00-22758B17EE9C}">
      <dsp:nvSpPr>
        <dsp:cNvPr id="0" name=""/>
        <dsp:cNvSpPr/>
      </dsp:nvSpPr>
      <dsp:spPr>
        <a:xfrm>
          <a:off x="0" y="5907545"/>
          <a:ext cx="6858000" cy="176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7DF0319-0771-4731-B65E-327039603459}">
      <dsp:nvSpPr>
        <dsp:cNvPr id="0" name=""/>
        <dsp:cNvSpPr/>
      </dsp:nvSpPr>
      <dsp:spPr>
        <a:xfrm>
          <a:off x="342900" y="5516423"/>
          <a:ext cx="4800600" cy="49444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pt-BR" sz="1400" kern="1200" smtClean="0">
              <a:solidFill>
                <a:sysClr val="window" lastClr="FFFFFF"/>
              </a:solidFill>
              <a:latin typeface="Calibri"/>
              <a:ea typeface="+mn-ea"/>
              <a:cs typeface="+mn-cs"/>
            </a:rPr>
            <a:t>10º </a:t>
          </a:r>
          <a:r>
            <a:rPr lang="pt-BR" sz="1400" kern="1200" dirty="0">
              <a:solidFill>
                <a:sysClr val="window" lastClr="FFFFFF"/>
              </a:solidFill>
              <a:latin typeface="Calibri"/>
              <a:ea typeface="+mn-ea"/>
              <a:cs typeface="+mn-cs"/>
            </a:rPr>
            <a:t>IBRAM - INSTITUTO DO MEIO AMBIENTE E RECURSOS HÍDRICOS DO DISTRITO FEDERAL - BRASÍLIA </a:t>
          </a:r>
          <a:r>
            <a:rPr lang="pt-BR" sz="1400" kern="1200" dirty="0" smtClean="0">
              <a:solidFill>
                <a:sysClr val="window" lastClr="FFFFFF"/>
              </a:solidFill>
              <a:latin typeface="Calibri"/>
              <a:ea typeface="+mn-ea"/>
              <a:cs typeface="+mn-cs"/>
            </a:rPr>
            <a:t>AMBIENTAL</a:t>
          </a:r>
        </a:p>
      </dsp:txBody>
      <dsp:txXfrm>
        <a:off x="367037" y="5540560"/>
        <a:ext cx="4752326" cy="446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FBAC4-FB07-4F8B-A8B2-568F65EADF21}">
      <dsp:nvSpPr>
        <dsp:cNvPr id="0" name=""/>
        <dsp:cNvSpPr/>
      </dsp:nvSpPr>
      <dsp:spPr>
        <a:xfrm>
          <a:off x="0" y="327862"/>
          <a:ext cx="65246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DACD554-B731-41C4-9941-EC25F953F507}">
      <dsp:nvSpPr>
        <dsp:cNvPr id="0" name=""/>
        <dsp:cNvSpPr/>
      </dsp:nvSpPr>
      <dsp:spPr>
        <a:xfrm>
          <a:off x="326231" y="62182"/>
          <a:ext cx="4567237"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31" tIns="0" rIns="17263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1º </a:t>
          </a:r>
          <a:r>
            <a:rPr lang="pt-BR" sz="1600" kern="1200" dirty="0" smtClean="0">
              <a:solidFill>
                <a:sysClr val="window" lastClr="FFFFFF"/>
              </a:solidFill>
              <a:latin typeface="Calibri"/>
              <a:ea typeface="+mn-ea"/>
              <a:cs typeface="+mn-cs"/>
            </a:rPr>
            <a:t>Administração Regional  do S.I.A – RA XXIX</a:t>
          </a:r>
          <a:endParaRPr lang="pt-BR" sz="1600" kern="1200" dirty="0">
            <a:solidFill>
              <a:sysClr val="window" lastClr="FFFFFF"/>
            </a:solidFill>
            <a:latin typeface="Calibri"/>
            <a:ea typeface="+mn-ea"/>
            <a:cs typeface="+mn-cs"/>
          </a:endParaRPr>
        </a:p>
      </dsp:txBody>
      <dsp:txXfrm>
        <a:off x="352170" y="88121"/>
        <a:ext cx="4515359" cy="479482"/>
      </dsp:txXfrm>
    </dsp:sp>
    <dsp:sp modelId="{F511315D-FBC6-46A0-9D5E-88EFA278F18C}">
      <dsp:nvSpPr>
        <dsp:cNvPr id="0" name=""/>
        <dsp:cNvSpPr/>
      </dsp:nvSpPr>
      <dsp:spPr>
        <a:xfrm>
          <a:off x="0" y="1144342"/>
          <a:ext cx="65246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AD05D2E-9E12-47D6-8599-9824F22E48E7}">
      <dsp:nvSpPr>
        <dsp:cNvPr id="0" name=""/>
        <dsp:cNvSpPr/>
      </dsp:nvSpPr>
      <dsp:spPr>
        <a:xfrm>
          <a:off x="326231" y="878662"/>
          <a:ext cx="4567237"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31" tIns="0" rIns="17263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1º  </a:t>
          </a:r>
          <a:r>
            <a:rPr lang="pt-BR" sz="1600" kern="1200" dirty="0" smtClean="0">
              <a:solidFill>
                <a:sysClr val="window" lastClr="FFFFFF"/>
              </a:solidFill>
              <a:latin typeface="Calibri"/>
              <a:ea typeface="+mn-ea"/>
              <a:cs typeface="+mn-cs"/>
            </a:rPr>
            <a:t>Administração Regional da Candangolândia – RA XIX</a:t>
          </a:r>
          <a:endParaRPr lang="pt-BR" sz="1600" kern="1200" dirty="0">
            <a:solidFill>
              <a:sysClr val="window" lastClr="FFFFFF"/>
            </a:solidFill>
            <a:latin typeface="Calibri"/>
            <a:ea typeface="+mn-ea"/>
            <a:cs typeface="+mn-cs"/>
          </a:endParaRPr>
        </a:p>
      </dsp:txBody>
      <dsp:txXfrm>
        <a:off x="352170" y="904601"/>
        <a:ext cx="4515359" cy="479482"/>
      </dsp:txXfrm>
    </dsp:sp>
    <dsp:sp modelId="{4C0BD80A-7450-4AA7-BF14-E0FDD7FEF350}">
      <dsp:nvSpPr>
        <dsp:cNvPr id="0" name=""/>
        <dsp:cNvSpPr/>
      </dsp:nvSpPr>
      <dsp:spPr>
        <a:xfrm>
          <a:off x="0" y="1960822"/>
          <a:ext cx="65246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D9D7175-75B4-4E50-8C38-7104DADD2DA0}">
      <dsp:nvSpPr>
        <dsp:cNvPr id="0" name=""/>
        <dsp:cNvSpPr/>
      </dsp:nvSpPr>
      <dsp:spPr>
        <a:xfrm>
          <a:off x="326231" y="1695142"/>
          <a:ext cx="4567237"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31" tIns="0" rIns="17263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3º </a:t>
          </a:r>
          <a:r>
            <a:rPr lang="pt-BR" sz="1600" kern="1200" dirty="0" smtClean="0">
              <a:solidFill>
                <a:sysClr val="window" lastClr="FFFFFF"/>
              </a:solidFill>
              <a:latin typeface="Calibri"/>
              <a:ea typeface="+mn-ea"/>
              <a:cs typeface="+mn-cs"/>
            </a:rPr>
            <a:t>Administração Regional de  Taguatinga - RA III</a:t>
          </a:r>
          <a:endParaRPr lang="pt-BR" sz="1600" kern="1200" dirty="0">
            <a:solidFill>
              <a:sysClr val="window" lastClr="FFFFFF"/>
            </a:solidFill>
            <a:latin typeface="Calibri"/>
            <a:ea typeface="+mn-ea"/>
            <a:cs typeface="+mn-cs"/>
          </a:endParaRPr>
        </a:p>
      </dsp:txBody>
      <dsp:txXfrm>
        <a:off x="352170" y="1721081"/>
        <a:ext cx="4515359" cy="479482"/>
      </dsp:txXfrm>
    </dsp:sp>
    <dsp:sp modelId="{83CE08AF-02A4-4D9F-B716-261489CFBCB6}">
      <dsp:nvSpPr>
        <dsp:cNvPr id="0" name=""/>
        <dsp:cNvSpPr/>
      </dsp:nvSpPr>
      <dsp:spPr>
        <a:xfrm>
          <a:off x="0" y="2777302"/>
          <a:ext cx="65246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3810241-B6AB-4689-9B9F-83655C129F4F}">
      <dsp:nvSpPr>
        <dsp:cNvPr id="0" name=""/>
        <dsp:cNvSpPr/>
      </dsp:nvSpPr>
      <dsp:spPr>
        <a:xfrm>
          <a:off x="326231" y="2511622"/>
          <a:ext cx="4567237"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31" tIns="0" rIns="17263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4º </a:t>
          </a:r>
          <a:r>
            <a:rPr lang="pt-BR" sz="1600" kern="1200" dirty="0" smtClean="0">
              <a:solidFill>
                <a:sysClr val="window" lastClr="FFFFFF"/>
              </a:solidFill>
              <a:latin typeface="Calibri"/>
              <a:ea typeface="+mn-ea"/>
              <a:cs typeface="+mn-cs"/>
            </a:rPr>
            <a:t>Administração  Regional do Varjão - RA XXIII</a:t>
          </a:r>
          <a:endParaRPr lang="pt-BR" sz="1600" kern="1200" dirty="0">
            <a:solidFill>
              <a:sysClr val="window" lastClr="FFFFFF"/>
            </a:solidFill>
            <a:latin typeface="Calibri"/>
            <a:ea typeface="+mn-ea"/>
            <a:cs typeface="+mn-cs"/>
          </a:endParaRPr>
        </a:p>
      </dsp:txBody>
      <dsp:txXfrm>
        <a:off x="352170" y="2537561"/>
        <a:ext cx="4515359" cy="479482"/>
      </dsp:txXfrm>
    </dsp:sp>
    <dsp:sp modelId="{4C92A5F0-912A-4C14-B4BA-70B1F9222FC1}">
      <dsp:nvSpPr>
        <dsp:cNvPr id="0" name=""/>
        <dsp:cNvSpPr/>
      </dsp:nvSpPr>
      <dsp:spPr>
        <a:xfrm>
          <a:off x="0" y="3619489"/>
          <a:ext cx="65246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D3B8EBE-79A4-426D-ADCD-DF8977EBA249}">
      <dsp:nvSpPr>
        <dsp:cNvPr id="0" name=""/>
        <dsp:cNvSpPr/>
      </dsp:nvSpPr>
      <dsp:spPr>
        <a:xfrm>
          <a:off x="326231" y="3328102"/>
          <a:ext cx="4567237" cy="55706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31" tIns="0" rIns="17263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5º </a:t>
          </a:r>
          <a:r>
            <a:rPr lang="pt-BR" sz="1600" kern="1200" dirty="0" smtClean="0">
              <a:solidFill>
                <a:sysClr val="window" lastClr="FFFFFF"/>
              </a:solidFill>
              <a:latin typeface="Calibri"/>
              <a:ea typeface="+mn-ea"/>
              <a:cs typeface="+mn-cs"/>
            </a:rPr>
            <a:t>Administração  Regional de Brazlândia - RA IV</a:t>
          </a:r>
          <a:endParaRPr lang="pt-BR" sz="1600" kern="1200" dirty="0">
            <a:solidFill>
              <a:sysClr val="window" lastClr="FFFFFF"/>
            </a:solidFill>
            <a:latin typeface="Calibri"/>
            <a:ea typeface="+mn-ea"/>
            <a:cs typeface="+mn-cs"/>
          </a:endParaRPr>
        </a:p>
      </dsp:txBody>
      <dsp:txXfrm>
        <a:off x="353425" y="3355296"/>
        <a:ext cx="4512849" cy="502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1C76A-0D20-43D7-858C-8F153D955328}">
      <dsp:nvSpPr>
        <dsp:cNvPr id="0" name=""/>
        <dsp:cNvSpPr/>
      </dsp:nvSpPr>
      <dsp:spPr>
        <a:xfrm>
          <a:off x="0" y="307505"/>
          <a:ext cx="6858000" cy="428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EA3DBCD-38C5-45C2-9ACE-6B53EB99A8A3}">
      <dsp:nvSpPr>
        <dsp:cNvPr id="0" name=""/>
        <dsp:cNvSpPr/>
      </dsp:nvSpPr>
      <dsp:spPr>
        <a:xfrm>
          <a:off x="342900" y="56585"/>
          <a:ext cx="4800600"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1º </a:t>
          </a:r>
          <a:r>
            <a:rPr lang="pt-BR" sz="1600" kern="1200" dirty="0" smtClean="0">
              <a:solidFill>
                <a:sysClr val="window" lastClr="FFFFFF"/>
              </a:solidFill>
              <a:latin typeface="Calibri"/>
              <a:ea typeface="+mn-ea"/>
              <a:cs typeface="+mn-cs"/>
            </a:rPr>
            <a:t>SDE - Secretaria de Estado de Desenvolvimento Econômico do Distrito Federal</a:t>
          </a:r>
          <a:endParaRPr lang="pt-BR" sz="1600" kern="1200" dirty="0">
            <a:solidFill>
              <a:sysClr val="window" lastClr="FFFFFF"/>
            </a:solidFill>
            <a:latin typeface="Calibri"/>
            <a:ea typeface="+mn-ea"/>
            <a:cs typeface="+mn-cs"/>
          </a:endParaRPr>
        </a:p>
      </dsp:txBody>
      <dsp:txXfrm>
        <a:off x="367398" y="81083"/>
        <a:ext cx="4751604" cy="452844"/>
      </dsp:txXfrm>
    </dsp:sp>
    <dsp:sp modelId="{44D5C953-47DB-4A9E-8CED-8454711C5F96}">
      <dsp:nvSpPr>
        <dsp:cNvPr id="0" name=""/>
        <dsp:cNvSpPr/>
      </dsp:nvSpPr>
      <dsp:spPr>
        <a:xfrm>
          <a:off x="0" y="1379096"/>
          <a:ext cx="6858000" cy="428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45F858B-9A37-4AA1-9FE2-8333CCF03420}">
      <dsp:nvSpPr>
        <dsp:cNvPr id="0" name=""/>
        <dsp:cNvSpPr/>
      </dsp:nvSpPr>
      <dsp:spPr>
        <a:xfrm>
          <a:off x="342900" y="827705"/>
          <a:ext cx="4800600" cy="80231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2º </a:t>
          </a:r>
          <a:r>
            <a:rPr lang="pt-BR" sz="1600" kern="1200" dirty="0" smtClean="0">
              <a:solidFill>
                <a:sysClr val="window" lastClr="FFFFFF"/>
              </a:solidFill>
              <a:latin typeface="Calibri"/>
              <a:ea typeface="+mn-ea"/>
              <a:cs typeface="+mn-cs"/>
            </a:rPr>
            <a:t>SEAGRI - Secretaria de Estado da Agricultura, Abastecimento e Desenvolvimento Rural do Distrito Federal</a:t>
          </a:r>
          <a:endParaRPr lang="pt-BR" sz="1600" kern="1200" dirty="0">
            <a:solidFill>
              <a:sysClr val="window" lastClr="FFFFFF"/>
            </a:solidFill>
            <a:latin typeface="Calibri"/>
            <a:ea typeface="+mn-ea"/>
            <a:cs typeface="+mn-cs"/>
          </a:endParaRPr>
        </a:p>
      </dsp:txBody>
      <dsp:txXfrm>
        <a:off x="382066" y="866871"/>
        <a:ext cx="4722268" cy="723979"/>
      </dsp:txXfrm>
    </dsp:sp>
    <dsp:sp modelId="{F67F0EDC-337B-4404-9697-77D3126EB35B}">
      <dsp:nvSpPr>
        <dsp:cNvPr id="0" name=""/>
        <dsp:cNvSpPr/>
      </dsp:nvSpPr>
      <dsp:spPr>
        <a:xfrm>
          <a:off x="0" y="2327441"/>
          <a:ext cx="6858000" cy="428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86CBEAB-D3FD-4C85-81CF-34AE4C805251}">
      <dsp:nvSpPr>
        <dsp:cNvPr id="0" name=""/>
        <dsp:cNvSpPr/>
      </dsp:nvSpPr>
      <dsp:spPr>
        <a:xfrm>
          <a:off x="342900" y="1899296"/>
          <a:ext cx="4800600" cy="67906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3º </a:t>
          </a:r>
          <a:r>
            <a:rPr lang="pt-BR" sz="1600" kern="1200" dirty="0" smtClean="0">
              <a:solidFill>
                <a:sysClr val="window" lastClr="FFFFFF"/>
              </a:solidFill>
              <a:latin typeface="Calibri"/>
              <a:ea typeface="+mn-ea"/>
              <a:cs typeface="+mn-cs"/>
            </a:rPr>
            <a:t>SEJUV- </a:t>
          </a:r>
          <a:r>
            <a:rPr lang="pt-BR" sz="1600" kern="1200" dirty="0">
              <a:solidFill>
                <a:sysClr val="window" lastClr="FFFFFF"/>
              </a:solidFill>
              <a:latin typeface="Calibri"/>
              <a:ea typeface="+mn-ea"/>
              <a:cs typeface="+mn-cs"/>
            </a:rPr>
            <a:t>Secretaria de Estado da </a:t>
          </a:r>
          <a:r>
            <a:rPr lang="pt-BR" sz="1600" kern="1200" dirty="0" smtClean="0">
              <a:solidFill>
                <a:sysClr val="window" lastClr="FFFFFF"/>
              </a:solidFill>
              <a:latin typeface="Calibri"/>
              <a:ea typeface="+mn-ea"/>
              <a:cs typeface="+mn-cs"/>
            </a:rPr>
            <a:t>Juventude  do Distrito Federal</a:t>
          </a:r>
          <a:endParaRPr lang="pt-BR" sz="1600" kern="1200" dirty="0">
            <a:solidFill>
              <a:sysClr val="window" lastClr="FFFFFF"/>
            </a:solidFill>
            <a:latin typeface="Calibri"/>
            <a:ea typeface="+mn-ea"/>
            <a:cs typeface="+mn-cs"/>
          </a:endParaRPr>
        </a:p>
      </dsp:txBody>
      <dsp:txXfrm>
        <a:off x="376049" y="1932445"/>
        <a:ext cx="4734302" cy="612766"/>
      </dsp:txXfrm>
    </dsp:sp>
    <dsp:sp modelId="{0D495373-ED82-4DE1-8964-501869249ACA}">
      <dsp:nvSpPr>
        <dsp:cNvPr id="0" name=""/>
        <dsp:cNvSpPr/>
      </dsp:nvSpPr>
      <dsp:spPr>
        <a:xfrm>
          <a:off x="0" y="3098561"/>
          <a:ext cx="6858000" cy="428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FE92554-AE4A-45E3-922D-EAEC259C38E6}">
      <dsp:nvSpPr>
        <dsp:cNvPr id="0" name=""/>
        <dsp:cNvSpPr/>
      </dsp:nvSpPr>
      <dsp:spPr>
        <a:xfrm>
          <a:off x="342900" y="2847641"/>
          <a:ext cx="4800600"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4º </a:t>
          </a:r>
          <a:r>
            <a:rPr lang="pt-BR" sz="1600" kern="1200" dirty="0" smtClean="0">
              <a:solidFill>
                <a:sysClr val="window" lastClr="FFFFFF"/>
              </a:solidFill>
              <a:latin typeface="Calibri"/>
              <a:ea typeface="+mn-ea"/>
              <a:cs typeface="+mn-cs"/>
            </a:rPr>
            <a:t>SETUR </a:t>
          </a:r>
          <a:r>
            <a:rPr lang="pt-BR" sz="1600" kern="1200" dirty="0">
              <a:solidFill>
                <a:sysClr val="window" lastClr="FFFFFF"/>
              </a:solidFill>
              <a:latin typeface="Calibri"/>
              <a:ea typeface="+mn-ea"/>
              <a:cs typeface="+mn-cs"/>
            </a:rPr>
            <a:t>- Secretaria de Estado </a:t>
          </a:r>
          <a:r>
            <a:rPr lang="pt-BR" sz="1600" kern="1200" dirty="0" smtClean="0">
              <a:solidFill>
                <a:sysClr val="window" lastClr="FFFFFF"/>
              </a:solidFill>
              <a:latin typeface="Calibri"/>
              <a:ea typeface="+mn-ea"/>
              <a:cs typeface="+mn-cs"/>
            </a:rPr>
            <a:t>do Turismo do Distrito Federal</a:t>
          </a:r>
          <a:endParaRPr lang="pt-BR" sz="1600" kern="1200" dirty="0">
            <a:solidFill>
              <a:sysClr val="window" lastClr="FFFFFF"/>
            </a:solidFill>
            <a:latin typeface="Calibri"/>
            <a:ea typeface="+mn-ea"/>
            <a:cs typeface="+mn-cs"/>
          </a:endParaRPr>
        </a:p>
      </dsp:txBody>
      <dsp:txXfrm>
        <a:off x="367398" y="2872139"/>
        <a:ext cx="4751604" cy="452844"/>
      </dsp:txXfrm>
    </dsp:sp>
    <dsp:sp modelId="{B8857D96-8EB0-4753-8703-C340264EB561}">
      <dsp:nvSpPr>
        <dsp:cNvPr id="0" name=""/>
        <dsp:cNvSpPr/>
      </dsp:nvSpPr>
      <dsp:spPr>
        <a:xfrm>
          <a:off x="0" y="3869681"/>
          <a:ext cx="6858000" cy="428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F281816-A191-4415-B300-03C9E314B5B7}">
      <dsp:nvSpPr>
        <dsp:cNvPr id="0" name=""/>
        <dsp:cNvSpPr/>
      </dsp:nvSpPr>
      <dsp:spPr>
        <a:xfrm>
          <a:off x="342900" y="3618761"/>
          <a:ext cx="4800600"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5º </a:t>
          </a:r>
          <a:r>
            <a:rPr lang="pt-BR" sz="1600" kern="1200" dirty="0" smtClean="0">
              <a:solidFill>
                <a:sysClr val="window" lastClr="FFFFFF"/>
              </a:solidFill>
              <a:latin typeface="Calibri"/>
              <a:ea typeface="+mn-ea"/>
              <a:cs typeface="+mn-cs"/>
            </a:rPr>
            <a:t>SETRAB </a:t>
          </a:r>
          <a:r>
            <a:rPr lang="pt-BR" sz="1600" kern="1200" dirty="0">
              <a:solidFill>
                <a:sysClr val="window" lastClr="FFFFFF"/>
              </a:solidFill>
              <a:latin typeface="Calibri"/>
              <a:ea typeface="+mn-ea"/>
              <a:cs typeface="+mn-cs"/>
            </a:rPr>
            <a:t>- Secretaria de Estado </a:t>
          </a:r>
          <a:r>
            <a:rPr lang="pt-BR" sz="1600" kern="1200" dirty="0" smtClean="0">
              <a:solidFill>
                <a:sysClr val="window" lastClr="FFFFFF"/>
              </a:solidFill>
              <a:latin typeface="Calibri"/>
              <a:ea typeface="+mn-ea"/>
              <a:cs typeface="+mn-cs"/>
            </a:rPr>
            <a:t>do Trabalho do Distrito federal</a:t>
          </a:r>
          <a:endParaRPr lang="pt-BR" sz="1600" kern="1200" dirty="0">
            <a:solidFill>
              <a:sysClr val="window" lastClr="FFFFFF"/>
            </a:solidFill>
            <a:latin typeface="Calibri"/>
            <a:ea typeface="+mn-ea"/>
            <a:cs typeface="+mn-cs"/>
          </a:endParaRPr>
        </a:p>
      </dsp:txBody>
      <dsp:txXfrm>
        <a:off x="367398" y="3643259"/>
        <a:ext cx="475160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EBDEB-7CC3-47C8-A5BD-8BE558A48DBA}">
      <dsp:nvSpPr>
        <dsp:cNvPr id="0" name=""/>
        <dsp:cNvSpPr/>
      </dsp:nvSpPr>
      <dsp:spPr>
        <a:xfrm>
          <a:off x="0" y="269141"/>
          <a:ext cx="67913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402AEFC-439B-4235-9D16-E541E67E656D}">
      <dsp:nvSpPr>
        <dsp:cNvPr id="0" name=""/>
        <dsp:cNvSpPr/>
      </dsp:nvSpPr>
      <dsp:spPr>
        <a:xfrm>
          <a:off x="339566" y="3461"/>
          <a:ext cx="4753927"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87" tIns="0" rIns="179687"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1º Fundação Hemocentro de Brasília - FHB</a:t>
          </a:r>
        </a:p>
      </dsp:txBody>
      <dsp:txXfrm>
        <a:off x="365505" y="29400"/>
        <a:ext cx="4702049" cy="479482"/>
      </dsp:txXfrm>
    </dsp:sp>
    <dsp:sp modelId="{D4BBDC45-6E4A-4C2A-B3B8-20918A30C566}">
      <dsp:nvSpPr>
        <dsp:cNvPr id="0" name=""/>
        <dsp:cNvSpPr/>
      </dsp:nvSpPr>
      <dsp:spPr>
        <a:xfrm>
          <a:off x="0" y="1077826"/>
          <a:ext cx="67913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ECAF759-3B92-4CDA-AB46-2C2BA8373C6A}">
      <dsp:nvSpPr>
        <dsp:cNvPr id="0" name=""/>
        <dsp:cNvSpPr/>
      </dsp:nvSpPr>
      <dsp:spPr>
        <a:xfrm>
          <a:off x="339566" y="819941"/>
          <a:ext cx="4753927" cy="52356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87" tIns="0" rIns="179687"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2º </a:t>
          </a:r>
          <a:r>
            <a:rPr lang="pt-BR" sz="1600" kern="1200" dirty="0" smtClean="0">
              <a:solidFill>
                <a:sysClr val="window" lastClr="FFFFFF"/>
              </a:solidFill>
              <a:latin typeface="Calibri"/>
              <a:ea typeface="+mn-ea"/>
              <a:cs typeface="+mn-cs"/>
            </a:rPr>
            <a:t>Empresa de Assistência Técnica e Extensão Rural do Distrito Federal - EMATER</a:t>
          </a:r>
          <a:endParaRPr lang="pt-BR" sz="1600" kern="1200" dirty="0">
            <a:solidFill>
              <a:sysClr val="window" lastClr="FFFFFF"/>
            </a:solidFill>
            <a:latin typeface="Calibri"/>
            <a:ea typeface="+mn-ea"/>
            <a:cs typeface="+mn-cs"/>
          </a:endParaRPr>
        </a:p>
      </dsp:txBody>
      <dsp:txXfrm>
        <a:off x="365124" y="845499"/>
        <a:ext cx="4702811" cy="472448"/>
      </dsp:txXfrm>
    </dsp:sp>
    <dsp:sp modelId="{B4F5D6C4-333F-4C90-99D9-147CF7AF9B29}">
      <dsp:nvSpPr>
        <dsp:cNvPr id="0" name=""/>
        <dsp:cNvSpPr/>
      </dsp:nvSpPr>
      <dsp:spPr>
        <a:xfrm>
          <a:off x="0" y="1894306"/>
          <a:ext cx="67913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E6E3C05-E1BB-420F-87C1-C85423207068}">
      <dsp:nvSpPr>
        <dsp:cNvPr id="0" name=""/>
        <dsp:cNvSpPr/>
      </dsp:nvSpPr>
      <dsp:spPr>
        <a:xfrm>
          <a:off x="339566" y="1628626"/>
          <a:ext cx="4753927"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87" tIns="0" rIns="179687"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3º </a:t>
          </a:r>
          <a:r>
            <a:rPr lang="pt-BR" sz="1600" kern="1200" dirty="0" smtClean="0">
              <a:solidFill>
                <a:sysClr val="window" lastClr="FFFFFF"/>
              </a:solidFill>
              <a:latin typeface="Calibri"/>
              <a:ea typeface="+mn-ea"/>
              <a:cs typeface="+mn-cs"/>
            </a:rPr>
            <a:t>Procuradoria Geral do Distrito Federal - PGDF</a:t>
          </a:r>
          <a:endParaRPr lang="pt-BR" sz="1600" kern="1200" dirty="0">
            <a:solidFill>
              <a:sysClr val="window" lastClr="FFFFFF"/>
            </a:solidFill>
            <a:latin typeface="Calibri"/>
            <a:ea typeface="+mn-ea"/>
            <a:cs typeface="+mn-cs"/>
          </a:endParaRPr>
        </a:p>
      </dsp:txBody>
      <dsp:txXfrm>
        <a:off x="365505" y="1654565"/>
        <a:ext cx="4702049" cy="479482"/>
      </dsp:txXfrm>
    </dsp:sp>
    <dsp:sp modelId="{D9458D27-0E53-4BF9-936A-A9C84B97F209}">
      <dsp:nvSpPr>
        <dsp:cNvPr id="0" name=""/>
        <dsp:cNvSpPr/>
      </dsp:nvSpPr>
      <dsp:spPr>
        <a:xfrm>
          <a:off x="0" y="2711604"/>
          <a:ext cx="67913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3C9CF5A-F06C-4966-B424-05510AFB1462}">
      <dsp:nvSpPr>
        <dsp:cNvPr id="0" name=""/>
        <dsp:cNvSpPr/>
      </dsp:nvSpPr>
      <dsp:spPr>
        <a:xfrm>
          <a:off x="339566" y="2445106"/>
          <a:ext cx="4753927" cy="53217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87" tIns="0" rIns="179687"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4º </a:t>
          </a:r>
          <a:r>
            <a:rPr lang="pt-BR" sz="1600" kern="1200" dirty="0" smtClean="0">
              <a:solidFill>
                <a:sysClr val="window" lastClr="FFFFFF"/>
              </a:solidFill>
              <a:latin typeface="Calibri"/>
              <a:ea typeface="+mn-ea"/>
              <a:cs typeface="+mn-cs"/>
            </a:rPr>
            <a:t>Fundação Jardim  Zoológico de Brasília - FJZB</a:t>
          </a:r>
          <a:endParaRPr lang="pt-BR" sz="1600" kern="1200" dirty="0">
            <a:solidFill>
              <a:sysClr val="window" lastClr="FFFFFF"/>
            </a:solidFill>
            <a:latin typeface="Calibri"/>
            <a:ea typeface="+mn-ea"/>
            <a:cs typeface="+mn-cs"/>
          </a:endParaRPr>
        </a:p>
      </dsp:txBody>
      <dsp:txXfrm>
        <a:off x="365545" y="2471085"/>
        <a:ext cx="4701969" cy="480220"/>
      </dsp:txXfrm>
    </dsp:sp>
    <dsp:sp modelId="{E92D130D-9541-46EA-B924-FB2C82BFB79A}">
      <dsp:nvSpPr>
        <dsp:cNvPr id="0" name=""/>
        <dsp:cNvSpPr/>
      </dsp:nvSpPr>
      <dsp:spPr>
        <a:xfrm>
          <a:off x="0" y="3528084"/>
          <a:ext cx="6791325" cy="45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0CE74A7-99F9-4618-817C-41C2AFA92462}">
      <dsp:nvSpPr>
        <dsp:cNvPr id="0" name=""/>
        <dsp:cNvSpPr/>
      </dsp:nvSpPr>
      <dsp:spPr>
        <a:xfrm>
          <a:off x="339566" y="3262404"/>
          <a:ext cx="4753927"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87" tIns="0" rIns="179687" bIns="0" numCol="1" spcCol="1270" anchor="ctr" anchorCtr="0">
          <a:noAutofit/>
        </a:bodyPr>
        <a:lstStyle/>
        <a:p>
          <a:pPr lvl="0" algn="l" defTabSz="711200">
            <a:lnSpc>
              <a:spcPct val="90000"/>
            </a:lnSpc>
            <a:spcBef>
              <a:spcPct val="0"/>
            </a:spcBef>
            <a:spcAft>
              <a:spcPct val="35000"/>
            </a:spcAft>
          </a:pPr>
          <a:r>
            <a:rPr lang="pt-BR" sz="1600" kern="1200" dirty="0">
              <a:solidFill>
                <a:sysClr val="window" lastClr="FFFFFF"/>
              </a:solidFill>
              <a:latin typeface="Calibri"/>
              <a:ea typeface="+mn-ea"/>
              <a:cs typeface="+mn-cs"/>
            </a:rPr>
            <a:t>5º </a:t>
          </a:r>
          <a:r>
            <a:rPr lang="pt-BR" sz="1600" kern="1200" dirty="0" smtClean="0">
              <a:solidFill>
                <a:sysClr val="window" lastClr="FFFFFF"/>
              </a:solidFill>
              <a:latin typeface="Calibri"/>
              <a:ea typeface="+mn-ea"/>
              <a:cs typeface="+mn-cs"/>
            </a:rPr>
            <a:t>Agência de Desenvolvimento do Distrito Federal - TERRACAP</a:t>
          </a:r>
          <a:endParaRPr lang="pt-BR" sz="1600" kern="1200" dirty="0">
            <a:solidFill>
              <a:sysClr val="window" lastClr="FFFFFF"/>
            </a:solidFill>
            <a:latin typeface="Calibri"/>
            <a:ea typeface="+mn-ea"/>
            <a:cs typeface="+mn-cs"/>
          </a:endParaRPr>
        </a:p>
      </dsp:txBody>
      <dsp:txXfrm>
        <a:off x="365505" y="3288343"/>
        <a:ext cx="4702049"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4D343-EF05-40B0-8F19-380C85FC8DE1}">
      <dsp:nvSpPr>
        <dsp:cNvPr id="0" name=""/>
        <dsp:cNvSpPr/>
      </dsp:nvSpPr>
      <dsp:spPr>
        <a:xfrm>
          <a:off x="-5400165" y="-826995"/>
          <a:ext cx="6430706" cy="6430706"/>
        </a:xfrm>
        <a:prstGeom prst="blockArc">
          <a:avLst>
            <a:gd name="adj1" fmla="val 18900000"/>
            <a:gd name="adj2" fmla="val 2700000"/>
            <a:gd name="adj3" fmla="val 33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B63C3-3958-4BF7-BE82-3BBA673BA9C4}">
      <dsp:nvSpPr>
        <dsp:cNvPr id="0" name=""/>
        <dsp:cNvSpPr/>
      </dsp:nvSpPr>
      <dsp:spPr>
        <a:xfrm>
          <a:off x="663008" y="477671"/>
          <a:ext cx="5207849" cy="955343"/>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8304" tIns="71120" rIns="71120" bIns="71120" numCol="1" spcCol="1270" anchor="ctr" anchorCtr="0">
          <a:noAutofit/>
        </a:bodyPr>
        <a:lstStyle/>
        <a:p>
          <a:pPr lvl="0" algn="l" defTabSz="1244600">
            <a:lnSpc>
              <a:spcPct val="90000"/>
            </a:lnSpc>
            <a:spcBef>
              <a:spcPct val="0"/>
            </a:spcBef>
            <a:spcAft>
              <a:spcPct val="35000"/>
            </a:spcAft>
          </a:pPr>
          <a:r>
            <a:rPr lang="pt-BR" sz="2800" kern="1200" dirty="0" smtClean="0">
              <a:solidFill>
                <a:schemeClr val="bg1">
                  <a:lumMod val="50000"/>
                </a:schemeClr>
              </a:solidFill>
            </a:rPr>
            <a:t>Total de Pedidos:  4.009</a:t>
          </a:r>
        </a:p>
      </dsp:txBody>
      <dsp:txXfrm>
        <a:off x="663008" y="477671"/>
        <a:ext cx="5207849" cy="955343"/>
      </dsp:txXfrm>
    </dsp:sp>
    <dsp:sp modelId="{7113A215-84D2-4DE1-975F-E26F942DA53A}">
      <dsp:nvSpPr>
        <dsp:cNvPr id="0" name=""/>
        <dsp:cNvSpPr/>
      </dsp:nvSpPr>
      <dsp:spPr>
        <a:xfrm>
          <a:off x="65918" y="358253"/>
          <a:ext cx="1194178" cy="1194178"/>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0C636FB6-B04B-40DF-AA54-9C254239E0D3}">
      <dsp:nvSpPr>
        <dsp:cNvPr id="0" name=""/>
        <dsp:cNvSpPr/>
      </dsp:nvSpPr>
      <dsp:spPr>
        <a:xfrm>
          <a:off x="1010275" y="1910686"/>
          <a:ext cx="4860581" cy="955343"/>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8304" tIns="71120" rIns="71120" bIns="71120" numCol="1" spcCol="1270" anchor="ctr" anchorCtr="0">
          <a:noAutofit/>
        </a:bodyPr>
        <a:lstStyle/>
        <a:p>
          <a:pPr lvl="0" algn="l" defTabSz="1244600">
            <a:lnSpc>
              <a:spcPct val="90000"/>
            </a:lnSpc>
            <a:spcBef>
              <a:spcPct val="0"/>
            </a:spcBef>
            <a:spcAft>
              <a:spcPct val="35000"/>
            </a:spcAft>
          </a:pPr>
          <a:r>
            <a:rPr lang="pt-BR" sz="2800" kern="1200" dirty="0" smtClean="0">
              <a:solidFill>
                <a:schemeClr val="bg1">
                  <a:lumMod val="50000"/>
                </a:schemeClr>
              </a:solidFill>
            </a:rPr>
            <a:t>Prazo médio de atendimento:  15 dias</a:t>
          </a:r>
          <a:endParaRPr lang="pt-BR" sz="2800" kern="1200" dirty="0">
            <a:solidFill>
              <a:schemeClr val="bg1">
                <a:lumMod val="50000"/>
              </a:schemeClr>
            </a:solidFill>
          </a:endParaRPr>
        </a:p>
      </dsp:txBody>
      <dsp:txXfrm>
        <a:off x="1010275" y="1910686"/>
        <a:ext cx="4860581" cy="955343"/>
      </dsp:txXfrm>
    </dsp:sp>
    <dsp:sp modelId="{98528023-7693-42A0-A3E3-1F9413472A51}">
      <dsp:nvSpPr>
        <dsp:cNvPr id="0" name=""/>
        <dsp:cNvSpPr/>
      </dsp:nvSpPr>
      <dsp:spPr>
        <a:xfrm>
          <a:off x="413185" y="1791268"/>
          <a:ext cx="1194178" cy="1194178"/>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1264471-8F0A-4014-AC28-BE6DBCCE46C5}">
      <dsp:nvSpPr>
        <dsp:cNvPr id="0" name=""/>
        <dsp:cNvSpPr/>
      </dsp:nvSpPr>
      <dsp:spPr>
        <a:xfrm>
          <a:off x="663008" y="3343701"/>
          <a:ext cx="5207849" cy="955343"/>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8304" tIns="71120" rIns="71120" bIns="71120" numCol="1" spcCol="1270" anchor="ctr" anchorCtr="0">
          <a:noAutofit/>
        </a:bodyPr>
        <a:lstStyle/>
        <a:p>
          <a:pPr lvl="0" algn="l" defTabSz="1244600">
            <a:lnSpc>
              <a:spcPct val="90000"/>
            </a:lnSpc>
            <a:spcBef>
              <a:spcPct val="0"/>
            </a:spcBef>
            <a:spcAft>
              <a:spcPct val="35000"/>
            </a:spcAft>
          </a:pPr>
          <a:r>
            <a:rPr lang="pt-BR" sz="2800" kern="1200" dirty="0" smtClean="0">
              <a:solidFill>
                <a:schemeClr val="bg1">
                  <a:lumMod val="50000"/>
                </a:schemeClr>
              </a:solidFill>
            </a:rPr>
            <a:t>Resposta dentro do prazo: 94%</a:t>
          </a:r>
        </a:p>
      </dsp:txBody>
      <dsp:txXfrm>
        <a:off x="663008" y="3343701"/>
        <a:ext cx="5207849" cy="955343"/>
      </dsp:txXfrm>
    </dsp:sp>
    <dsp:sp modelId="{7A299453-699E-434A-ACC9-AC1A3E947B9A}">
      <dsp:nvSpPr>
        <dsp:cNvPr id="0" name=""/>
        <dsp:cNvSpPr/>
      </dsp:nvSpPr>
      <dsp:spPr>
        <a:xfrm>
          <a:off x="65918" y="3224283"/>
          <a:ext cx="1194178" cy="1194178"/>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62F94-364F-4B59-B0DE-63A033AD34B4}">
      <dsp:nvSpPr>
        <dsp:cNvPr id="0" name=""/>
        <dsp:cNvSpPr/>
      </dsp:nvSpPr>
      <dsp:spPr>
        <a:xfrm rot="10800000">
          <a:off x="536072" y="10735"/>
          <a:ext cx="5281694" cy="1019658"/>
        </a:xfrm>
        <a:prstGeom prst="homePlat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641" tIns="91440" rIns="170688" bIns="91440" numCol="1" spcCol="1270" anchor="ctr" anchorCtr="0">
          <a:noAutofit/>
        </a:bodyPr>
        <a:lstStyle/>
        <a:p>
          <a:pPr lvl="0" algn="l" defTabSz="1066800">
            <a:lnSpc>
              <a:spcPct val="90000"/>
            </a:lnSpc>
            <a:spcBef>
              <a:spcPct val="0"/>
            </a:spcBef>
            <a:spcAft>
              <a:spcPct val="35000"/>
            </a:spcAft>
          </a:pPr>
          <a:r>
            <a:rPr lang="pt-BR" sz="2400" b="1" kern="1200" dirty="0" smtClean="0">
              <a:solidFill>
                <a:schemeClr val="bg1">
                  <a:lumMod val="50000"/>
                </a:schemeClr>
              </a:solidFill>
            </a:rPr>
            <a:t>www.ouvidoria.df.gov.br</a:t>
          </a:r>
        </a:p>
      </dsp:txBody>
      <dsp:txXfrm rot="10800000">
        <a:off x="790986" y="10735"/>
        <a:ext cx="5026780" cy="1019658"/>
      </dsp:txXfrm>
    </dsp:sp>
    <dsp:sp modelId="{D733503F-E3B2-4435-9BDA-F9122D219810}">
      <dsp:nvSpPr>
        <dsp:cNvPr id="0" name=""/>
        <dsp:cNvSpPr/>
      </dsp:nvSpPr>
      <dsp:spPr>
        <a:xfrm>
          <a:off x="0" y="1558"/>
          <a:ext cx="1019658" cy="1019658"/>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1F1593B5-5016-4574-930B-B3E60D6A40A4}">
      <dsp:nvSpPr>
        <dsp:cNvPr id="0" name=""/>
        <dsp:cNvSpPr/>
      </dsp:nvSpPr>
      <dsp:spPr>
        <a:xfrm rot="10800000">
          <a:off x="536072" y="1334769"/>
          <a:ext cx="5281694" cy="1019658"/>
        </a:xfrm>
        <a:prstGeom prst="homePlat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641" tIns="91440" rIns="170688" bIns="91440" numCol="1" spcCol="1270" anchor="ctr" anchorCtr="0">
          <a:noAutofit/>
        </a:bodyPr>
        <a:lstStyle/>
        <a:p>
          <a:pPr lvl="0" algn="l" defTabSz="1066800">
            <a:lnSpc>
              <a:spcPct val="90000"/>
            </a:lnSpc>
            <a:spcBef>
              <a:spcPct val="0"/>
            </a:spcBef>
            <a:spcAft>
              <a:spcPct val="35000"/>
            </a:spcAft>
          </a:pPr>
          <a:r>
            <a:rPr lang="pt-BR" sz="2400" b="1" kern="1200" dirty="0" smtClean="0">
              <a:solidFill>
                <a:schemeClr val="bg1">
                  <a:lumMod val="50000"/>
                </a:schemeClr>
              </a:solidFill>
            </a:rPr>
            <a:t>www.ouv.df.gov.br</a:t>
          </a:r>
          <a:endParaRPr lang="pt-BR" sz="2400" b="1" kern="1200" dirty="0">
            <a:solidFill>
              <a:schemeClr val="bg1">
                <a:lumMod val="50000"/>
              </a:schemeClr>
            </a:solidFill>
          </a:endParaRPr>
        </a:p>
      </dsp:txBody>
      <dsp:txXfrm rot="10800000">
        <a:off x="790986" y="1334769"/>
        <a:ext cx="5026780" cy="1019658"/>
      </dsp:txXfrm>
    </dsp:sp>
    <dsp:sp modelId="{FAEF7C58-0C93-4674-95D0-F2C581C53FA1}">
      <dsp:nvSpPr>
        <dsp:cNvPr id="0" name=""/>
        <dsp:cNvSpPr/>
      </dsp:nvSpPr>
      <dsp:spPr>
        <a:xfrm>
          <a:off x="0" y="1325592"/>
          <a:ext cx="1019658" cy="1019658"/>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348C716B-D073-4921-8E18-2335ED6D3BEA}">
      <dsp:nvSpPr>
        <dsp:cNvPr id="0" name=""/>
        <dsp:cNvSpPr/>
      </dsp:nvSpPr>
      <dsp:spPr>
        <a:xfrm rot="10800000">
          <a:off x="536072" y="2658804"/>
          <a:ext cx="5281694" cy="1019658"/>
        </a:xfrm>
        <a:prstGeom prst="homePlat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641" tIns="91440" rIns="170688" bIns="91440" numCol="1" spcCol="1270" anchor="ctr" anchorCtr="0">
          <a:noAutofit/>
        </a:bodyPr>
        <a:lstStyle/>
        <a:p>
          <a:pPr lvl="0" algn="l" defTabSz="1066800">
            <a:lnSpc>
              <a:spcPct val="90000"/>
            </a:lnSpc>
            <a:spcBef>
              <a:spcPct val="0"/>
            </a:spcBef>
            <a:spcAft>
              <a:spcPct val="35000"/>
            </a:spcAft>
          </a:pPr>
          <a:r>
            <a:rPr lang="pt-BR" sz="2400" b="1" kern="1200" dirty="0" smtClean="0">
              <a:solidFill>
                <a:schemeClr val="bg1">
                  <a:lumMod val="50000"/>
                </a:schemeClr>
              </a:solidFill>
            </a:rPr>
            <a:t>Central de Atendimento 162</a:t>
          </a:r>
        </a:p>
      </dsp:txBody>
      <dsp:txXfrm rot="10800000">
        <a:off x="790986" y="2658804"/>
        <a:ext cx="5026780" cy="1019658"/>
      </dsp:txXfrm>
    </dsp:sp>
    <dsp:sp modelId="{DC735B38-EF0F-42DC-BB60-386A18F65AA3}">
      <dsp:nvSpPr>
        <dsp:cNvPr id="0" name=""/>
        <dsp:cNvSpPr/>
      </dsp:nvSpPr>
      <dsp:spPr>
        <a:xfrm>
          <a:off x="0" y="2601519"/>
          <a:ext cx="1019658" cy="1019658"/>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CB6AE693-956A-42DF-A650-7FAD082D911A}">
      <dsp:nvSpPr>
        <dsp:cNvPr id="0" name=""/>
        <dsp:cNvSpPr/>
      </dsp:nvSpPr>
      <dsp:spPr>
        <a:xfrm rot="10800000">
          <a:off x="536072" y="3982838"/>
          <a:ext cx="5281694" cy="1019658"/>
        </a:xfrm>
        <a:prstGeom prst="homePlat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641" tIns="91440" rIns="170688" bIns="91440" numCol="1" spcCol="1270" anchor="ctr" anchorCtr="0">
          <a:noAutofit/>
        </a:bodyPr>
        <a:lstStyle/>
        <a:p>
          <a:pPr lvl="0" algn="l" defTabSz="1066800">
            <a:lnSpc>
              <a:spcPct val="90000"/>
            </a:lnSpc>
            <a:spcBef>
              <a:spcPct val="0"/>
            </a:spcBef>
            <a:spcAft>
              <a:spcPct val="35000"/>
            </a:spcAft>
          </a:pPr>
          <a:r>
            <a:rPr lang="pt-BR" sz="2400" b="1" kern="1200" dirty="0" smtClean="0">
              <a:solidFill>
                <a:schemeClr val="bg1">
                  <a:lumMod val="50000"/>
                </a:schemeClr>
              </a:solidFill>
            </a:rPr>
            <a:t>twitter.com/@CGDF10</a:t>
          </a:r>
          <a:endParaRPr lang="pt-BR" sz="2400" b="1" kern="1200" dirty="0">
            <a:solidFill>
              <a:schemeClr val="bg1">
                <a:lumMod val="50000"/>
              </a:schemeClr>
            </a:solidFill>
          </a:endParaRPr>
        </a:p>
      </dsp:txBody>
      <dsp:txXfrm rot="10800000">
        <a:off x="790986" y="3982838"/>
        <a:ext cx="5026780" cy="1019658"/>
      </dsp:txXfrm>
    </dsp:sp>
    <dsp:sp modelId="{A97D7A74-B0FB-4AB0-BDE4-872DCFF0EACF}">
      <dsp:nvSpPr>
        <dsp:cNvPr id="0" name=""/>
        <dsp:cNvSpPr/>
      </dsp:nvSpPr>
      <dsp:spPr>
        <a:xfrm>
          <a:off x="28466" y="3960609"/>
          <a:ext cx="1019658" cy="1019658"/>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B545C4C8-4B01-426D-B0B3-3450E3BCCC17}">
      <dsp:nvSpPr>
        <dsp:cNvPr id="0" name=""/>
        <dsp:cNvSpPr/>
      </dsp:nvSpPr>
      <dsp:spPr>
        <a:xfrm rot="10800000">
          <a:off x="536072" y="5299254"/>
          <a:ext cx="5281694" cy="1019658"/>
        </a:xfrm>
        <a:prstGeom prst="homePlat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641" tIns="76200" rIns="142240" bIns="76200" numCol="1" spcCol="1270" anchor="ctr" anchorCtr="0">
          <a:noAutofit/>
        </a:bodyPr>
        <a:lstStyle/>
        <a:p>
          <a:pPr lvl="0" algn="l" defTabSz="889000">
            <a:lnSpc>
              <a:spcPct val="90000"/>
            </a:lnSpc>
            <a:spcBef>
              <a:spcPct val="0"/>
            </a:spcBef>
            <a:spcAft>
              <a:spcPct val="35000"/>
            </a:spcAft>
          </a:pPr>
          <a:r>
            <a:rPr lang="pt-BR" sz="2000" b="1" kern="1200" dirty="0" smtClean="0">
              <a:solidFill>
                <a:schemeClr val="bg1">
                  <a:lumMod val="50000"/>
                </a:schemeClr>
              </a:solidFill>
            </a:rPr>
            <a:t>facebook.com/CONTROLADORIADF</a:t>
          </a:r>
          <a:endParaRPr lang="pt-BR" sz="2000" b="1" kern="1200" dirty="0">
            <a:solidFill>
              <a:schemeClr val="bg1">
                <a:lumMod val="50000"/>
              </a:schemeClr>
            </a:solidFill>
          </a:endParaRPr>
        </a:p>
      </dsp:txBody>
      <dsp:txXfrm rot="10800000">
        <a:off x="790986" y="5299254"/>
        <a:ext cx="5026780" cy="1019658"/>
      </dsp:txXfrm>
    </dsp:sp>
    <dsp:sp modelId="{DCE08DFB-A52B-47C1-BD32-5FBA70F363AE}">
      <dsp:nvSpPr>
        <dsp:cNvPr id="0" name=""/>
        <dsp:cNvSpPr/>
      </dsp:nvSpPr>
      <dsp:spPr>
        <a:xfrm>
          <a:off x="0" y="5297695"/>
          <a:ext cx="1019658" cy="1019658"/>
        </a:xfrm>
        <a:prstGeom prst="ellipse">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0.30097</cdr:x>
      <cdr:y>0.37297</cdr:y>
    </cdr:from>
    <cdr:to>
      <cdr:x>0.43569</cdr:x>
      <cdr:y>0.52626</cdr:y>
    </cdr:to>
    <cdr:sp macro="" textlink="">
      <cdr:nvSpPr>
        <cdr:cNvPr id="2" name="CaixaDeTexto 1"/>
        <cdr:cNvSpPr txBox="1"/>
      </cdr:nvSpPr>
      <cdr:spPr>
        <a:xfrm xmlns:a="http://schemas.openxmlformats.org/drawingml/2006/main">
          <a:off x="2193076" y="1195421"/>
          <a:ext cx="981613" cy="491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t-BR" sz="1200" b="1" dirty="0" smtClean="0">
              <a:solidFill>
                <a:srgbClr val="0071BC"/>
              </a:solidFill>
            </a:rPr>
            <a:t>20% de Crescimento</a:t>
          </a:r>
          <a:endParaRPr lang="pt-BR" sz="1200" b="1" dirty="0">
            <a:solidFill>
              <a:srgbClr val="0071BC"/>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23F10A-5BE5-4EE5-83A9-FC7FBAB5AC38}" type="datetimeFigureOut">
              <a:rPr lang="en-US" smtClean="0"/>
              <a:t>8/12/2019</a:t>
            </a:fld>
            <a:endParaRPr lang="en-US"/>
          </a:p>
        </p:txBody>
      </p:sp>
      <p:sp>
        <p:nvSpPr>
          <p:cNvPr id="4" name="Footer Placeholder 3">
            <a:extLst>
              <a:ext uri="{FF2B5EF4-FFF2-40B4-BE49-F238E27FC236}">
                <a16:creationId xmlns:a16="http://schemas.microsoft.com/office/drawing/2014/main" xmlns=""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9D12F-E8AC-48C0-8B1F-BD566648D8E6}" type="slidenum">
              <a:rPr lang="en-US" smtClean="0"/>
              <a:t>‹nº›</a:t>
            </a:fld>
            <a:endParaRPr lang="en-US"/>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27D22-D115-4CF2-BE84-ED8A12B36F7E}" type="datetimeFigureOut">
              <a:rPr lang="en-US" noProof="0" smtClean="0"/>
              <a:t>8/12/2019</a:t>
            </a:fld>
            <a:endParaRPr lang="en-US" noProof="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36092-2EDF-47BF-99B1-B87430F95B70}" type="slidenum">
              <a:rPr lang="en-US" noProof="0" smtClean="0"/>
              <a:t>‹nº›</a:t>
            </a:fld>
            <a:endParaRPr lang="en-US"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C8136092-2EDF-47BF-99B1-B87430F95B70}" type="slidenum">
              <a:rPr lang="en-US" noProof="0" smtClean="0"/>
              <a:t>2</a:t>
            </a:fld>
            <a:endParaRPr lang="en-US" noProof="0"/>
          </a:p>
        </p:txBody>
      </p:sp>
    </p:spTree>
    <p:extLst>
      <p:ext uri="{BB962C8B-B14F-4D97-AF65-F5344CB8AC3E}">
        <p14:creationId xmlns:p14="http://schemas.microsoft.com/office/powerpoint/2010/main" val="900294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80CA53D-B21C-44EE-A7DC-F80DFA651AFE}"/>
              </a:ext>
            </a:extLst>
          </p:cNvPr>
          <p:cNvSpPr>
            <a:spLocks noGrp="1"/>
          </p:cNvSpPr>
          <p:nvPr>
            <p:ph type="body" sz="quarter" idx="10" hasCustomPrompt="1"/>
          </p:nvPr>
        </p:nvSpPr>
        <p:spPr>
          <a:xfrm>
            <a:off x="361952" y="-38100"/>
            <a:ext cx="609597" cy="1076325"/>
          </a:xfrm>
          <a:solidFill>
            <a:srgbClr val="FA9E00"/>
          </a:solidFill>
        </p:spPr>
        <p:txBody>
          <a:bodyPr lIns="72000" tIns="108000" rIns="72000" bIns="72000" anchor="ctr" anchorCtr="0">
            <a:noAutofit/>
          </a:bodyPr>
          <a:lstStyle>
            <a:lvl1pPr marL="0" indent="0" algn="ctr">
              <a:spcBef>
                <a:spcPts val="0"/>
              </a:spcBef>
              <a:buNone/>
              <a:defRPr sz="1500" b="1">
                <a:solidFill>
                  <a:srgbClr val="006CB7"/>
                </a:solidFill>
                <a:latin typeface="+mn-lt"/>
              </a:defRPr>
            </a:lvl1pPr>
            <a:lvl2pPr>
              <a:defRPr sz="1800"/>
            </a:lvl2pPr>
            <a:lvl3pPr>
              <a:defRPr sz="1800"/>
            </a:lvl3pPr>
            <a:lvl4pPr>
              <a:defRPr sz="1800"/>
            </a:lvl4pPr>
            <a:lvl5pPr>
              <a:defRPr sz="1800"/>
            </a:lvl5pPr>
          </a:lstStyle>
          <a:p>
            <a:pPr lvl="0"/>
            <a:r>
              <a:rPr lang="en-US" dirty="0" smtClean="0"/>
              <a:t>1º</a:t>
            </a:r>
          </a:p>
          <a:p>
            <a:pPr lvl="0"/>
            <a:r>
              <a:rPr lang="en-US" dirty="0" smtClean="0"/>
              <a:t>Trim.</a:t>
            </a:r>
          </a:p>
          <a:p>
            <a:pPr lvl="0"/>
            <a:r>
              <a:rPr lang="en-US" dirty="0" smtClean="0"/>
              <a:t>2019</a:t>
            </a:r>
            <a:endParaRPr lang="ru-RU" dirty="0"/>
          </a:p>
        </p:txBody>
      </p:sp>
      <p:sp>
        <p:nvSpPr>
          <p:cNvPr id="29" name="Title 28">
            <a:extLst>
              <a:ext uri="{FF2B5EF4-FFF2-40B4-BE49-F238E27FC236}">
                <a16:creationId xmlns:a16="http://schemas.microsoft.com/office/drawing/2014/main" xmlns="" id="{CF5BE93F-A649-42C8-AEBD-2B75A390FADC}"/>
              </a:ext>
            </a:extLst>
          </p:cNvPr>
          <p:cNvSpPr>
            <a:spLocks noGrp="1"/>
          </p:cNvSpPr>
          <p:nvPr>
            <p:ph type="title" hasCustomPrompt="1"/>
          </p:nvPr>
        </p:nvSpPr>
        <p:spPr>
          <a:xfrm>
            <a:off x="895350" y="299964"/>
            <a:ext cx="4743450" cy="1039695"/>
          </a:xfrm>
        </p:spPr>
        <p:txBody>
          <a:bodyPr lIns="0" tIns="0" rIns="0" bIns="0">
            <a:noAutofit/>
          </a:bodyPr>
          <a:lstStyle>
            <a:lvl1pPr algn="ctr">
              <a:defRPr sz="6000">
                <a:solidFill>
                  <a:schemeClr val="bg1"/>
                </a:solidFill>
              </a:defRPr>
            </a:lvl1pPr>
          </a:lstStyle>
          <a:p>
            <a:r>
              <a:rPr lang="en-US" dirty="0" smtClean="0"/>
              <a:t>RELATÓRIO</a:t>
            </a:r>
            <a:endParaRPr lang="ru-RU" dirty="0"/>
          </a:p>
        </p:txBody>
      </p:sp>
      <p:pic>
        <p:nvPicPr>
          <p:cNvPr id="13" name="Imagem 1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8875" y="8558148"/>
            <a:ext cx="2209800" cy="537145"/>
          </a:xfrm>
          <a:prstGeom prst="rect">
            <a:avLst/>
          </a:prstGeom>
        </p:spPr>
      </p:pic>
      <p:pic>
        <p:nvPicPr>
          <p:cNvPr id="2" name="Imagem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7710" y="30769"/>
            <a:ext cx="1152525" cy="906747"/>
          </a:xfrm>
          <a:prstGeom prst="rect">
            <a:avLst/>
          </a:prstGeom>
        </p:spPr>
      </p:pic>
    </p:spTree>
    <p:extLst>
      <p:ext uri="{BB962C8B-B14F-4D97-AF65-F5344CB8AC3E}">
        <p14:creationId xmlns:p14="http://schemas.microsoft.com/office/powerpoint/2010/main" val="41605771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534" userDrawn="1">
          <p15:clr>
            <a:srgbClr val="FBAE40"/>
          </p15:clr>
        </p15:guide>
        <p15:guide id="13" orient="horz" pos="816" userDrawn="1">
          <p15:clr>
            <a:srgbClr val="FBAE40"/>
          </p15:clr>
        </p15:guide>
        <p15:guide id="14" orient="horz" pos="3833" userDrawn="1">
          <p15:clr>
            <a:srgbClr val="FBAE40"/>
          </p15:clr>
        </p15:guide>
        <p15:guide id="15" pos="159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F0A965E-E865-4087-A9C4-FE24FBA4B29D}" type="datetimeFigureOut">
              <a:rPr lang="pt-BR" smtClean="0"/>
              <a:t>12/08/2019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26964136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F0A965E-E865-4087-A9C4-FE24FBA4B29D}" type="datetimeFigureOut">
              <a:rPr lang="pt-BR" smtClean="0"/>
              <a:t>12/08/2019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2384330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0A965E-E865-4087-A9C4-FE24FBA4B29D}" type="datetimeFigureOut">
              <a:rPr lang="pt-BR" smtClean="0"/>
              <a:t>12/08/2019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24230879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3538"/>
            <a:ext cx="2255838" cy="154940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0A965E-E865-4087-A9C4-FE24FBA4B29D}" type="datetimeFigureOut">
              <a:rPr lang="pt-BR" smtClean="0"/>
              <a:t>12/08/2019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213943140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344613" y="6400800"/>
            <a:ext cx="4114800" cy="755650"/>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0A965E-E865-4087-A9C4-FE24FBA4B29D}" type="datetimeFigureOut">
              <a:rPr lang="pt-BR" smtClean="0"/>
              <a:t>12/08/2019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2504135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0A965E-E865-4087-A9C4-FE24FBA4B29D}" type="datetimeFigureOut">
              <a:rPr lang="pt-BR" smtClean="0"/>
              <a:t>12/08/2019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283703886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0" y="366713"/>
            <a:ext cx="1543050" cy="780097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342900" y="366713"/>
            <a:ext cx="4476750" cy="78009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0A965E-E865-4087-A9C4-FE24FBA4B29D}" type="datetimeFigureOut">
              <a:rPr lang="pt-BR" smtClean="0"/>
              <a:t>12/08/2019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36217050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80CA53D-B21C-44EE-A7DC-F80DFA651AFE}"/>
              </a:ext>
            </a:extLst>
          </p:cNvPr>
          <p:cNvSpPr>
            <a:spLocks noGrp="1"/>
          </p:cNvSpPr>
          <p:nvPr>
            <p:ph type="body" sz="quarter" idx="10" hasCustomPrompt="1"/>
          </p:nvPr>
        </p:nvSpPr>
        <p:spPr>
          <a:xfrm>
            <a:off x="361952" y="-38100"/>
            <a:ext cx="609597" cy="1076325"/>
          </a:xfrm>
          <a:solidFill>
            <a:srgbClr val="FA9E00"/>
          </a:solidFill>
        </p:spPr>
        <p:txBody>
          <a:bodyPr lIns="72000" tIns="108000" rIns="72000" bIns="72000" anchor="ctr" anchorCtr="0">
            <a:noAutofit/>
          </a:bodyPr>
          <a:lstStyle>
            <a:lvl1pPr marL="0" indent="0" algn="ctr">
              <a:spcBef>
                <a:spcPts val="0"/>
              </a:spcBef>
              <a:buNone/>
              <a:defRPr sz="1500" b="1">
                <a:solidFill>
                  <a:srgbClr val="006CB7"/>
                </a:solidFill>
                <a:latin typeface="+mn-lt"/>
              </a:defRPr>
            </a:lvl1pPr>
            <a:lvl2pPr>
              <a:defRPr sz="1800"/>
            </a:lvl2pPr>
            <a:lvl3pPr>
              <a:defRPr sz="1800"/>
            </a:lvl3pPr>
            <a:lvl4pPr>
              <a:defRPr sz="1800"/>
            </a:lvl4pPr>
            <a:lvl5pPr>
              <a:defRPr sz="1800"/>
            </a:lvl5pPr>
          </a:lstStyle>
          <a:p>
            <a:pPr lvl="0"/>
            <a:r>
              <a:rPr lang="en-US" dirty="0" smtClean="0"/>
              <a:t>1º</a:t>
            </a:r>
          </a:p>
          <a:p>
            <a:pPr lvl="0"/>
            <a:r>
              <a:rPr lang="en-US" dirty="0" smtClean="0"/>
              <a:t>Trim.</a:t>
            </a:r>
          </a:p>
          <a:p>
            <a:pPr lvl="0"/>
            <a:r>
              <a:rPr lang="en-US" dirty="0" smtClean="0"/>
              <a:t>2019</a:t>
            </a:r>
            <a:endParaRPr lang="ru-RU" dirty="0"/>
          </a:p>
        </p:txBody>
      </p:sp>
      <p:sp>
        <p:nvSpPr>
          <p:cNvPr id="29" name="Title 28">
            <a:extLst>
              <a:ext uri="{FF2B5EF4-FFF2-40B4-BE49-F238E27FC236}">
                <a16:creationId xmlns:a16="http://schemas.microsoft.com/office/drawing/2014/main" xmlns="" id="{CF5BE93F-A649-42C8-AEBD-2B75A390FADC}"/>
              </a:ext>
            </a:extLst>
          </p:cNvPr>
          <p:cNvSpPr>
            <a:spLocks noGrp="1"/>
          </p:cNvSpPr>
          <p:nvPr>
            <p:ph type="title" hasCustomPrompt="1"/>
          </p:nvPr>
        </p:nvSpPr>
        <p:spPr>
          <a:xfrm>
            <a:off x="895350" y="299964"/>
            <a:ext cx="4743450" cy="1039695"/>
          </a:xfrm>
        </p:spPr>
        <p:txBody>
          <a:bodyPr lIns="0" tIns="0" rIns="0" bIns="0">
            <a:noAutofit/>
          </a:bodyPr>
          <a:lstStyle>
            <a:lvl1pPr algn="ctr">
              <a:defRPr sz="6000">
                <a:solidFill>
                  <a:schemeClr val="bg1"/>
                </a:solidFill>
              </a:defRPr>
            </a:lvl1pPr>
          </a:lstStyle>
          <a:p>
            <a:r>
              <a:rPr lang="en-US" dirty="0" smtClean="0"/>
              <a:t>RELATÓRIO</a:t>
            </a:r>
            <a:endParaRPr lang="ru-RU" dirty="0"/>
          </a:p>
        </p:txBody>
      </p:sp>
      <p:pic>
        <p:nvPicPr>
          <p:cNvPr id="4" name="Imagem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6159" y="78333"/>
            <a:ext cx="901990" cy="917954"/>
          </a:xfrm>
          <a:prstGeom prst="rect">
            <a:avLst/>
          </a:prstGeom>
        </p:spPr>
      </p:pic>
    </p:spTree>
    <p:extLst>
      <p:ext uri="{BB962C8B-B14F-4D97-AF65-F5344CB8AC3E}">
        <p14:creationId xmlns:p14="http://schemas.microsoft.com/office/powerpoint/2010/main" val="26815025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534" userDrawn="1">
          <p15:clr>
            <a:srgbClr val="FBAE40"/>
          </p15:clr>
        </p15:guide>
        <p15:guide id="13" orient="horz" pos="816" userDrawn="1">
          <p15:clr>
            <a:srgbClr val="FBAE40"/>
          </p15:clr>
        </p15:guide>
        <p15:guide id="14" orient="horz" pos="3833" userDrawn="1">
          <p15:clr>
            <a:srgbClr val="FBAE40"/>
          </p15:clr>
        </p15:guide>
        <p15:guide id="15" pos="159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80CA53D-B21C-44EE-A7DC-F80DFA651AFE}"/>
              </a:ext>
            </a:extLst>
          </p:cNvPr>
          <p:cNvSpPr>
            <a:spLocks noGrp="1"/>
          </p:cNvSpPr>
          <p:nvPr>
            <p:ph type="body" sz="quarter" idx="10" hasCustomPrompt="1"/>
          </p:nvPr>
        </p:nvSpPr>
        <p:spPr>
          <a:xfrm>
            <a:off x="361952" y="-38100"/>
            <a:ext cx="609597" cy="1076325"/>
          </a:xfrm>
          <a:solidFill>
            <a:srgbClr val="FA9E00"/>
          </a:solidFill>
        </p:spPr>
        <p:txBody>
          <a:bodyPr lIns="72000" tIns="108000" rIns="72000" bIns="72000" anchor="ctr" anchorCtr="0">
            <a:noAutofit/>
          </a:bodyPr>
          <a:lstStyle>
            <a:lvl1pPr marL="0" indent="0" algn="ctr">
              <a:spcBef>
                <a:spcPts val="0"/>
              </a:spcBef>
              <a:buNone/>
              <a:defRPr sz="1500" b="1">
                <a:solidFill>
                  <a:srgbClr val="006CB7"/>
                </a:solidFill>
                <a:latin typeface="+mn-lt"/>
              </a:defRPr>
            </a:lvl1pPr>
            <a:lvl2pPr>
              <a:defRPr sz="1800"/>
            </a:lvl2pPr>
            <a:lvl3pPr>
              <a:defRPr sz="1800"/>
            </a:lvl3pPr>
            <a:lvl4pPr>
              <a:defRPr sz="1800"/>
            </a:lvl4pPr>
            <a:lvl5pPr>
              <a:defRPr sz="1800"/>
            </a:lvl5pPr>
          </a:lstStyle>
          <a:p>
            <a:pPr lvl="0"/>
            <a:r>
              <a:rPr lang="en-US" dirty="0" smtClean="0"/>
              <a:t>1º</a:t>
            </a:r>
          </a:p>
          <a:p>
            <a:pPr lvl="0"/>
            <a:r>
              <a:rPr lang="en-US" dirty="0" smtClean="0"/>
              <a:t>Trim.</a:t>
            </a:r>
          </a:p>
          <a:p>
            <a:pPr lvl="0"/>
            <a:r>
              <a:rPr lang="en-US" dirty="0" smtClean="0"/>
              <a:t>2019</a:t>
            </a:r>
            <a:endParaRPr lang="ru-RU" dirty="0"/>
          </a:p>
        </p:txBody>
      </p:sp>
      <p:sp>
        <p:nvSpPr>
          <p:cNvPr id="29" name="Title 28">
            <a:extLst>
              <a:ext uri="{FF2B5EF4-FFF2-40B4-BE49-F238E27FC236}">
                <a16:creationId xmlns:a16="http://schemas.microsoft.com/office/drawing/2014/main" xmlns="" id="{CF5BE93F-A649-42C8-AEBD-2B75A390FADC}"/>
              </a:ext>
            </a:extLst>
          </p:cNvPr>
          <p:cNvSpPr>
            <a:spLocks noGrp="1"/>
          </p:cNvSpPr>
          <p:nvPr>
            <p:ph type="title" hasCustomPrompt="1"/>
          </p:nvPr>
        </p:nvSpPr>
        <p:spPr>
          <a:xfrm>
            <a:off x="895350" y="299964"/>
            <a:ext cx="4743450" cy="1039695"/>
          </a:xfrm>
        </p:spPr>
        <p:txBody>
          <a:bodyPr lIns="0" tIns="0" rIns="0" bIns="0">
            <a:noAutofit/>
          </a:bodyPr>
          <a:lstStyle>
            <a:lvl1pPr algn="ctr">
              <a:defRPr sz="6000">
                <a:solidFill>
                  <a:schemeClr val="bg1"/>
                </a:solidFill>
              </a:defRPr>
            </a:lvl1pPr>
          </a:lstStyle>
          <a:p>
            <a:r>
              <a:rPr lang="en-US" dirty="0" smtClean="0"/>
              <a:t>RELATÓRIO</a:t>
            </a:r>
            <a:endParaRPr lang="ru-RU" dirty="0"/>
          </a:p>
        </p:txBody>
      </p:sp>
      <p:pic>
        <p:nvPicPr>
          <p:cNvPr id="13" name="Imagem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8875" y="8558148"/>
            <a:ext cx="2209800" cy="537145"/>
          </a:xfrm>
          <a:prstGeom prst="rect">
            <a:avLst/>
          </a:prstGeom>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2423" y="0"/>
            <a:ext cx="1296822" cy="88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2579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534" userDrawn="1">
          <p15:clr>
            <a:srgbClr val="FBAE40"/>
          </p15:clr>
        </p15:guide>
        <p15:guide id="13" orient="horz" pos="816" userDrawn="1">
          <p15:clr>
            <a:srgbClr val="FBAE40"/>
          </p15:clr>
        </p15:guide>
        <p15:guide id="14" orient="horz" pos="3833" userDrawn="1">
          <p15:clr>
            <a:srgbClr val="FBAE40"/>
          </p15:clr>
        </p15:guide>
        <p15:guide id="15" pos="15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80CA53D-B21C-44EE-A7DC-F80DFA651AFE}"/>
              </a:ext>
            </a:extLst>
          </p:cNvPr>
          <p:cNvSpPr>
            <a:spLocks noGrp="1"/>
          </p:cNvSpPr>
          <p:nvPr>
            <p:ph type="body" sz="quarter" idx="10" hasCustomPrompt="1"/>
          </p:nvPr>
        </p:nvSpPr>
        <p:spPr>
          <a:xfrm>
            <a:off x="361952" y="-38100"/>
            <a:ext cx="609597" cy="1076325"/>
          </a:xfrm>
          <a:solidFill>
            <a:srgbClr val="FA9E00"/>
          </a:solidFill>
        </p:spPr>
        <p:txBody>
          <a:bodyPr lIns="72000" tIns="108000" rIns="72000" bIns="72000" anchor="ctr" anchorCtr="0">
            <a:noAutofit/>
          </a:bodyPr>
          <a:lstStyle>
            <a:lvl1pPr marL="0" indent="0" algn="ctr">
              <a:spcBef>
                <a:spcPts val="0"/>
              </a:spcBef>
              <a:buNone/>
              <a:defRPr sz="1500" b="1">
                <a:solidFill>
                  <a:srgbClr val="006CB7"/>
                </a:solidFill>
                <a:latin typeface="+mn-lt"/>
              </a:defRPr>
            </a:lvl1pPr>
            <a:lvl2pPr>
              <a:defRPr sz="1800"/>
            </a:lvl2pPr>
            <a:lvl3pPr>
              <a:defRPr sz="1800"/>
            </a:lvl3pPr>
            <a:lvl4pPr>
              <a:defRPr sz="1800"/>
            </a:lvl4pPr>
            <a:lvl5pPr>
              <a:defRPr sz="1800"/>
            </a:lvl5pPr>
          </a:lstStyle>
          <a:p>
            <a:pPr lvl="0"/>
            <a:r>
              <a:rPr lang="en-US" dirty="0" smtClean="0"/>
              <a:t>1º</a:t>
            </a:r>
          </a:p>
          <a:p>
            <a:pPr lvl="0"/>
            <a:r>
              <a:rPr lang="en-US" dirty="0" smtClean="0"/>
              <a:t>Trim.</a:t>
            </a:r>
          </a:p>
          <a:p>
            <a:pPr lvl="0"/>
            <a:r>
              <a:rPr lang="en-US" dirty="0" smtClean="0"/>
              <a:t>2019</a:t>
            </a:r>
            <a:endParaRPr lang="ru-RU" dirty="0"/>
          </a:p>
        </p:txBody>
      </p:sp>
      <p:sp>
        <p:nvSpPr>
          <p:cNvPr id="29" name="Title 28">
            <a:extLst>
              <a:ext uri="{FF2B5EF4-FFF2-40B4-BE49-F238E27FC236}">
                <a16:creationId xmlns:a16="http://schemas.microsoft.com/office/drawing/2014/main" xmlns="" id="{CF5BE93F-A649-42C8-AEBD-2B75A390FADC}"/>
              </a:ext>
            </a:extLst>
          </p:cNvPr>
          <p:cNvSpPr>
            <a:spLocks noGrp="1"/>
          </p:cNvSpPr>
          <p:nvPr>
            <p:ph type="title" hasCustomPrompt="1"/>
          </p:nvPr>
        </p:nvSpPr>
        <p:spPr>
          <a:xfrm>
            <a:off x="895350" y="299964"/>
            <a:ext cx="4743450" cy="1039695"/>
          </a:xfrm>
        </p:spPr>
        <p:txBody>
          <a:bodyPr lIns="0" tIns="0" rIns="0" bIns="0">
            <a:noAutofit/>
          </a:bodyPr>
          <a:lstStyle>
            <a:lvl1pPr algn="ctr">
              <a:defRPr sz="6000">
                <a:solidFill>
                  <a:schemeClr val="bg1"/>
                </a:solidFill>
              </a:defRPr>
            </a:lvl1pPr>
          </a:lstStyle>
          <a:p>
            <a:r>
              <a:rPr lang="en-US" dirty="0" smtClean="0"/>
              <a:t>RELATÓRIO</a:t>
            </a:r>
            <a:endParaRPr lang="ru-RU" dirty="0"/>
          </a:p>
        </p:txBody>
      </p:sp>
      <p:pic>
        <p:nvPicPr>
          <p:cNvPr id="1026"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00299" y="30163"/>
            <a:ext cx="1057701" cy="100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8699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534" userDrawn="1">
          <p15:clr>
            <a:srgbClr val="FBAE40"/>
          </p15:clr>
        </p15:guide>
        <p15:guide id="13" orient="horz" pos="816" userDrawn="1">
          <p15:clr>
            <a:srgbClr val="FBAE40"/>
          </p15:clr>
        </p15:guide>
        <p15:guide id="14" orient="horz" pos="3833" userDrawn="1">
          <p15:clr>
            <a:srgbClr val="FBAE40"/>
          </p15:clr>
        </p15:guide>
        <p15:guide id="15" pos="159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80CA53D-B21C-44EE-A7DC-F80DFA651AFE}"/>
              </a:ext>
            </a:extLst>
          </p:cNvPr>
          <p:cNvSpPr>
            <a:spLocks noGrp="1"/>
          </p:cNvSpPr>
          <p:nvPr>
            <p:ph type="body" sz="quarter" idx="10" hasCustomPrompt="1"/>
          </p:nvPr>
        </p:nvSpPr>
        <p:spPr>
          <a:xfrm>
            <a:off x="361952" y="-38100"/>
            <a:ext cx="609597" cy="1076325"/>
          </a:xfrm>
          <a:solidFill>
            <a:srgbClr val="FA9E00"/>
          </a:solidFill>
        </p:spPr>
        <p:txBody>
          <a:bodyPr lIns="72000" tIns="108000" rIns="72000" bIns="72000" anchor="ctr" anchorCtr="0">
            <a:noAutofit/>
          </a:bodyPr>
          <a:lstStyle>
            <a:lvl1pPr marL="0" indent="0" algn="ctr">
              <a:spcBef>
                <a:spcPts val="0"/>
              </a:spcBef>
              <a:buNone/>
              <a:defRPr sz="1500" b="1">
                <a:solidFill>
                  <a:srgbClr val="006CB7"/>
                </a:solidFill>
                <a:latin typeface="+mn-lt"/>
              </a:defRPr>
            </a:lvl1pPr>
            <a:lvl2pPr>
              <a:defRPr sz="1800"/>
            </a:lvl2pPr>
            <a:lvl3pPr>
              <a:defRPr sz="1800"/>
            </a:lvl3pPr>
            <a:lvl4pPr>
              <a:defRPr sz="1800"/>
            </a:lvl4pPr>
            <a:lvl5pPr>
              <a:defRPr sz="1800"/>
            </a:lvl5pPr>
          </a:lstStyle>
          <a:p>
            <a:pPr lvl="0"/>
            <a:r>
              <a:rPr lang="en-US" dirty="0" smtClean="0"/>
              <a:t>1º</a:t>
            </a:r>
          </a:p>
          <a:p>
            <a:pPr lvl="0"/>
            <a:r>
              <a:rPr lang="en-US" dirty="0" smtClean="0"/>
              <a:t>Trim.</a:t>
            </a:r>
          </a:p>
          <a:p>
            <a:pPr lvl="0"/>
            <a:r>
              <a:rPr lang="en-US" dirty="0" smtClean="0"/>
              <a:t>2019</a:t>
            </a:r>
            <a:endParaRPr lang="ru-RU" dirty="0"/>
          </a:p>
        </p:txBody>
      </p:sp>
      <p:sp>
        <p:nvSpPr>
          <p:cNvPr id="29" name="Title 28">
            <a:extLst>
              <a:ext uri="{FF2B5EF4-FFF2-40B4-BE49-F238E27FC236}">
                <a16:creationId xmlns:a16="http://schemas.microsoft.com/office/drawing/2014/main" xmlns="" id="{CF5BE93F-A649-42C8-AEBD-2B75A390FADC}"/>
              </a:ext>
            </a:extLst>
          </p:cNvPr>
          <p:cNvSpPr>
            <a:spLocks noGrp="1"/>
          </p:cNvSpPr>
          <p:nvPr>
            <p:ph type="title" hasCustomPrompt="1"/>
          </p:nvPr>
        </p:nvSpPr>
        <p:spPr>
          <a:xfrm>
            <a:off x="895350" y="-4836"/>
            <a:ext cx="4743450" cy="1039695"/>
          </a:xfrm>
        </p:spPr>
        <p:txBody>
          <a:bodyPr lIns="0" tIns="0" rIns="0" bIns="0">
            <a:noAutofit/>
          </a:bodyPr>
          <a:lstStyle>
            <a:lvl1pPr algn="ctr">
              <a:defRPr sz="4400">
                <a:solidFill>
                  <a:schemeClr val="bg1"/>
                </a:solidFill>
              </a:defRPr>
            </a:lvl1pPr>
          </a:lstStyle>
          <a:p>
            <a:r>
              <a:rPr lang="en-US" dirty="0" smtClean="0"/>
              <a:t>RELATÓRIO</a:t>
            </a:r>
            <a:endParaRPr lang="ru-RU" dirty="0"/>
          </a:p>
        </p:txBody>
      </p:sp>
      <p:sp>
        <p:nvSpPr>
          <p:cNvPr id="11" name="Espaço Reservado para Conteúdo 10"/>
          <p:cNvSpPr>
            <a:spLocks noGrp="1"/>
          </p:cNvSpPr>
          <p:nvPr>
            <p:ph sz="quarter" idx="15"/>
          </p:nvPr>
        </p:nvSpPr>
        <p:spPr>
          <a:xfrm>
            <a:off x="3457575" y="6400800"/>
            <a:ext cx="3324225" cy="2157348"/>
          </a:xfrm>
        </p:spPr>
        <p:txBody>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6" name="Espaço Reservado para Conteúdo 15"/>
          <p:cNvSpPr>
            <a:spLocks noGrp="1"/>
          </p:cNvSpPr>
          <p:nvPr>
            <p:ph sz="quarter" idx="16"/>
          </p:nvPr>
        </p:nvSpPr>
        <p:spPr>
          <a:xfrm>
            <a:off x="104775" y="6410325"/>
            <a:ext cx="3267075" cy="2147823"/>
          </a:xfrm>
        </p:spPr>
        <p:txBody>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8" name="Espaço Reservado para Conteúdo 17"/>
          <p:cNvSpPr>
            <a:spLocks noGrp="1"/>
          </p:cNvSpPr>
          <p:nvPr>
            <p:ph sz="quarter" idx="17"/>
          </p:nvPr>
        </p:nvSpPr>
        <p:spPr>
          <a:xfrm>
            <a:off x="114300" y="4438650"/>
            <a:ext cx="6667500" cy="1905000"/>
          </a:xfrm>
        </p:spPr>
        <p:txBody>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20" name="Espaço Reservado para Conteúdo 19"/>
          <p:cNvSpPr>
            <a:spLocks noGrp="1"/>
          </p:cNvSpPr>
          <p:nvPr>
            <p:ph sz="quarter" idx="18"/>
          </p:nvPr>
        </p:nvSpPr>
        <p:spPr>
          <a:xfrm>
            <a:off x="104775" y="1143001"/>
            <a:ext cx="3267075" cy="321945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22" name="Espaço Reservado para Conteúdo 21"/>
          <p:cNvSpPr>
            <a:spLocks noGrp="1"/>
          </p:cNvSpPr>
          <p:nvPr>
            <p:ph sz="quarter" idx="19"/>
          </p:nvPr>
        </p:nvSpPr>
        <p:spPr>
          <a:xfrm>
            <a:off x="3467101" y="1133475"/>
            <a:ext cx="3314700" cy="3228975"/>
          </a:xfrm>
        </p:spPr>
        <p:txBody>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pic>
        <p:nvPicPr>
          <p:cNvPr id="25" name="Imagem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7710" y="30769"/>
            <a:ext cx="1152525" cy="906747"/>
          </a:xfrm>
          <a:prstGeom prst="rect">
            <a:avLst/>
          </a:prstGeom>
        </p:spPr>
      </p:pic>
    </p:spTree>
    <p:extLst>
      <p:ext uri="{BB962C8B-B14F-4D97-AF65-F5344CB8AC3E}">
        <p14:creationId xmlns:p14="http://schemas.microsoft.com/office/powerpoint/2010/main" val="24290648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534" userDrawn="1">
          <p15:clr>
            <a:srgbClr val="FBAE40"/>
          </p15:clr>
        </p15:guide>
        <p15:guide id="13" orient="horz" pos="816" userDrawn="1">
          <p15:clr>
            <a:srgbClr val="FBAE40"/>
          </p15:clr>
        </p15:guide>
        <p15:guide id="14" orient="horz" pos="3833" userDrawn="1">
          <p15:clr>
            <a:srgbClr val="FBAE40"/>
          </p15:clr>
        </p15:guide>
        <p15:guide id="15" pos="15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038"/>
            <a:ext cx="5829300" cy="1960562"/>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F0A965E-E865-4087-A9C4-FE24FBA4B29D}" type="datetimeFigureOut">
              <a:rPr lang="pt-BR" smtClean="0"/>
              <a:t>12/08/2019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39954660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0A965E-E865-4087-A9C4-FE24FBA4B29D}" type="datetimeFigureOut">
              <a:rPr lang="pt-BR" smtClean="0"/>
              <a:t>12/08/2019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25539832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41338" y="5875338"/>
            <a:ext cx="5829300" cy="1816100"/>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F0A965E-E865-4087-A9C4-FE24FBA4B29D}" type="datetimeFigureOut">
              <a:rPr lang="pt-BR" smtClean="0"/>
              <a:t>12/08/2019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37445078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F0A965E-E865-4087-A9C4-FE24FBA4B29D}" type="datetimeFigureOut">
              <a:rPr lang="pt-BR" smtClean="0"/>
              <a:t>12/08/2019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8B2346A-A965-4DC6-95E4-3F2276AB84A1}" type="slidenum">
              <a:rPr lang="pt-BR" smtClean="0"/>
              <a:t>‹nº›</a:t>
            </a:fld>
            <a:endParaRPr lang="pt-BR"/>
          </a:p>
        </p:txBody>
      </p:sp>
    </p:spTree>
    <p:extLst>
      <p:ext uri="{BB962C8B-B14F-4D97-AF65-F5344CB8AC3E}">
        <p14:creationId xmlns:p14="http://schemas.microsoft.com/office/powerpoint/2010/main" val="241840392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endParaRPr lang="en-US" noProof="0"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smtClean="0"/>
              <a:t>MM.DD.20XX</a:t>
            </a:r>
            <a:endParaRPr lang="en-US" noProof="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noProof="0" smtClean="0"/>
              <a:t>ADD A FOOTER</a:t>
            </a:r>
            <a:endParaRPr lang="en-US" noProof="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075BE66-B004-4B62-93B5-6C3A07EE5DEC}" type="slidenum">
              <a:rPr lang="en-US" noProof="0" smtClean="0"/>
              <a:t>‹nº›</a:t>
            </a:fld>
            <a:endParaRPr lang="en-US"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63" r:id="rId4"/>
    <p:sldLayoutId id="2147483662" r:id="rId5"/>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1F0A965E-E865-4087-A9C4-FE24FBA4B29D}" type="datetimeFigureOut">
              <a:rPr lang="pt-BR" smtClean="0"/>
              <a:t>12/08/2019</a:t>
            </a:fld>
            <a:endParaRPr lang="pt-BR"/>
          </a:p>
        </p:txBody>
      </p:sp>
      <p:sp>
        <p:nvSpPr>
          <p:cNvPr id="5" name="Espaço Reservado para Rodapé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8B2346A-A965-4DC6-95E4-3F2276AB84A1}" type="slidenum">
              <a:rPr lang="pt-BR" smtClean="0"/>
              <a:t>‹nº›</a:t>
            </a:fld>
            <a:endParaRPr lang="pt-BR"/>
          </a:p>
        </p:txBody>
      </p:sp>
    </p:spTree>
    <p:extLst>
      <p:ext uri="{BB962C8B-B14F-4D97-AF65-F5344CB8AC3E}">
        <p14:creationId xmlns:p14="http://schemas.microsoft.com/office/powerpoint/2010/main" val="40060488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svg"/><Relationship Id="rId39" Type="http://schemas.openxmlformats.org/officeDocument/2006/relationships/image" Target="../media/image17.PNG"/><Relationship Id="rId34" Type="http://schemas.openxmlformats.org/officeDocument/2006/relationships/slide" Target="slide34.xml"/><Relationship Id="rId42" Type="http://schemas.openxmlformats.org/officeDocument/2006/relationships/image" Target="../media/image18.png"/><Relationship Id="rId7" Type="http://schemas.openxmlformats.org/officeDocument/2006/relationships/image" Target="../media/image5.svg"/><Relationship Id="rId12" Type="http://schemas.openxmlformats.org/officeDocument/2006/relationships/image" Target="../media/image10.png"/><Relationship Id="rId33" Type="http://schemas.openxmlformats.org/officeDocument/2006/relationships/image" Target="../media/image14.PNG"/><Relationship Id="rId38" Type="http://schemas.openxmlformats.org/officeDocument/2006/relationships/slide" Target="slide30.xml"/><Relationship Id="rId46"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11.png"/><Relationship Id="rId29" Type="http://schemas.openxmlformats.org/officeDocument/2006/relationships/image" Target="../media/image12.PNG"/><Relationship Id="rId41"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svg"/><Relationship Id="rId32" Type="http://schemas.openxmlformats.org/officeDocument/2006/relationships/slide" Target="slide31.xml"/><Relationship Id="rId37" Type="http://schemas.openxmlformats.org/officeDocument/2006/relationships/image" Target="../media/image16.PNG"/><Relationship Id="rId40" Type="http://schemas.openxmlformats.org/officeDocument/2006/relationships/slide" Target="slide52.xml"/><Relationship Id="rId45" Type="http://schemas.openxmlformats.org/officeDocument/2006/relationships/image" Target="../media/image20.png"/><Relationship Id="rId5" Type="http://schemas.openxmlformats.org/officeDocument/2006/relationships/image" Target="../media/image3.svg"/><Relationship Id="rId15" Type="http://schemas.openxmlformats.org/officeDocument/2006/relationships/slide" Target="slide39.xml"/><Relationship Id="rId28" Type="http://schemas.openxmlformats.org/officeDocument/2006/relationships/slide" Target="slide32.xml"/><Relationship Id="rId36" Type="http://schemas.openxmlformats.org/officeDocument/2006/relationships/slide" Target="slide33.xml"/><Relationship Id="rId10" Type="http://schemas.openxmlformats.org/officeDocument/2006/relationships/image" Target="../media/image9.png"/><Relationship Id="rId31" Type="http://schemas.openxmlformats.org/officeDocument/2006/relationships/image" Target="../media/image13.PNG"/><Relationship Id="rId44" Type="http://schemas.openxmlformats.org/officeDocument/2006/relationships/slide" Target="slide47.xml"/><Relationship Id="rId9" Type="http://schemas.openxmlformats.org/officeDocument/2006/relationships/image" Target="../media/image7.svg"/><Relationship Id="rId14" Type="http://schemas.openxmlformats.org/officeDocument/2006/relationships/slide" Target="slide45.xml"/><Relationship Id="rId27" Type="http://schemas.openxmlformats.org/officeDocument/2006/relationships/image" Target="../media/image27.svg"/><Relationship Id="rId30" Type="http://schemas.openxmlformats.org/officeDocument/2006/relationships/slide" Target="slide29.xml"/><Relationship Id="rId35" Type="http://schemas.openxmlformats.org/officeDocument/2006/relationships/image" Target="../media/image15.PNG"/><Relationship Id="rId43" Type="http://schemas.openxmlformats.org/officeDocument/2006/relationships/image" Target="../media/image19.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1.xml"/><Relationship Id="rId7"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slide" Target="slide8.xml"/><Relationship Id="rId4" Type="http://schemas.openxmlformats.org/officeDocument/2006/relationships/image" Target="../media/image23.png"/><Relationship Id="rId9"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2.xml"/><Relationship Id="rId7"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slide" Target="slide10.xml"/><Relationship Id="rId10" Type="http://schemas.openxmlformats.org/officeDocument/2006/relationships/chart" Target="../charts/chart8.xml"/><Relationship Id="rId4" Type="http://schemas.openxmlformats.org/officeDocument/2006/relationships/image" Target="../media/image23.png"/><Relationship Id="rId9" Type="http://schemas.openxmlformats.org/officeDocument/2006/relationships/chart" Target="../charts/char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hart" Target="../charts/chart10.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chart" Target="../charts/chart9.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slide" Target="slide11.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slide" Target="slide12.xml"/><Relationship Id="rId9" Type="http://schemas.openxmlformats.org/officeDocument/2006/relationships/chart" Target="../charts/char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hart" Target="../charts/chart14.xml"/><Relationship Id="rId3" Type="http://schemas.openxmlformats.org/officeDocument/2006/relationships/slide" Target="slide17.xml"/><Relationship Id="rId7" Type="http://schemas.openxmlformats.org/officeDocument/2006/relationships/slide" Target="slide3.xml"/><Relationship Id="rId12" Type="http://schemas.openxmlformats.org/officeDocument/2006/relationships/chart" Target="../charts/chart13.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slide" Target="slide14.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diagramDrawing" Target="../diagrams/drawing3.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slide" Target="slide3.xml"/><Relationship Id="rId11" Type="http://schemas.openxmlformats.org/officeDocument/2006/relationships/diagramColors" Target="../diagrams/colors3.xml"/><Relationship Id="rId5" Type="http://schemas.openxmlformats.org/officeDocument/2006/relationships/image" Target="../media/image24.png"/><Relationship Id="rId10" Type="http://schemas.openxmlformats.org/officeDocument/2006/relationships/diagramQuickStyle" Target="../diagrams/quickStyle3.xml"/><Relationship Id="rId4" Type="http://schemas.openxmlformats.org/officeDocument/2006/relationships/slide" Target="slide15.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2.pn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4.png"/><Relationship Id="rId11" Type="http://schemas.microsoft.com/office/2007/relationships/diagramDrawing" Target="../diagrams/drawing1.xml"/><Relationship Id="rId5" Type="http://schemas.openxmlformats.org/officeDocument/2006/relationships/slide" Target="slide1.xml"/><Relationship Id="rId10" Type="http://schemas.openxmlformats.org/officeDocument/2006/relationships/diagramColors" Target="../diagrams/colors1.xml"/><Relationship Id="rId4" Type="http://schemas.openxmlformats.org/officeDocument/2006/relationships/image" Target="../media/image23.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6.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3.png"/><Relationship Id="rId7" Type="http://schemas.openxmlformats.org/officeDocument/2006/relationships/diagramLayout" Target="../diagrams/layout2.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openxmlformats.org/officeDocument/2006/relationships/image" Target="../media/image25.png"/><Relationship Id="rId5" Type="http://schemas.openxmlformats.org/officeDocument/2006/relationships/image" Target="../media/image24.png"/><Relationship Id="rId10" Type="http://schemas.microsoft.com/office/2007/relationships/diagramDrawing" Target="../diagrams/drawing2.xml"/><Relationship Id="rId4" Type="http://schemas.openxmlformats.org/officeDocument/2006/relationships/slide" Target="slide2.xml"/><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7.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8.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9.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24.png"/><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20.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24.png"/><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slide" Target="slide36.xml"/><Relationship Id="rId7"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slide" Target="slide33.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diagramDrawing" Target="../diagrams/drawing4.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slide" Target="slide3.xml"/><Relationship Id="rId11" Type="http://schemas.openxmlformats.org/officeDocument/2006/relationships/diagramColors" Target="../diagrams/colors4.xml"/><Relationship Id="rId5" Type="http://schemas.openxmlformats.org/officeDocument/2006/relationships/image" Target="../media/image24.png"/><Relationship Id="rId10" Type="http://schemas.openxmlformats.org/officeDocument/2006/relationships/diagramQuickStyle" Target="../diagrams/quickStyle4.xml"/><Relationship Id="rId4" Type="http://schemas.openxmlformats.org/officeDocument/2006/relationships/slide" Target="slide34.xml"/><Relationship Id="rId9"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image" Target="../media/image25.png"/><Relationship Id="rId7" Type="http://schemas.openxmlformats.org/officeDocument/2006/relationships/image" Target="../media/image24.png"/><Relationship Id="rId12" Type="http://schemas.microsoft.com/office/2007/relationships/hdphoto" Target="../media/hdphoto2.wdp"/><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slide" Target="slide39.xml"/><Relationship Id="rId10" Type="http://schemas.openxmlformats.org/officeDocument/2006/relationships/slide" Target="slide38.xml"/><Relationship Id="rId4" Type="http://schemas.openxmlformats.org/officeDocument/2006/relationships/image" Target="../media/image22.png"/><Relationship Id="rId9"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hart" Target="../charts/chart23.xml"/><Relationship Id="rId3" Type="http://schemas.openxmlformats.org/officeDocument/2006/relationships/slide" Target="slide41.xml"/><Relationship Id="rId7" Type="http://schemas.openxmlformats.org/officeDocument/2006/relationships/slide" Target="slide3.xml"/><Relationship Id="rId12"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slide" Target="slide37.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slide" Target="slide3.xml"/><Relationship Id="rId11" Type="http://schemas.openxmlformats.org/officeDocument/2006/relationships/diagramColors" Target="../diagrams/colors5.xml"/><Relationship Id="rId5" Type="http://schemas.openxmlformats.org/officeDocument/2006/relationships/image" Target="../media/image24.png"/><Relationship Id="rId10" Type="http://schemas.openxmlformats.org/officeDocument/2006/relationships/diagramQuickStyle" Target="../diagrams/quickStyle5.xml"/><Relationship Id="rId4" Type="http://schemas.openxmlformats.org/officeDocument/2006/relationships/slide" Target="slide39.xml"/><Relationship Id="rId9"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3.png"/><Relationship Id="rId7" Type="http://schemas.openxmlformats.org/officeDocument/2006/relationships/diagramQuickStyle" Target="../diagrams/quickStyle6.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4.png"/><Relationship Id="rId9" Type="http://schemas.microsoft.com/office/2007/relationships/diagramDrawing" Target="../diagrams/drawing6.xml"/></Relationships>
</file>

<file path=ppt/slides/_rels/slide4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diagramDrawing" Target="../diagrams/drawing7.xml"/><Relationship Id="rId3" Type="http://schemas.openxmlformats.org/officeDocument/2006/relationships/slide" Target="slide45.xml"/><Relationship Id="rId7" Type="http://schemas.openxmlformats.org/officeDocument/2006/relationships/image" Target="../media/image26.png"/><Relationship Id="rId12" Type="http://schemas.openxmlformats.org/officeDocument/2006/relationships/diagramColors" Target="../diagrams/colors7.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slide" Target="slide44.xml"/><Relationship Id="rId11" Type="http://schemas.openxmlformats.org/officeDocument/2006/relationships/diagramQuickStyle" Target="../diagrams/quickStyle7.xml"/><Relationship Id="rId5" Type="http://schemas.openxmlformats.org/officeDocument/2006/relationships/image" Target="../media/image24.png"/><Relationship Id="rId10" Type="http://schemas.openxmlformats.org/officeDocument/2006/relationships/diagramLayout" Target="../diagrams/layout7.xml"/><Relationship Id="rId4" Type="http://schemas.openxmlformats.org/officeDocument/2006/relationships/image" Target="../media/image23.png"/><Relationship Id="rId9" Type="http://schemas.openxmlformats.org/officeDocument/2006/relationships/diagramData" Target="../diagrams/data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9.png"/><Relationship Id="rId3" Type="http://schemas.openxmlformats.org/officeDocument/2006/relationships/slide" Target="slide47.xml"/><Relationship Id="rId7" Type="http://schemas.openxmlformats.org/officeDocument/2006/relationships/slide" Target="slide3.xml"/><Relationship Id="rId12" Type="http://schemas.openxmlformats.org/officeDocument/2006/relationships/chart" Target="../charts/chart24.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slide" Target="slide43.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slide" Target="slide49.xml"/><Relationship Id="rId1" Type="http://schemas.openxmlformats.org/officeDocument/2006/relationships/slideLayout" Target="../slideLayouts/slideLayout5.xml"/><Relationship Id="rId6" Type="http://schemas.openxmlformats.org/officeDocument/2006/relationships/slide" Target="slide48.xml"/><Relationship Id="rId11" Type="http://schemas.openxmlformats.org/officeDocument/2006/relationships/image" Target="../media/image22.png"/><Relationship Id="rId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slide" Target="slide45.xml"/><Relationship Id="rId9" Type="http://schemas.openxmlformats.org/officeDocument/2006/relationships/chart" Target="../charts/chart25.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1.png"/><Relationship Id="rId3" Type="http://schemas.openxmlformats.org/officeDocument/2006/relationships/slide" Target="slide52.xml"/><Relationship Id="rId7" Type="http://schemas.openxmlformats.org/officeDocument/2006/relationships/slide" Target="slide3.xml"/><Relationship Id="rId12" Type="http://schemas.openxmlformats.org/officeDocument/2006/relationships/chart" Target="../charts/chart26.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slide" Target="slide47.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slide" Target="slide50.xml"/><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slide" Target="slide4.xml"/><Relationship Id="rId4" Type="http://schemas.openxmlformats.org/officeDocument/2006/relationships/image" Target="../media/image23.png"/><Relationship Id="rId9"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8.xml"/><Relationship Id="rId13" Type="http://schemas.microsoft.com/office/2007/relationships/hdphoto" Target="../media/hdphoto3.wdp"/><Relationship Id="rId18" Type="http://schemas.openxmlformats.org/officeDocument/2006/relationships/slide" Target="slide3.xml"/><Relationship Id="rId3" Type="http://schemas.openxmlformats.org/officeDocument/2006/relationships/slide" Target="slide54.xml"/><Relationship Id="rId21" Type="http://schemas.openxmlformats.org/officeDocument/2006/relationships/image" Target="../media/image26.png"/><Relationship Id="rId7" Type="http://schemas.openxmlformats.org/officeDocument/2006/relationships/diagramData" Target="../diagrams/data8.xml"/><Relationship Id="rId12" Type="http://schemas.openxmlformats.org/officeDocument/2006/relationships/image" Target="../media/image43.png"/><Relationship Id="rId17" Type="http://schemas.microsoft.com/office/2007/relationships/hdphoto" Target="../media/hdphoto4.wdp"/><Relationship Id="rId2" Type="http://schemas.openxmlformats.org/officeDocument/2006/relationships/image" Target="../media/image22.png"/><Relationship Id="rId16" Type="http://schemas.openxmlformats.org/officeDocument/2006/relationships/image" Target="../media/image46.png"/><Relationship Id="rId20"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diagramDrawing" Target="../diagrams/drawing8.xml"/><Relationship Id="rId5" Type="http://schemas.openxmlformats.org/officeDocument/2006/relationships/slide" Target="slide49.xml"/><Relationship Id="rId15" Type="http://schemas.openxmlformats.org/officeDocument/2006/relationships/image" Target="../media/image45.png"/><Relationship Id="rId10" Type="http://schemas.openxmlformats.org/officeDocument/2006/relationships/diagramColors" Target="../diagrams/colors8.xml"/><Relationship Id="rId19"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diagramQuickStyle" Target="../diagrams/quickStyle8.xml"/><Relationship Id="rId14" Type="http://schemas.openxmlformats.org/officeDocument/2006/relationships/image" Target="../media/image44.png"/><Relationship Id="rId22"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slide" Target="slide5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1.PNG"/><Relationship Id="rId3" Type="http://schemas.openxmlformats.org/officeDocument/2006/relationships/diagramLayout" Target="../diagrams/layout9.xml"/><Relationship Id="rId7" Type="http://schemas.openxmlformats.org/officeDocument/2006/relationships/image" Target="../media/image22.png"/><Relationship Id="rId12" Type="http://schemas.openxmlformats.org/officeDocument/2006/relationships/image" Target="../media/image50.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image" Target="../media/image49.PNG"/><Relationship Id="rId5" Type="http://schemas.openxmlformats.org/officeDocument/2006/relationships/diagramColors" Target="../diagrams/colors9.xml"/><Relationship Id="rId10" Type="http://schemas.openxmlformats.org/officeDocument/2006/relationships/image" Target="../media/image48.PNG"/><Relationship Id="rId4" Type="http://schemas.openxmlformats.org/officeDocument/2006/relationships/diagramQuickStyle" Target="../diagrams/quickStyle9.xml"/><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8.xml"/><Relationship Id="rId7" Type="http://schemas.openxmlformats.org/officeDocument/2006/relationships/slide" Target="slide3.xml"/><Relationship Id="rId12"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slide" Target="slide5.xml"/><Relationship Id="rId10" Type="http://schemas.openxmlformats.org/officeDocument/2006/relationships/slide" Target="slide7.xml"/><Relationship Id="rId4" Type="http://schemas.openxmlformats.org/officeDocument/2006/relationships/image" Target="../media/image23.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 Target="slide10.xml"/><Relationship Id="rId7" Type="http://schemas.openxmlformats.org/officeDocument/2006/relationships/chart" Target="../charts/chart4.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slide" Target="slide6.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
        <p:nvSpPr>
          <p:cNvPr id="3" name="Title 2">
            <a:extLst>
              <a:ext uri="{FF2B5EF4-FFF2-40B4-BE49-F238E27FC236}">
                <a16:creationId xmlns:a16="http://schemas.microsoft.com/office/drawing/2014/main" xmlns="" id="{6F345E3D-A2D8-410A-AB73-7095D6AFCF69}"/>
              </a:ext>
            </a:extLst>
          </p:cNvPr>
          <p:cNvSpPr>
            <a:spLocks noGrp="1"/>
          </p:cNvSpPr>
          <p:nvPr>
            <p:ph type="title"/>
          </p:nvPr>
        </p:nvSpPr>
        <p:spPr>
          <a:xfrm>
            <a:off x="904875" y="299964"/>
            <a:ext cx="4743450" cy="1039695"/>
          </a:xfrm>
        </p:spPr>
        <p:txBody>
          <a:bodyPr/>
          <a:lstStyle/>
          <a:p>
            <a:r>
              <a:rPr lang="en-US" dirty="0" smtClean="0">
                <a:solidFill>
                  <a:schemeClr val="accent1">
                    <a:lumMod val="75000"/>
                  </a:schemeClr>
                </a:solidFill>
              </a:rPr>
              <a:t>RELATÓRIO</a:t>
            </a:r>
            <a:endParaRPr lang="en-US" dirty="0">
              <a:solidFill>
                <a:schemeClr val="accent1">
                  <a:lumMod val="75000"/>
                </a:schemeClr>
              </a:solidFill>
            </a:endParaRPr>
          </a:p>
        </p:txBody>
      </p:sp>
      <p:pic>
        <p:nvPicPr>
          <p:cNvPr id="4" name="Graphic 3" descr="decorative elemenets">
            <a:extLst>
              <a:ext uri="{FF2B5EF4-FFF2-40B4-BE49-F238E27FC236}">
                <a16:creationId xmlns:a16="http://schemas.microsoft.com/office/drawing/2014/main" xmlns="" id="{2727024C-DCFB-41A0-81C5-DD80EB7C3461}"/>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1552458" y="2625557"/>
            <a:ext cx="3582000" cy="2093704"/>
          </a:xfrm>
          <a:prstGeom prst="rect">
            <a:avLst/>
          </a:prstGeom>
        </p:spPr>
      </p:pic>
      <p:pic>
        <p:nvPicPr>
          <p:cNvPr id="5" name="Рисунок 1" descr="decorative elemenets">
            <a:extLst>
              <a:ext uri="{FF2B5EF4-FFF2-40B4-BE49-F238E27FC236}">
                <a16:creationId xmlns:a16="http://schemas.microsoft.com/office/drawing/2014/main" xmlns="" id="{6A0953F2-FE54-41B2-8515-FB520D0161C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49357" y="2818273"/>
            <a:ext cx="1411202" cy="1461600"/>
          </a:xfrm>
          <a:prstGeom prst="rect">
            <a:avLst/>
          </a:prstGeom>
        </p:spPr>
      </p:pic>
      <p:pic>
        <p:nvPicPr>
          <p:cNvPr id="6" name="Graphic 5" descr="decorative elemenets">
            <a:extLst>
              <a:ext uri="{FF2B5EF4-FFF2-40B4-BE49-F238E27FC236}">
                <a16:creationId xmlns:a16="http://schemas.microsoft.com/office/drawing/2014/main" xmlns="" id="{0A25A7D7-054B-4028-AFF5-53BD99F33DA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0" y="2143221"/>
            <a:ext cx="6875840" cy="2846956"/>
          </a:xfrm>
          <a:prstGeom prst="rect">
            <a:avLst/>
          </a:prstGeom>
        </p:spPr>
      </p:pic>
      <p:pic>
        <p:nvPicPr>
          <p:cNvPr id="7" name="Graphic 35" descr="decorative elemenets">
            <a:extLst>
              <a:ext uri="{FF2B5EF4-FFF2-40B4-BE49-F238E27FC236}">
                <a16:creationId xmlns:a16="http://schemas.microsoft.com/office/drawing/2014/main" xmlns="" id="{67E60D3B-C5EF-4D65-A08E-A69AEF29D71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48083" y="2212788"/>
            <a:ext cx="5886000" cy="2904944"/>
          </a:xfrm>
          <a:prstGeom prst="rect">
            <a:avLst/>
          </a:prstGeom>
        </p:spPr>
      </p:pic>
      <p:pic>
        <p:nvPicPr>
          <p:cNvPr id="8" name="Рисунок 2" descr="decorative elemenets">
            <a:extLst>
              <a:ext uri="{FF2B5EF4-FFF2-40B4-BE49-F238E27FC236}">
                <a16:creationId xmlns:a16="http://schemas.microsoft.com/office/drawing/2014/main" xmlns="" id="{1BCC7AD0-7800-4D02-B7E0-518E4AA8A325}"/>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711708" y="4484354"/>
            <a:ext cx="912000" cy="216000"/>
          </a:xfrm>
          <a:prstGeom prst="rect">
            <a:avLst/>
          </a:prstGeom>
        </p:spPr>
      </p:pic>
      <p:cxnSp>
        <p:nvCxnSpPr>
          <p:cNvPr id="11" name="Straight Connector 10" descr="decorative elemenets">
            <a:extLst>
              <a:ext uri="{FF2B5EF4-FFF2-40B4-BE49-F238E27FC236}">
                <a16:creationId xmlns:a16="http://schemas.microsoft.com/office/drawing/2014/main" xmlns="" id="{8AFD8409-659A-47FE-87DF-D10DBDEEE966}"/>
              </a:ext>
            </a:extLst>
          </p:cNvPr>
          <p:cNvCxnSpPr>
            <a:cxnSpLocks/>
          </p:cNvCxnSpPr>
          <p:nvPr/>
        </p:nvCxnSpPr>
        <p:spPr>
          <a:xfrm rot="16200000">
            <a:off x="984246" y="7433425"/>
            <a:ext cx="2703600" cy="0"/>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19">
            <a:hlinkClick r:id="rId14" action="ppaction://hlinksldjump"/>
            <a:extLst>
              <a:ext uri="{FF2B5EF4-FFF2-40B4-BE49-F238E27FC236}">
                <a16:creationId xmlns:a16="http://schemas.microsoft.com/office/drawing/2014/main" xmlns="" id="{6BE59FCF-FFED-4A34-AAEC-8C22F983D227}"/>
              </a:ext>
            </a:extLst>
          </p:cNvPr>
          <p:cNvSpPr txBox="1">
            <a:spLocks/>
          </p:cNvSpPr>
          <p:nvPr/>
        </p:nvSpPr>
        <p:spPr>
          <a:xfrm>
            <a:off x="2511022" y="6039317"/>
            <a:ext cx="4051790" cy="705600"/>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accent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dirty="0" err="1" smtClean="0">
                <a:solidFill>
                  <a:schemeClr val="accent1">
                    <a:lumMod val="75000"/>
                  </a:schemeClr>
                </a:solidFill>
              </a:rPr>
              <a:t>Pesquisa</a:t>
            </a:r>
            <a:r>
              <a:rPr lang="en-US" b="0" dirty="0" smtClean="0">
                <a:solidFill>
                  <a:schemeClr val="accent1">
                    <a:lumMod val="75000"/>
                  </a:schemeClr>
                </a:solidFill>
              </a:rPr>
              <a:t> de </a:t>
            </a:r>
            <a:r>
              <a:rPr lang="en-US" b="0" dirty="0" err="1" smtClean="0">
                <a:solidFill>
                  <a:schemeClr val="accent1">
                    <a:lumMod val="75000"/>
                  </a:schemeClr>
                </a:solidFill>
              </a:rPr>
              <a:t>Satisfação</a:t>
            </a:r>
            <a:endParaRPr lang="en-US" b="0" dirty="0">
              <a:solidFill>
                <a:schemeClr val="accent1">
                  <a:lumMod val="75000"/>
                </a:schemeClr>
              </a:solidFill>
            </a:endParaRPr>
          </a:p>
        </p:txBody>
      </p:sp>
      <p:sp>
        <p:nvSpPr>
          <p:cNvPr id="24" name="Text Placeholder 19">
            <a:extLst>
              <a:ext uri="{FF2B5EF4-FFF2-40B4-BE49-F238E27FC236}">
                <a16:creationId xmlns:a16="http://schemas.microsoft.com/office/drawing/2014/main" xmlns="" id="{6ED694E5-AE6C-41B5-B6A8-CDF7585D6174}"/>
              </a:ext>
            </a:extLst>
          </p:cNvPr>
          <p:cNvSpPr txBox="1">
            <a:spLocks/>
          </p:cNvSpPr>
          <p:nvPr/>
        </p:nvSpPr>
        <p:spPr>
          <a:xfrm>
            <a:off x="2524401" y="6441340"/>
            <a:ext cx="4047848" cy="1054192"/>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pt-BR" sz="1100" dirty="0" smtClean="0">
                <a:solidFill>
                  <a:schemeClr val="accent1">
                    <a:lumMod val="50000"/>
                  </a:schemeClr>
                </a:solidFill>
              </a:rPr>
              <a:t>O serviço </a:t>
            </a:r>
            <a:r>
              <a:rPr lang="pt-BR" sz="1100" dirty="0">
                <a:solidFill>
                  <a:schemeClr val="accent1">
                    <a:lumMod val="50000"/>
                  </a:schemeClr>
                </a:solidFill>
              </a:rPr>
              <a:t>de ouvidoria </a:t>
            </a:r>
            <a:r>
              <a:rPr lang="pt-BR" sz="1100" dirty="0" smtClean="0">
                <a:solidFill>
                  <a:schemeClr val="accent1">
                    <a:lumMod val="50000"/>
                  </a:schemeClr>
                </a:solidFill>
              </a:rPr>
              <a:t>é avaliado com </a:t>
            </a:r>
            <a:r>
              <a:rPr lang="pt-BR" sz="1100" dirty="0">
                <a:solidFill>
                  <a:schemeClr val="accent1">
                    <a:lumMod val="50000"/>
                  </a:schemeClr>
                </a:solidFill>
              </a:rPr>
              <a:t>um preenchimento opcional de uma pesquisa que pode ser feito a qualquer tempo ao acessar o </a:t>
            </a:r>
            <a:r>
              <a:rPr lang="pt-BR" sz="1100" dirty="0" smtClean="0">
                <a:solidFill>
                  <a:schemeClr val="accent1">
                    <a:lumMod val="50000"/>
                  </a:schemeClr>
                </a:solidFill>
              </a:rPr>
              <a:t>sistema OUV-DF. Como </a:t>
            </a:r>
            <a:r>
              <a:rPr lang="pt-BR" sz="1100" dirty="0">
                <a:solidFill>
                  <a:schemeClr val="accent1">
                    <a:lumMod val="50000"/>
                  </a:schemeClr>
                </a:solidFill>
              </a:rPr>
              <a:t>o maior beneficiário do controle social é o próprio cidadão, nada mais adequado do que ele mesmo fornecer ao Estado um retorno sobre a nossa atuação</a:t>
            </a:r>
            <a:r>
              <a:rPr lang="pt-BR" sz="1100" dirty="0" smtClean="0">
                <a:solidFill>
                  <a:schemeClr val="accent1">
                    <a:lumMod val="50000"/>
                  </a:schemeClr>
                </a:solidFill>
              </a:rPr>
              <a:t>.</a:t>
            </a:r>
            <a:endParaRPr lang="en-US" sz="1100" dirty="0">
              <a:solidFill>
                <a:schemeClr val="accent1">
                  <a:lumMod val="50000"/>
                </a:schemeClr>
              </a:solidFill>
            </a:endParaRPr>
          </a:p>
        </p:txBody>
      </p:sp>
      <p:sp>
        <p:nvSpPr>
          <p:cNvPr id="25" name="Text Placeholder 19">
            <a:hlinkClick r:id="rId15" action="ppaction://hlinksldjump"/>
            <a:extLst>
              <a:ext uri="{FF2B5EF4-FFF2-40B4-BE49-F238E27FC236}">
                <a16:creationId xmlns:a16="http://schemas.microsoft.com/office/drawing/2014/main" xmlns="" id="{A3725F2D-3F20-47AB-B9A5-E5757F6FF86A}"/>
              </a:ext>
            </a:extLst>
          </p:cNvPr>
          <p:cNvSpPr txBox="1">
            <a:spLocks/>
          </p:cNvSpPr>
          <p:nvPr/>
        </p:nvSpPr>
        <p:spPr>
          <a:xfrm>
            <a:off x="243840" y="6039317"/>
            <a:ext cx="2066864" cy="402776"/>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err="1" smtClean="0">
                <a:solidFill>
                  <a:schemeClr val="bg2">
                    <a:lumMod val="75000"/>
                  </a:schemeClr>
                </a:solidFill>
              </a:rPr>
              <a:t>Resolutividade</a:t>
            </a:r>
            <a:endParaRPr lang="en-US" dirty="0">
              <a:solidFill>
                <a:schemeClr val="bg2">
                  <a:lumMod val="75000"/>
                </a:schemeClr>
              </a:solidFill>
            </a:endParaRPr>
          </a:p>
        </p:txBody>
      </p:sp>
      <p:sp>
        <p:nvSpPr>
          <p:cNvPr id="26" name="Text Placeholder 19">
            <a:extLst>
              <a:ext uri="{FF2B5EF4-FFF2-40B4-BE49-F238E27FC236}">
                <a16:creationId xmlns:a16="http://schemas.microsoft.com/office/drawing/2014/main" xmlns="" id="{393A3EB8-3EBA-4BA7-997A-376D9150E903}"/>
              </a:ext>
            </a:extLst>
          </p:cNvPr>
          <p:cNvSpPr txBox="1">
            <a:spLocks/>
          </p:cNvSpPr>
          <p:nvPr/>
        </p:nvSpPr>
        <p:spPr>
          <a:xfrm>
            <a:off x="252760" y="6442093"/>
            <a:ext cx="1894082" cy="1053439"/>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pt-BR" sz="1100" dirty="0" smtClean="0">
                <a:solidFill>
                  <a:schemeClr val="accent1">
                    <a:lumMod val="50000"/>
                  </a:schemeClr>
                </a:solidFill>
              </a:rPr>
              <a:t>No </a:t>
            </a:r>
            <a:r>
              <a:rPr lang="pt-BR" sz="1100" dirty="0">
                <a:solidFill>
                  <a:schemeClr val="accent1">
                    <a:lumMod val="50000"/>
                  </a:schemeClr>
                </a:solidFill>
              </a:rPr>
              <a:t>Índice de </a:t>
            </a:r>
            <a:r>
              <a:rPr lang="pt-BR" sz="1100" dirty="0" smtClean="0">
                <a:solidFill>
                  <a:schemeClr val="accent1">
                    <a:lumMod val="50000"/>
                  </a:schemeClr>
                </a:solidFill>
              </a:rPr>
              <a:t>Resolutividade é </a:t>
            </a:r>
            <a:r>
              <a:rPr lang="pt-BR" sz="1100" dirty="0">
                <a:solidFill>
                  <a:schemeClr val="accent1">
                    <a:lumMod val="50000"/>
                  </a:schemeClr>
                </a:solidFill>
              </a:rPr>
              <a:t>o próprio demandante quem finaliza o seu protocolo indicando se a demanda foi ou não resolvida</a:t>
            </a:r>
            <a:r>
              <a:rPr lang="pt-BR" sz="1100" dirty="0" smtClean="0">
                <a:solidFill>
                  <a:schemeClr val="accent1">
                    <a:lumMod val="50000"/>
                  </a:schemeClr>
                </a:solidFill>
              </a:rPr>
              <a:t>.</a:t>
            </a:r>
            <a:endParaRPr lang="en-US" sz="1100" dirty="0">
              <a:solidFill>
                <a:schemeClr val="accent1">
                  <a:lumMod val="50000"/>
                </a:schemeClr>
              </a:solidFill>
            </a:endParaRPr>
          </a:p>
        </p:txBody>
      </p:sp>
      <p:sp>
        <p:nvSpPr>
          <p:cNvPr id="27" name="Oval 26" descr="decorative elemenets">
            <a:extLst>
              <a:ext uri="{FF2B5EF4-FFF2-40B4-BE49-F238E27FC236}">
                <a16:creationId xmlns:a16="http://schemas.microsoft.com/office/drawing/2014/main" xmlns="" id="{C6C8336F-0A46-4AA0-8609-4E1E8B74BDE8}"/>
              </a:ext>
            </a:extLst>
          </p:cNvPr>
          <p:cNvSpPr/>
          <p:nvPr/>
        </p:nvSpPr>
        <p:spPr>
          <a:xfrm>
            <a:off x="361632" y="2165991"/>
            <a:ext cx="140400" cy="140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descr="decorative elemenets">
            <a:extLst>
              <a:ext uri="{FF2B5EF4-FFF2-40B4-BE49-F238E27FC236}">
                <a16:creationId xmlns:a16="http://schemas.microsoft.com/office/drawing/2014/main" xmlns="" id="{DCEEB2D4-C9F3-4413-A2E0-4A922A23AE02}"/>
              </a:ext>
            </a:extLst>
          </p:cNvPr>
          <p:cNvSpPr/>
          <p:nvPr/>
        </p:nvSpPr>
        <p:spPr>
          <a:xfrm>
            <a:off x="555998" y="5017083"/>
            <a:ext cx="140400" cy="140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descr="decorative elemenets">
            <a:extLst>
              <a:ext uri="{FF2B5EF4-FFF2-40B4-BE49-F238E27FC236}">
                <a16:creationId xmlns:a16="http://schemas.microsoft.com/office/drawing/2014/main" xmlns="" id="{E7F1B076-8389-4BA5-9B34-3436A5A0A97E}"/>
              </a:ext>
            </a:extLst>
          </p:cNvPr>
          <p:cNvSpPr/>
          <p:nvPr/>
        </p:nvSpPr>
        <p:spPr>
          <a:xfrm>
            <a:off x="1186647" y="4032332"/>
            <a:ext cx="140400" cy="140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descr="decorative elemenets">
            <a:extLst>
              <a:ext uri="{FF2B5EF4-FFF2-40B4-BE49-F238E27FC236}">
                <a16:creationId xmlns:a16="http://schemas.microsoft.com/office/drawing/2014/main" xmlns="" id="{19458C1F-4563-4911-9E9A-77262ABBEA49}"/>
              </a:ext>
            </a:extLst>
          </p:cNvPr>
          <p:cNvSpPr/>
          <p:nvPr/>
        </p:nvSpPr>
        <p:spPr>
          <a:xfrm>
            <a:off x="2653026" y="2221469"/>
            <a:ext cx="140400" cy="140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descr="decorative elemenets">
            <a:extLst>
              <a:ext uri="{FF2B5EF4-FFF2-40B4-BE49-F238E27FC236}">
                <a16:creationId xmlns:a16="http://schemas.microsoft.com/office/drawing/2014/main" xmlns="" id="{747339DC-003C-40DD-A8D1-31406FBADF43}"/>
              </a:ext>
            </a:extLst>
          </p:cNvPr>
          <p:cNvSpPr/>
          <p:nvPr/>
        </p:nvSpPr>
        <p:spPr>
          <a:xfrm>
            <a:off x="5478103" y="2236431"/>
            <a:ext cx="140400" cy="140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descr="decorative elemenets">
            <a:extLst>
              <a:ext uri="{FF2B5EF4-FFF2-40B4-BE49-F238E27FC236}">
                <a16:creationId xmlns:a16="http://schemas.microsoft.com/office/drawing/2014/main" xmlns="" id="{8A0742BC-4163-481A-B7A4-0B28CE308BE0}"/>
              </a:ext>
            </a:extLst>
          </p:cNvPr>
          <p:cNvSpPr/>
          <p:nvPr/>
        </p:nvSpPr>
        <p:spPr>
          <a:xfrm>
            <a:off x="4292674" y="5027854"/>
            <a:ext cx="140400" cy="140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descr="decorative elemenets">
            <a:extLst>
              <a:ext uri="{FF2B5EF4-FFF2-40B4-BE49-F238E27FC236}">
                <a16:creationId xmlns:a16="http://schemas.microsoft.com/office/drawing/2014/main" xmlns="" id="{A0761320-7990-44FF-A565-424C4B256A84}"/>
              </a:ext>
            </a:extLst>
          </p:cNvPr>
          <p:cNvSpPr/>
          <p:nvPr/>
        </p:nvSpPr>
        <p:spPr>
          <a:xfrm>
            <a:off x="1171890" y="2498584"/>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descr="decorative elemenets">
            <a:extLst>
              <a:ext uri="{FF2B5EF4-FFF2-40B4-BE49-F238E27FC236}">
                <a16:creationId xmlns:a16="http://schemas.microsoft.com/office/drawing/2014/main" xmlns="" id="{8891C9F2-FCF1-4727-8FDC-DF0E41CE1A68}"/>
              </a:ext>
            </a:extLst>
          </p:cNvPr>
          <p:cNvSpPr/>
          <p:nvPr/>
        </p:nvSpPr>
        <p:spPr>
          <a:xfrm>
            <a:off x="1513200" y="4080191"/>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descr="decorative elemenets">
            <a:extLst>
              <a:ext uri="{FF2B5EF4-FFF2-40B4-BE49-F238E27FC236}">
                <a16:creationId xmlns:a16="http://schemas.microsoft.com/office/drawing/2014/main" xmlns="" id="{78615208-4C16-4D69-BAF7-3A0F97B43A4C}"/>
              </a:ext>
            </a:extLst>
          </p:cNvPr>
          <p:cNvSpPr/>
          <p:nvPr/>
        </p:nvSpPr>
        <p:spPr>
          <a:xfrm>
            <a:off x="3268793" y="2278565"/>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descr="decorative elemenets">
            <a:extLst>
              <a:ext uri="{FF2B5EF4-FFF2-40B4-BE49-F238E27FC236}">
                <a16:creationId xmlns:a16="http://schemas.microsoft.com/office/drawing/2014/main" xmlns="" id="{03D141ED-4F1B-4407-9F36-964B15924698}"/>
              </a:ext>
            </a:extLst>
          </p:cNvPr>
          <p:cNvSpPr/>
          <p:nvPr/>
        </p:nvSpPr>
        <p:spPr>
          <a:xfrm>
            <a:off x="4433074" y="3958047"/>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descr="decorative elemenets">
            <a:extLst>
              <a:ext uri="{FF2B5EF4-FFF2-40B4-BE49-F238E27FC236}">
                <a16:creationId xmlns:a16="http://schemas.microsoft.com/office/drawing/2014/main" xmlns="" id="{F73E50DD-1CD2-4CF3-868F-45D5CAF8B3F4}"/>
              </a:ext>
            </a:extLst>
          </p:cNvPr>
          <p:cNvSpPr/>
          <p:nvPr/>
        </p:nvSpPr>
        <p:spPr>
          <a:xfrm>
            <a:off x="6237617" y="4078860"/>
            <a:ext cx="140400" cy="140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descr="decorative elemenets">
            <a:extLst>
              <a:ext uri="{FF2B5EF4-FFF2-40B4-BE49-F238E27FC236}">
                <a16:creationId xmlns:a16="http://schemas.microsoft.com/office/drawing/2014/main" xmlns="" id="{F92469F7-ECB0-42C2-8CA6-FBB6418B0274}"/>
              </a:ext>
            </a:extLst>
          </p:cNvPr>
          <p:cNvSpPr/>
          <p:nvPr/>
        </p:nvSpPr>
        <p:spPr>
          <a:xfrm>
            <a:off x="2296392" y="3118531"/>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descr="decorative elemenets">
            <a:extLst>
              <a:ext uri="{FF2B5EF4-FFF2-40B4-BE49-F238E27FC236}">
                <a16:creationId xmlns:a16="http://schemas.microsoft.com/office/drawing/2014/main" xmlns="" id="{172CD59D-440B-4842-ACB6-6A6BB26BDE5A}"/>
              </a:ext>
            </a:extLst>
          </p:cNvPr>
          <p:cNvSpPr/>
          <p:nvPr/>
        </p:nvSpPr>
        <p:spPr>
          <a:xfrm>
            <a:off x="1289160" y="2614234"/>
            <a:ext cx="648000" cy="648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descr="decorative elemenets">
            <a:extLst>
              <a:ext uri="{FF2B5EF4-FFF2-40B4-BE49-F238E27FC236}">
                <a16:creationId xmlns:a16="http://schemas.microsoft.com/office/drawing/2014/main" xmlns="" id="{E75E1BDF-F8BD-4592-9C7E-372666E46AEE}"/>
              </a:ext>
            </a:extLst>
          </p:cNvPr>
          <p:cNvSpPr/>
          <p:nvPr/>
        </p:nvSpPr>
        <p:spPr>
          <a:xfrm>
            <a:off x="4664422" y="2626537"/>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descr="decorative elemenets">
            <a:extLst>
              <a:ext uri="{FF2B5EF4-FFF2-40B4-BE49-F238E27FC236}">
                <a16:creationId xmlns:a16="http://schemas.microsoft.com/office/drawing/2014/main" xmlns="" id="{51D3BA69-3CCA-4102-8732-C25BC51C0F21}"/>
              </a:ext>
            </a:extLst>
          </p:cNvPr>
          <p:cNvSpPr/>
          <p:nvPr/>
        </p:nvSpPr>
        <p:spPr>
          <a:xfrm>
            <a:off x="2999992" y="4287291"/>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cture Placeholder 48" descr="thumbs up icon">
            <a:extLst>
              <a:ext uri="{FF2B5EF4-FFF2-40B4-BE49-F238E27FC236}">
                <a16:creationId xmlns:a16="http://schemas.microsoft.com/office/drawing/2014/main" xmlns="" id="{18E59CD9-FD5B-4D90-A991-8BE2449BF36F}"/>
              </a:ext>
            </a:extLst>
          </p:cNvPr>
          <p:cNvSpPr txBox="1">
            <a:spLocks/>
          </p:cNvSpPr>
          <p:nvPr/>
        </p:nvSpPr>
        <p:spPr>
          <a:xfrm>
            <a:off x="1416208" y="2742902"/>
            <a:ext cx="386165" cy="386165"/>
          </a:xfrm>
          <a:prstGeom prst="ellipse">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p>
        </p:txBody>
      </p:sp>
      <p:pic>
        <p:nvPicPr>
          <p:cNvPr id="55" name="Graphic 54" descr="decorative elemenets">
            <a:extLst>
              <a:ext uri="{FF2B5EF4-FFF2-40B4-BE49-F238E27FC236}">
                <a16:creationId xmlns:a16="http://schemas.microsoft.com/office/drawing/2014/main" xmlns="" id="{9D50B66D-2341-4CEB-9C2A-FB6594D59854}"/>
              </a:ext>
            </a:extLst>
          </p:cNvPr>
          <p:cNvPicPr>
            <a:picLocks noChangeAspect="1"/>
          </p:cNvPicPr>
          <p:nvPr/>
        </p:nvPicPr>
        <p:blipFill>
          <a:blip r:embed="rId16">
            <a:extLst>
              <a:ext uri="{96DAC541-7B7A-43D3-8B79-37D633B846F1}">
                <asvg:svgBlip xmlns:asvg="http://schemas.microsoft.com/office/drawing/2016/SVG/main" xmlns="" r:embed="rId27"/>
              </a:ext>
            </a:extLst>
          </a:blip>
          <a:stretch>
            <a:fillRect/>
          </a:stretch>
        </p:blipFill>
        <p:spPr>
          <a:xfrm>
            <a:off x="5095859" y="4568287"/>
            <a:ext cx="513563" cy="326813"/>
          </a:xfrm>
          <a:prstGeom prst="rect">
            <a:avLst/>
          </a:prstGeom>
        </p:spPr>
      </p:pic>
      <p:sp>
        <p:nvSpPr>
          <p:cNvPr id="56" name="Text Placeholder 181">
            <a:extLst>
              <a:ext uri="{FF2B5EF4-FFF2-40B4-BE49-F238E27FC236}">
                <a16:creationId xmlns:a16="http://schemas.microsoft.com/office/drawing/2014/main" xmlns="" id="{3B047788-9896-4519-8279-52ABFCA9E3B8}"/>
              </a:ext>
            </a:extLst>
          </p:cNvPr>
          <p:cNvSpPr txBox="1">
            <a:spLocks/>
          </p:cNvSpPr>
          <p:nvPr/>
        </p:nvSpPr>
        <p:spPr>
          <a:xfrm>
            <a:off x="5478103" y="4653115"/>
            <a:ext cx="1130400" cy="1130400"/>
          </a:xfrm>
          <a:prstGeom prst="ellipse">
            <a:avLst/>
          </a:prstGeom>
          <a:solidFill>
            <a:schemeClr val="accent2">
              <a:lumMod val="60000"/>
              <a:lumOff val="40000"/>
              <a:alpha val="90000"/>
            </a:schemeClr>
          </a:solidFill>
          <a:ln w="25400">
            <a:solidFill>
              <a:schemeClr val="accent1"/>
            </a:solidFill>
          </a:ln>
        </p:spPr>
        <p:txBody>
          <a:bodyPr lIns="0" tIns="0" rIns="0" bIns="0" anchor="ctr" anchorCtr="0">
            <a:normAutofit/>
          </a:bodyPr>
          <a:lstStyle>
            <a:lvl1pPr marL="0" indent="0" algn="ctr" defTabSz="685800" rtl="0" eaLnBrk="1" latinLnBrk="0" hangingPunct="1">
              <a:lnSpc>
                <a:spcPct val="90000"/>
              </a:lnSpc>
              <a:spcBef>
                <a:spcPts val="0"/>
              </a:spcBef>
              <a:buFont typeface="Arial" panose="020B0604020202020204" pitchFamily="34" charset="0"/>
              <a:buNone/>
              <a:defRPr sz="1850" b="1"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Narrow" panose="020B0606020202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anose="020B0606020202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anose="020B0606020202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smtClean="0">
              <a:latin typeface="+mj-lt"/>
            </a:endParaRPr>
          </a:p>
        </p:txBody>
      </p:sp>
      <p:sp>
        <p:nvSpPr>
          <p:cNvPr id="57" name="Text Placeholder 19">
            <a:extLst>
              <a:ext uri="{FF2B5EF4-FFF2-40B4-BE49-F238E27FC236}">
                <a16:creationId xmlns:a16="http://schemas.microsoft.com/office/drawing/2014/main" xmlns="" id="{0EE7902B-93D2-48DA-96DF-612C09C146BF}"/>
              </a:ext>
            </a:extLst>
          </p:cNvPr>
          <p:cNvSpPr txBox="1">
            <a:spLocks/>
          </p:cNvSpPr>
          <p:nvPr/>
        </p:nvSpPr>
        <p:spPr>
          <a:xfrm>
            <a:off x="232067" y="1630247"/>
            <a:ext cx="836127" cy="511928"/>
          </a:xfrm>
          <a:prstGeom prst="rect">
            <a:avLst/>
          </a:prstGeom>
          <a:noFill/>
        </p:spPr>
        <p:txBody>
          <a:bodyPr lIns="0" tIns="0" rIns="0" bIns="0">
            <a:noAutofit/>
          </a:bodyPr>
          <a:lstStyle>
            <a:defPPr>
              <a:defRPr lang="en-US"/>
            </a:defPPr>
            <a:lvl1pPr indent="0" defTabSz="685800">
              <a:lnSpc>
                <a:spcPct val="90000"/>
              </a:lnSpc>
              <a:spcBef>
                <a:spcPts val="750"/>
              </a:spcBef>
              <a:buFont typeface="Arial" panose="020B0604020202020204" pitchFamily="34" charset="0"/>
              <a:buNone/>
              <a:defRPr sz="2400">
                <a:solidFill>
                  <a:srgbClr val="0070C0"/>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smtClean="0"/>
              <a:t>5.028</a:t>
            </a:r>
            <a:endParaRPr lang="en-US" dirty="0"/>
          </a:p>
        </p:txBody>
      </p:sp>
      <p:sp>
        <p:nvSpPr>
          <p:cNvPr id="58" name="Text Placeholder 19">
            <a:extLst>
              <a:ext uri="{FF2B5EF4-FFF2-40B4-BE49-F238E27FC236}">
                <a16:creationId xmlns:a16="http://schemas.microsoft.com/office/drawing/2014/main" xmlns="" id="{C8C8845D-BBAF-4DBE-A469-86A86C60685C}"/>
              </a:ext>
            </a:extLst>
          </p:cNvPr>
          <p:cNvSpPr txBox="1">
            <a:spLocks/>
          </p:cNvSpPr>
          <p:nvPr/>
        </p:nvSpPr>
        <p:spPr>
          <a:xfrm>
            <a:off x="1011044" y="1592147"/>
            <a:ext cx="689323" cy="256631"/>
          </a:xfrm>
          <a:prstGeom prst="rect">
            <a:avLst/>
          </a:prstGeom>
          <a:noFill/>
        </p:spPr>
        <p:txBody>
          <a:bodyPr lIns="0" tIns="54000" rIns="0" bIns="0">
            <a:noAutofit/>
          </a:bodyPr>
          <a:lstStyle>
            <a:defPPr>
              <a:defRPr lang="en-US"/>
            </a:defPPr>
            <a:lvl1pPr indent="0" defTabSz="685800">
              <a:lnSpc>
                <a:spcPct val="90000"/>
              </a:lnSpc>
              <a:spcBef>
                <a:spcPts val="750"/>
              </a:spcBef>
              <a:buFont typeface="Arial" panose="020B0604020202020204" pitchFamily="34" charset="0"/>
              <a:buNone/>
              <a:defRPr sz="1200">
                <a:solidFill>
                  <a:srgbClr val="0070C0"/>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ELOGIOS</a:t>
            </a:r>
          </a:p>
        </p:txBody>
      </p:sp>
      <p:sp>
        <p:nvSpPr>
          <p:cNvPr id="59" name="Text Placeholder 19">
            <a:extLst>
              <a:ext uri="{FF2B5EF4-FFF2-40B4-BE49-F238E27FC236}">
                <a16:creationId xmlns:a16="http://schemas.microsoft.com/office/drawing/2014/main" xmlns="" id="{89BE779C-F03C-4352-AFC0-387CA519B291}"/>
              </a:ext>
            </a:extLst>
          </p:cNvPr>
          <p:cNvSpPr txBox="1">
            <a:spLocks/>
          </p:cNvSpPr>
          <p:nvPr/>
        </p:nvSpPr>
        <p:spPr>
          <a:xfrm>
            <a:off x="217715" y="3733581"/>
            <a:ext cx="795887" cy="348246"/>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rgbClr val="0070C0"/>
                </a:solidFill>
              </a:rPr>
              <a:t>1.880</a:t>
            </a:r>
            <a:endParaRPr lang="en-US" sz="2400" dirty="0">
              <a:solidFill>
                <a:srgbClr val="0070C0"/>
              </a:solidFill>
            </a:endParaRPr>
          </a:p>
        </p:txBody>
      </p:sp>
      <p:sp>
        <p:nvSpPr>
          <p:cNvPr id="60" name="Text Placeholder 19">
            <a:extLst>
              <a:ext uri="{FF2B5EF4-FFF2-40B4-BE49-F238E27FC236}">
                <a16:creationId xmlns:a16="http://schemas.microsoft.com/office/drawing/2014/main" xmlns="" id="{0207ACE1-7765-4505-9287-C74700610B15}"/>
              </a:ext>
            </a:extLst>
          </p:cNvPr>
          <p:cNvSpPr txBox="1">
            <a:spLocks/>
          </p:cNvSpPr>
          <p:nvPr/>
        </p:nvSpPr>
        <p:spPr>
          <a:xfrm>
            <a:off x="953894" y="3705006"/>
            <a:ext cx="983266" cy="255964"/>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smtClean="0">
                <a:solidFill>
                  <a:srgbClr val="0070C0"/>
                </a:solidFill>
              </a:rPr>
              <a:t>SUGESTÕES</a:t>
            </a:r>
            <a:endParaRPr lang="en-US" sz="1200" dirty="0">
              <a:solidFill>
                <a:srgbClr val="0070C0"/>
              </a:solidFill>
            </a:endParaRPr>
          </a:p>
        </p:txBody>
      </p:sp>
      <p:sp>
        <p:nvSpPr>
          <p:cNvPr id="61" name="Text Placeholder 19">
            <a:extLst>
              <a:ext uri="{FF2B5EF4-FFF2-40B4-BE49-F238E27FC236}">
                <a16:creationId xmlns:a16="http://schemas.microsoft.com/office/drawing/2014/main" xmlns="" id="{C5E15405-4E51-4A4A-BFEC-B78501B77FA3}"/>
              </a:ext>
            </a:extLst>
          </p:cNvPr>
          <p:cNvSpPr txBox="1">
            <a:spLocks/>
          </p:cNvSpPr>
          <p:nvPr/>
        </p:nvSpPr>
        <p:spPr>
          <a:xfrm>
            <a:off x="241223" y="5229081"/>
            <a:ext cx="826972" cy="333519"/>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rgbClr val="0070C0"/>
                </a:solidFill>
              </a:rPr>
              <a:t>4.398</a:t>
            </a:r>
            <a:endParaRPr lang="en-US" sz="2400" dirty="0">
              <a:solidFill>
                <a:srgbClr val="0070C0"/>
              </a:solidFill>
            </a:endParaRPr>
          </a:p>
        </p:txBody>
      </p:sp>
      <p:sp>
        <p:nvSpPr>
          <p:cNvPr id="62" name="Text Placeholder 19">
            <a:extLst>
              <a:ext uri="{FF2B5EF4-FFF2-40B4-BE49-F238E27FC236}">
                <a16:creationId xmlns:a16="http://schemas.microsoft.com/office/drawing/2014/main" xmlns="" id="{4034DFC7-B0FA-463B-92F2-98E4CAEB3356}"/>
              </a:ext>
            </a:extLst>
          </p:cNvPr>
          <p:cNvSpPr txBox="1">
            <a:spLocks/>
          </p:cNvSpPr>
          <p:nvPr/>
        </p:nvSpPr>
        <p:spPr>
          <a:xfrm>
            <a:off x="1090510" y="5276706"/>
            <a:ext cx="1205882" cy="333519"/>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50000"/>
              </a:lnSpc>
              <a:spcBef>
                <a:spcPts val="0"/>
              </a:spcBef>
            </a:pPr>
            <a:r>
              <a:rPr lang="en-US" sz="1200" dirty="0">
                <a:solidFill>
                  <a:srgbClr val="0070C0"/>
                </a:solidFill>
              </a:rPr>
              <a:t>INFORMAÇÕES</a:t>
            </a:r>
          </a:p>
        </p:txBody>
      </p:sp>
      <p:sp>
        <p:nvSpPr>
          <p:cNvPr id="63" name="Text Placeholder 19">
            <a:extLst>
              <a:ext uri="{FF2B5EF4-FFF2-40B4-BE49-F238E27FC236}">
                <a16:creationId xmlns:a16="http://schemas.microsoft.com/office/drawing/2014/main" xmlns="" id="{40F75B97-72FF-4C6B-A5A6-BEB2097EC596}"/>
              </a:ext>
            </a:extLst>
          </p:cNvPr>
          <p:cNvSpPr txBox="1">
            <a:spLocks/>
          </p:cNvSpPr>
          <p:nvPr/>
        </p:nvSpPr>
        <p:spPr>
          <a:xfrm>
            <a:off x="2653027" y="1858847"/>
            <a:ext cx="948068" cy="511928"/>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rgbClr val="0070C0"/>
                </a:solidFill>
              </a:rPr>
              <a:t>65.031</a:t>
            </a:r>
            <a:endParaRPr lang="en-US" sz="2400" dirty="0">
              <a:solidFill>
                <a:srgbClr val="0070C0"/>
              </a:solidFill>
            </a:endParaRPr>
          </a:p>
        </p:txBody>
      </p:sp>
      <p:sp>
        <p:nvSpPr>
          <p:cNvPr id="64" name="Text Placeholder 19">
            <a:extLst>
              <a:ext uri="{FF2B5EF4-FFF2-40B4-BE49-F238E27FC236}">
                <a16:creationId xmlns:a16="http://schemas.microsoft.com/office/drawing/2014/main" xmlns="" id="{7014ED3D-D123-4D88-8470-8C5C8F92EC2C}"/>
              </a:ext>
            </a:extLst>
          </p:cNvPr>
          <p:cNvSpPr txBox="1">
            <a:spLocks/>
          </p:cNvSpPr>
          <p:nvPr/>
        </p:nvSpPr>
        <p:spPr>
          <a:xfrm>
            <a:off x="3601094" y="1820747"/>
            <a:ext cx="1176728" cy="331903"/>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rgbClr val="0070C0"/>
                </a:solidFill>
              </a:rPr>
              <a:t>RECLAMAÇÕES</a:t>
            </a:r>
          </a:p>
        </p:txBody>
      </p:sp>
      <p:sp>
        <p:nvSpPr>
          <p:cNvPr id="67" name="Text Placeholder 19">
            <a:extLst>
              <a:ext uri="{FF2B5EF4-FFF2-40B4-BE49-F238E27FC236}">
                <a16:creationId xmlns:a16="http://schemas.microsoft.com/office/drawing/2014/main" xmlns="" id="{DA8DDA54-2E05-4D48-B95A-C9C2777C390A}"/>
              </a:ext>
            </a:extLst>
          </p:cNvPr>
          <p:cNvSpPr txBox="1">
            <a:spLocks/>
          </p:cNvSpPr>
          <p:nvPr/>
        </p:nvSpPr>
        <p:spPr>
          <a:xfrm>
            <a:off x="5700082" y="3668011"/>
            <a:ext cx="805492" cy="348246"/>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rgbClr val="0070C0"/>
                </a:solidFill>
              </a:rPr>
              <a:t>4.009</a:t>
            </a:r>
            <a:endParaRPr lang="en-US" sz="2400" dirty="0">
              <a:solidFill>
                <a:srgbClr val="0070C0"/>
              </a:solidFill>
            </a:endParaRPr>
          </a:p>
        </p:txBody>
      </p:sp>
      <p:sp>
        <p:nvSpPr>
          <p:cNvPr id="68" name="Text Placeholder 19">
            <a:extLst>
              <a:ext uri="{FF2B5EF4-FFF2-40B4-BE49-F238E27FC236}">
                <a16:creationId xmlns:a16="http://schemas.microsoft.com/office/drawing/2014/main" xmlns="" id="{862F9E95-1044-4FC6-9560-B3913C56EE09}"/>
              </a:ext>
            </a:extLst>
          </p:cNvPr>
          <p:cNvSpPr txBox="1">
            <a:spLocks/>
          </p:cNvSpPr>
          <p:nvPr/>
        </p:nvSpPr>
        <p:spPr>
          <a:xfrm>
            <a:off x="6430647" y="3629911"/>
            <a:ext cx="264330" cy="255964"/>
          </a:xfrm>
          <a:prstGeom prst="rect">
            <a:avLst/>
          </a:prstGeom>
          <a:noFill/>
        </p:spPr>
        <p:txBody>
          <a:bodyPr lIns="0" tIns="54000" rIns="0" bIns="0">
            <a:noAutofit/>
          </a:bodyPr>
          <a:lstStyle>
            <a:defPPr>
              <a:defRPr lang="en-US"/>
            </a:defPPr>
            <a:lvl1pPr indent="0" defTabSz="685800">
              <a:lnSpc>
                <a:spcPct val="90000"/>
              </a:lnSpc>
              <a:spcBef>
                <a:spcPts val="750"/>
              </a:spcBef>
              <a:buFont typeface="Arial" panose="020B0604020202020204" pitchFamily="34" charset="0"/>
              <a:buNone/>
              <a:defRPr sz="1200">
                <a:solidFill>
                  <a:srgbClr val="0070C0"/>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LAI</a:t>
            </a:r>
          </a:p>
        </p:txBody>
      </p:sp>
      <p:sp>
        <p:nvSpPr>
          <p:cNvPr id="69" name="Text Placeholder 19">
            <a:extLst>
              <a:ext uri="{FF2B5EF4-FFF2-40B4-BE49-F238E27FC236}">
                <a16:creationId xmlns:a16="http://schemas.microsoft.com/office/drawing/2014/main" xmlns="" id="{0544D927-BB91-4B93-A29C-C63BED33596E}"/>
              </a:ext>
            </a:extLst>
          </p:cNvPr>
          <p:cNvSpPr txBox="1">
            <a:spLocks/>
          </p:cNvSpPr>
          <p:nvPr/>
        </p:nvSpPr>
        <p:spPr>
          <a:xfrm>
            <a:off x="5065742" y="1821414"/>
            <a:ext cx="985469" cy="511928"/>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rgbClr val="0070C0"/>
                </a:solidFill>
              </a:rPr>
              <a:t>4.358</a:t>
            </a:r>
            <a:endParaRPr lang="en-US" sz="2400" dirty="0">
              <a:solidFill>
                <a:srgbClr val="0070C0"/>
              </a:solidFill>
            </a:endParaRPr>
          </a:p>
        </p:txBody>
      </p:sp>
      <p:sp>
        <p:nvSpPr>
          <p:cNvPr id="70" name="Text Placeholder 19">
            <a:extLst>
              <a:ext uri="{FF2B5EF4-FFF2-40B4-BE49-F238E27FC236}">
                <a16:creationId xmlns:a16="http://schemas.microsoft.com/office/drawing/2014/main" xmlns="" id="{3BAE8711-DBE1-4450-BBC9-CCF2FCB4E3A3}"/>
              </a:ext>
            </a:extLst>
          </p:cNvPr>
          <p:cNvSpPr txBox="1">
            <a:spLocks/>
          </p:cNvSpPr>
          <p:nvPr/>
        </p:nvSpPr>
        <p:spPr>
          <a:xfrm>
            <a:off x="5823064" y="1783314"/>
            <a:ext cx="939686" cy="331236"/>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rgbClr val="0070C0"/>
                </a:solidFill>
              </a:rPr>
              <a:t>DENÚNCIAS</a:t>
            </a:r>
          </a:p>
        </p:txBody>
      </p:sp>
      <p:pic>
        <p:nvPicPr>
          <p:cNvPr id="91" name="Imagem 90">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91645" y="2598489"/>
            <a:ext cx="645515" cy="679490"/>
          </a:xfrm>
          <a:prstGeom prst="rect">
            <a:avLst/>
          </a:prstGeom>
        </p:spPr>
      </p:pic>
      <p:sp>
        <p:nvSpPr>
          <p:cNvPr id="95" name="Oval 42" descr="decorative elemenets">
            <a:extLst>
              <a:ext uri="{FF2B5EF4-FFF2-40B4-BE49-F238E27FC236}">
                <a16:creationId xmlns:a16="http://schemas.microsoft.com/office/drawing/2014/main" xmlns="" id="{172CD59D-440B-4842-ACB6-6A6BB26BDE5A}"/>
              </a:ext>
            </a:extLst>
          </p:cNvPr>
          <p:cNvSpPr/>
          <p:nvPr/>
        </p:nvSpPr>
        <p:spPr>
          <a:xfrm>
            <a:off x="1626600" y="4172732"/>
            <a:ext cx="648000" cy="648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42" descr="decorative elemenets">
            <a:extLst>
              <a:ext uri="{FF2B5EF4-FFF2-40B4-BE49-F238E27FC236}">
                <a16:creationId xmlns:a16="http://schemas.microsoft.com/office/drawing/2014/main" xmlns="" id="{172CD59D-440B-4842-ACB6-6A6BB26BDE5A}"/>
              </a:ext>
            </a:extLst>
          </p:cNvPr>
          <p:cNvSpPr/>
          <p:nvPr/>
        </p:nvSpPr>
        <p:spPr>
          <a:xfrm>
            <a:off x="2406928" y="3225073"/>
            <a:ext cx="648000" cy="648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42" descr="decorative elemenets">
            <a:extLst>
              <a:ext uri="{FF2B5EF4-FFF2-40B4-BE49-F238E27FC236}">
                <a16:creationId xmlns:a16="http://schemas.microsoft.com/office/drawing/2014/main" xmlns="" id="{172CD59D-440B-4842-ACB6-6A6BB26BDE5A}"/>
              </a:ext>
            </a:extLst>
          </p:cNvPr>
          <p:cNvSpPr/>
          <p:nvPr/>
        </p:nvSpPr>
        <p:spPr>
          <a:xfrm>
            <a:off x="3382193" y="2391965"/>
            <a:ext cx="648000" cy="648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42" descr="decorative elemenets">
            <a:extLst>
              <a:ext uri="{FF2B5EF4-FFF2-40B4-BE49-F238E27FC236}">
                <a16:creationId xmlns:a16="http://schemas.microsoft.com/office/drawing/2014/main" xmlns="" id="{172CD59D-440B-4842-ACB6-6A6BB26BDE5A}"/>
              </a:ext>
            </a:extLst>
          </p:cNvPr>
          <p:cNvSpPr/>
          <p:nvPr/>
        </p:nvSpPr>
        <p:spPr>
          <a:xfrm>
            <a:off x="4777822" y="2739937"/>
            <a:ext cx="648000" cy="648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42" descr="decorative elemenets">
            <a:extLst>
              <a:ext uri="{FF2B5EF4-FFF2-40B4-BE49-F238E27FC236}">
                <a16:creationId xmlns:a16="http://schemas.microsoft.com/office/drawing/2014/main" xmlns="" id="{172CD59D-440B-4842-ACB6-6A6BB26BDE5A}"/>
              </a:ext>
            </a:extLst>
          </p:cNvPr>
          <p:cNvSpPr/>
          <p:nvPr/>
        </p:nvSpPr>
        <p:spPr>
          <a:xfrm>
            <a:off x="3117423" y="4388643"/>
            <a:ext cx="648000" cy="648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42" descr="decorative elemenets">
            <a:extLst>
              <a:ext uri="{FF2B5EF4-FFF2-40B4-BE49-F238E27FC236}">
                <a16:creationId xmlns:a16="http://schemas.microsoft.com/office/drawing/2014/main" xmlns="" id="{172CD59D-440B-4842-ACB6-6A6BB26BDE5A}"/>
              </a:ext>
            </a:extLst>
          </p:cNvPr>
          <p:cNvSpPr/>
          <p:nvPr/>
        </p:nvSpPr>
        <p:spPr>
          <a:xfrm>
            <a:off x="4546474" y="4064643"/>
            <a:ext cx="648000" cy="64800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Imagem 92">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436390" y="2468032"/>
            <a:ext cx="577646" cy="583113"/>
          </a:xfrm>
          <a:prstGeom prst="rect">
            <a:avLst/>
          </a:prstGeom>
        </p:spPr>
      </p:pic>
      <p:pic>
        <p:nvPicPr>
          <p:cNvPr id="101" name="Imagem 100">
            <a:hlinkClick r:id="rId32" action="ppaction://hlinksldjump"/>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777446" y="2831189"/>
            <a:ext cx="685780" cy="542195"/>
          </a:xfrm>
          <a:prstGeom prst="rect">
            <a:avLst/>
          </a:prstGeom>
        </p:spPr>
      </p:pic>
      <p:pic>
        <p:nvPicPr>
          <p:cNvPr id="102" name="Imagem 101">
            <a:hlinkClick r:id="rId34" action="ppaction://hlinksldjump"/>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386441" y="3237704"/>
            <a:ext cx="701733" cy="596473"/>
          </a:xfrm>
          <a:prstGeom prst="rect">
            <a:avLst/>
          </a:prstGeom>
        </p:spPr>
      </p:pic>
      <p:pic>
        <p:nvPicPr>
          <p:cNvPr id="103" name="Imagem 102">
            <a:hlinkClick r:id="rId36" action="ppaction://hlinksldjump"/>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761094" y="4233059"/>
            <a:ext cx="433300" cy="527209"/>
          </a:xfrm>
          <a:prstGeom prst="rect">
            <a:avLst/>
          </a:prstGeom>
        </p:spPr>
      </p:pic>
      <p:pic>
        <p:nvPicPr>
          <p:cNvPr id="104" name="Imagem 103">
            <a:hlinkClick r:id="rId38" action="ppaction://hlinksldjump"/>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170608" y="4442107"/>
            <a:ext cx="535585" cy="588959"/>
          </a:xfrm>
          <a:prstGeom prst="rect">
            <a:avLst/>
          </a:prstGeom>
        </p:spPr>
      </p:pic>
      <p:sp>
        <p:nvSpPr>
          <p:cNvPr id="108" name="Text Placeholder 19">
            <a:extLst>
              <a:ext uri="{FF2B5EF4-FFF2-40B4-BE49-F238E27FC236}">
                <a16:creationId xmlns:a16="http://schemas.microsoft.com/office/drawing/2014/main" xmlns="" id="{C5E15405-4E51-4A4A-BFEC-B78501B77FA3}"/>
              </a:ext>
            </a:extLst>
          </p:cNvPr>
          <p:cNvSpPr txBox="1">
            <a:spLocks/>
          </p:cNvSpPr>
          <p:nvPr/>
        </p:nvSpPr>
        <p:spPr>
          <a:xfrm>
            <a:off x="3324408" y="5233771"/>
            <a:ext cx="996322" cy="333519"/>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rgbClr val="0070C0"/>
                </a:solidFill>
              </a:rPr>
              <a:t>33.457</a:t>
            </a:r>
            <a:endParaRPr lang="en-US" sz="2400" dirty="0">
              <a:solidFill>
                <a:srgbClr val="0070C0"/>
              </a:solidFill>
            </a:endParaRPr>
          </a:p>
        </p:txBody>
      </p:sp>
      <p:sp>
        <p:nvSpPr>
          <p:cNvPr id="109" name="Text Placeholder 19">
            <a:extLst>
              <a:ext uri="{FF2B5EF4-FFF2-40B4-BE49-F238E27FC236}">
                <a16:creationId xmlns:a16="http://schemas.microsoft.com/office/drawing/2014/main" xmlns="" id="{4034DFC7-B0FA-463B-92F2-98E4CAEB3356}"/>
              </a:ext>
            </a:extLst>
          </p:cNvPr>
          <p:cNvSpPr txBox="1">
            <a:spLocks/>
          </p:cNvSpPr>
          <p:nvPr/>
        </p:nvSpPr>
        <p:spPr>
          <a:xfrm>
            <a:off x="4292674" y="5300446"/>
            <a:ext cx="1234066" cy="333519"/>
          </a:xfrm>
          <a:prstGeom prst="rect">
            <a:avLst/>
          </a:prstGeom>
          <a:noFill/>
        </p:spPr>
        <p:txBody>
          <a:bodyPr lIns="0" tIns="54000" rIns="0" bIns="0">
            <a:noAutofit/>
          </a:bodyPr>
          <a:lstStyle>
            <a:defPPr>
              <a:defRPr lang="en-US"/>
            </a:defPPr>
            <a:lvl1pPr indent="0" defTabSz="685800">
              <a:lnSpc>
                <a:spcPct val="90000"/>
              </a:lnSpc>
              <a:spcBef>
                <a:spcPts val="750"/>
              </a:spcBef>
              <a:buFont typeface="Arial" panose="020B0604020202020204" pitchFamily="34" charset="0"/>
              <a:buNone/>
              <a:defRPr sz="1200">
                <a:solidFill>
                  <a:schemeClr val="accent1">
                    <a:lumMod val="75000"/>
                  </a:schemeClr>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0070C0"/>
                </a:solidFill>
              </a:rPr>
              <a:t>SOLICITAÇÕES</a:t>
            </a:r>
          </a:p>
        </p:txBody>
      </p:sp>
      <p:sp>
        <p:nvSpPr>
          <p:cNvPr id="110" name="Text Placeholder 19">
            <a:extLst>
              <a:ext uri="{FF2B5EF4-FFF2-40B4-BE49-F238E27FC236}">
                <a16:creationId xmlns:a16="http://schemas.microsoft.com/office/drawing/2014/main" xmlns="" id="{C5E15405-4E51-4A4A-BFEC-B78501B77FA3}"/>
              </a:ext>
            </a:extLst>
          </p:cNvPr>
          <p:cNvSpPr txBox="1">
            <a:spLocks/>
          </p:cNvSpPr>
          <p:nvPr/>
        </p:nvSpPr>
        <p:spPr>
          <a:xfrm>
            <a:off x="5532087" y="4989787"/>
            <a:ext cx="1147123" cy="292717"/>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t>118.161</a:t>
            </a:r>
            <a:endParaRPr lang="en-US" sz="2400" dirty="0"/>
          </a:p>
        </p:txBody>
      </p:sp>
      <p:sp>
        <p:nvSpPr>
          <p:cNvPr id="111" name="Text Placeholder 19">
            <a:extLst>
              <a:ext uri="{FF2B5EF4-FFF2-40B4-BE49-F238E27FC236}">
                <a16:creationId xmlns:a16="http://schemas.microsoft.com/office/drawing/2014/main" xmlns="" id="{4034DFC7-B0FA-463B-92F2-98E4CAEB3356}"/>
              </a:ext>
            </a:extLst>
          </p:cNvPr>
          <p:cNvSpPr txBox="1">
            <a:spLocks/>
          </p:cNvSpPr>
          <p:nvPr/>
        </p:nvSpPr>
        <p:spPr>
          <a:xfrm>
            <a:off x="5507690" y="5209885"/>
            <a:ext cx="1092037" cy="590839"/>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00000"/>
              </a:lnSpc>
              <a:spcBef>
                <a:spcPts val="0"/>
              </a:spcBef>
            </a:pPr>
            <a:r>
              <a:rPr lang="en-US" sz="900" b="1" dirty="0" smtClean="0"/>
              <a:t>TOTAL DE MANIFESTAÇÕES</a:t>
            </a:r>
            <a:endParaRPr lang="en-US" sz="900" b="1" dirty="0"/>
          </a:p>
        </p:txBody>
      </p:sp>
      <p:pic>
        <p:nvPicPr>
          <p:cNvPr id="40" name="Imagem 39">
            <a:hlinkClick r:id="rId40" action="ppaction://hlinksldjump"/>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594099" y="4120485"/>
            <a:ext cx="559399" cy="569300"/>
          </a:xfrm>
          <a:prstGeom prst="rect">
            <a:avLst/>
          </a:prstGeom>
        </p:spPr>
      </p:pic>
      <p:pic>
        <p:nvPicPr>
          <p:cNvPr id="17" name="Imagem 16">
            <a:hlinkClick r:id="" action="ppaction://hlinkshowjump?jump=nextslide" tooltip="INICIAR RELATÓRIO"/>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273000" y="8572707"/>
            <a:ext cx="547036" cy="547036"/>
          </a:xfrm>
          <a:prstGeom prst="rect">
            <a:avLst/>
          </a:prstGeom>
        </p:spPr>
      </p:pic>
      <p:grpSp>
        <p:nvGrpSpPr>
          <p:cNvPr id="12" name="Grupo 11"/>
          <p:cNvGrpSpPr/>
          <p:nvPr/>
        </p:nvGrpSpPr>
        <p:grpSpPr>
          <a:xfrm>
            <a:off x="2490719" y="7319217"/>
            <a:ext cx="2057606" cy="1181806"/>
            <a:chOff x="2490719" y="7319217"/>
            <a:chExt cx="2057606" cy="1181806"/>
          </a:xfrm>
        </p:grpSpPr>
        <p:pic>
          <p:nvPicPr>
            <p:cNvPr id="1028" name="Picture 4">
              <a:hlinkClick r:id="rId14" action="ppaction://hlinksldjump"/>
            </p:cNvPr>
            <p:cNvPicPr>
              <a:picLocks noChangeAspect="1" noChangeArrowheads="1"/>
            </p:cNvPicPr>
            <p:nvPr/>
          </p:nvPicPr>
          <p:blipFill>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0719" y="7319217"/>
              <a:ext cx="2057606" cy="118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CaixaDeTexto 73">
              <a:hlinkClick r:id="rId14" action="ppaction://hlinksldjump"/>
            </p:cNvPr>
            <p:cNvSpPr txBox="1"/>
            <p:nvPr/>
          </p:nvSpPr>
          <p:spPr>
            <a:xfrm>
              <a:off x="2723226" y="8039357"/>
              <a:ext cx="1568196" cy="461665"/>
            </a:xfrm>
            <a:prstGeom prst="rect">
              <a:avLst/>
            </a:prstGeom>
            <a:noFill/>
          </p:spPr>
          <p:txBody>
            <a:bodyPr wrap="square" rtlCol="0">
              <a:spAutoFit/>
            </a:bodyPr>
            <a:lstStyle/>
            <a:p>
              <a:pPr algn="ctr"/>
              <a:r>
                <a:rPr lang="pt-BR" sz="1200" b="1" dirty="0"/>
                <a:t>6</a:t>
              </a:r>
              <a:r>
                <a:rPr lang="pt-BR" sz="1200" b="1" dirty="0" smtClean="0"/>
                <a:t>8% de </a:t>
              </a:r>
              <a:br>
                <a:rPr lang="pt-BR" sz="1200" b="1" dirty="0" smtClean="0"/>
              </a:br>
              <a:r>
                <a:rPr lang="pt-BR" sz="1200" b="1" dirty="0" smtClean="0"/>
                <a:t>Satisfação</a:t>
              </a:r>
              <a:endParaRPr lang="pt-BR" sz="1200" b="1" dirty="0"/>
            </a:p>
          </p:txBody>
        </p:sp>
      </p:grpSp>
      <p:grpSp>
        <p:nvGrpSpPr>
          <p:cNvPr id="13" name="Grupo 12"/>
          <p:cNvGrpSpPr/>
          <p:nvPr/>
        </p:nvGrpSpPr>
        <p:grpSpPr>
          <a:xfrm>
            <a:off x="4548325" y="7433425"/>
            <a:ext cx="2146652" cy="1080009"/>
            <a:chOff x="4548325" y="7433425"/>
            <a:chExt cx="2146652" cy="1080009"/>
          </a:xfrm>
        </p:grpSpPr>
        <p:pic>
          <p:nvPicPr>
            <p:cNvPr id="1029" name="Picture 5">
              <a:hlinkClick r:id="rId44" action="ppaction://hlinksldjump"/>
            </p:cNvPr>
            <p:cNvPicPr>
              <a:picLocks noChangeAspect="1" noChangeArrowheads="1"/>
            </p:cNvPicPr>
            <p:nvPr/>
          </p:nvPicPr>
          <p:blipFill>
            <a:blip r:embed="rId4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8325" y="7433425"/>
              <a:ext cx="2146652" cy="106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CaixaDeTexto 74">
              <a:hlinkClick r:id="rId44" action="ppaction://hlinksldjump"/>
            </p:cNvPr>
            <p:cNvSpPr txBox="1"/>
            <p:nvPr/>
          </p:nvSpPr>
          <p:spPr>
            <a:xfrm>
              <a:off x="4881276" y="8051769"/>
              <a:ext cx="1568196" cy="461665"/>
            </a:xfrm>
            <a:prstGeom prst="rect">
              <a:avLst/>
            </a:prstGeom>
            <a:noFill/>
          </p:spPr>
          <p:txBody>
            <a:bodyPr wrap="square" rtlCol="0">
              <a:spAutoFit/>
            </a:bodyPr>
            <a:lstStyle/>
            <a:p>
              <a:pPr algn="ctr"/>
              <a:r>
                <a:rPr lang="pt-BR" sz="1200" b="1" dirty="0" smtClean="0"/>
                <a:t>76% de </a:t>
              </a:r>
              <a:endParaRPr lang="pt-BR" sz="1200" b="1" dirty="0"/>
            </a:p>
            <a:p>
              <a:pPr algn="ctr"/>
              <a:r>
                <a:rPr lang="pt-BR" sz="1200" b="1" dirty="0" smtClean="0"/>
                <a:t>Recomendação</a:t>
              </a:r>
              <a:endParaRPr lang="pt-BR" sz="1200" b="1" dirty="0"/>
            </a:p>
          </p:txBody>
        </p:sp>
      </p:grpSp>
      <p:grpSp>
        <p:nvGrpSpPr>
          <p:cNvPr id="10" name="Grupo 9"/>
          <p:cNvGrpSpPr/>
          <p:nvPr/>
        </p:nvGrpSpPr>
        <p:grpSpPr>
          <a:xfrm>
            <a:off x="0" y="7319217"/>
            <a:ext cx="2296392" cy="1194217"/>
            <a:chOff x="0" y="7319217"/>
            <a:chExt cx="2296392" cy="1194217"/>
          </a:xfrm>
        </p:grpSpPr>
        <p:pic>
          <p:nvPicPr>
            <p:cNvPr id="1027" name="Picture 3">
              <a:hlinkClick r:id="rId15" action="ppaction://hlinksldjump"/>
            </p:cNvPr>
            <p:cNvPicPr>
              <a:picLocks noChangeAspect="1" noChangeArrowheads="1"/>
            </p:cNvPicPr>
            <p:nvPr/>
          </p:nvPicPr>
          <p:blipFill>
            <a:blip r:embed="rId4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319217"/>
              <a:ext cx="2296392" cy="119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CaixaDeTexto 70">
              <a:hlinkClick r:id="rId14" action="ppaction://hlinksldjump"/>
            </p:cNvPr>
            <p:cNvSpPr txBox="1"/>
            <p:nvPr/>
          </p:nvSpPr>
          <p:spPr>
            <a:xfrm>
              <a:off x="387792" y="8051769"/>
              <a:ext cx="1568196" cy="461665"/>
            </a:xfrm>
            <a:prstGeom prst="rect">
              <a:avLst/>
            </a:prstGeom>
            <a:noFill/>
          </p:spPr>
          <p:txBody>
            <a:bodyPr wrap="square" rtlCol="0">
              <a:spAutoFit/>
            </a:bodyPr>
            <a:lstStyle/>
            <a:p>
              <a:pPr algn="ctr"/>
              <a:r>
                <a:rPr lang="pt-BR" sz="1200" b="1" dirty="0"/>
                <a:t>3</a:t>
              </a:r>
              <a:r>
                <a:rPr lang="pt-BR" sz="1200" b="1" dirty="0" smtClean="0"/>
                <a:t>8% de </a:t>
              </a:r>
              <a:br>
                <a:rPr lang="pt-BR" sz="1200" b="1" dirty="0" smtClean="0"/>
              </a:br>
              <a:r>
                <a:rPr lang="pt-BR" sz="1200" b="1" dirty="0" smtClean="0"/>
                <a:t>Resolutividade</a:t>
              </a:r>
              <a:endParaRPr lang="pt-BR" sz="1200" b="1" dirty="0"/>
            </a:p>
          </p:txBody>
        </p:sp>
      </p:grpSp>
    </p:spTree>
    <p:extLst>
      <p:ext uri="{BB962C8B-B14F-4D97-AF65-F5344CB8AC3E}">
        <p14:creationId xmlns:p14="http://schemas.microsoft.com/office/powerpoint/2010/main" val="19450470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4" name="Imagem 23">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5" name="Imagem 24">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accent1">
                    <a:lumMod val="75000"/>
                  </a:schemeClr>
                </a:solidFill>
              </a:rPr>
              <a:t/>
            </a:r>
            <a:br>
              <a:rPr lang="en-US" dirty="0">
                <a:solidFill>
                  <a:schemeClr val="accent1">
                    <a:lumMod val="75000"/>
                  </a:schemeClr>
                </a:solidFill>
              </a:rPr>
            </a:br>
            <a:r>
              <a:rPr lang="en-US" dirty="0">
                <a:solidFill>
                  <a:schemeClr val="accent1">
                    <a:lumMod val="75000"/>
                  </a:schemeClr>
                </a:solidFill>
              </a:rPr>
              <a:t>CANAIS DE ATENDIMENTO</a:t>
            </a:r>
            <a:br>
              <a:rPr lang="en-US" dirty="0">
                <a:solidFill>
                  <a:schemeClr val="accent1">
                    <a:lumMod val="75000"/>
                  </a:schemeClr>
                </a:solidFill>
              </a:rPr>
            </a:br>
            <a:endParaRPr lang="ru-RU" dirty="0">
              <a:solidFill>
                <a:schemeClr val="accent1">
                  <a:lumMod val="75000"/>
                </a:schemeClr>
              </a:solidFill>
            </a:endParaRPr>
          </a:p>
        </p:txBody>
      </p:sp>
      <p:pic>
        <p:nvPicPr>
          <p:cNvPr id="18" name="Imagem 17">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28" name="CaixaDeTexto 27"/>
          <p:cNvSpPr txBox="1"/>
          <p:nvPr/>
        </p:nvSpPr>
        <p:spPr>
          <a:xfrm>
            <a:off x="3174251" y="8912015"/>
            <a:ext cx="496996" cy="253916"/>
          </a:xfrm>
          <a:prstGeom prst="rect">
            <a:avLst/>
          </a:prstGeom>
          <a:noFill/>
        </p:spPr>
        <p:txBody>
          <a:bodyPr wrap="square" rtlCol="0">
            <a:spAutoFit/>
          </a:bodyPr>
          <a:lstStyle/>
          <a:p>
            <a:pPr algn="ctr"/>
            <a:r>
              <a:rPr lang="pt-BR" sz="1050" dirty="0">
                <a:solidFill>
                  <a:schemeClr val="bg1">
                    <a:lumMod val="50000"/>
                  </a:schemeClr>
                </a:solidFill>
              </a:rPr>
              <a:t>8</a:t>
            </a:r>
          </a:p>
        </p:txBody>
      </p:sp>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16" name="Gráfico 15"/>
          <p:cNvGraphicFramePr>
            <a:graphicFrameLocks/>
          </p:cNvGraphicFramePr>
          <p:nvPr>
            <p:extLst>
              <p:ext uri="{D42A27DB-BD31-4B8C-83A1-F6EECF244321}">
                <p14:modId xmlns:p14="http://schemas.microsoft.com/office/powerpoint/2010/main" val="17685108"/>
              </p:ext>
            </p:extLst>
          </p:nvPr>
        </p:nvGraphicFramePr>
        <p:xfrm>
          <a:off x="0" y="2923073"/>
          <a:ext cx="6248400" cy="324326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91805239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4" name="Imagem 23">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5" name="Imagem 24">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accent1">
                    <a:lumMod val="75000"/>
                  </a:schemeClr>
                </a:solidFill>
              </a:rPr>
              <a:t/>
            </a:r>
            <a:br>
              <a:rPr lang="en-US" dirty="0">
                <a:solidFill>
                  <a:schemeClr val="accent1">
                    <a:lumMod val="75000"/>
                  </a:schemeClr>
                </a:solidFill>
              </a:rPr>
            </a:br>
            <a:r>
              <a:rPr lang="en-US" dirty="0">
                <a:solidFill>
                  <a:schemeClr val="accent1">
                    <a:lumMod val="75000"/>
                  </a:schemeClr>
                </a:solidFill>
              </a:rPr>
              <a:t>CANAIS DE ATENDIMENTO</a:t>
            </a:r>
            <a:br>
              <a:rPr lang="en-US" dirty="0">
                <a:solidFill>
                  <a:schemeClr val="accent1">
                    <a:lumMod val="75000"/>
                  </a:schemeClr>
                </a:solidFill>
              </a:rPr>
            </a:br>
            <a:endParaRPr lang="ru-RU" dirty="0">
              <a:solidFill>
                <a:schemeClr val="accent1">
                  <a:lumMod val="75000"/>
                </a:schemeClr>
              </a:solidFill>
            </a:endParaRPr>
          </a:p>
        </p:txBody>
      </p:sp>
      <p:pic>
        <p:nvPicPr>
          <p:cNvPr id="18" name="Imagem 17">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28" name="CaixaDeTexto 27"/>
          <p:cNvSpPr txBox="1"/>
          <p:nvPr/>
        </p:nvSpPr>
        <p:spPr>
          <a:xfrm>
            <a:off x="3174251" y="8912015"/>
            <a:ext cx="496996" cy="253916"/>
          </a:xfrm>
          <a:prstGeom prst="rect">
            <a:avLst/>
          </a:prstGeom>
          <a:noFill/>
        </p:spPr>
        <p:txBody>
          <a:bodyPr wrap="square" rtlCol="0">
            <a:spAutoFit/>
          </a:bodyPr>
          <a:lstStyle/>
          <a:p>
            <a:pPr algn="ctr"/>
            <a:r>
              <a:rPr lang="pt-BR" sz="1050" dirty="0">
                <a:solidFill>
                  <a:schemeClr val="bg1">
                    <a:lumMod val="50000"/>
                  </a:schemeClr>
                </a:solidFill>
              </a:rPr>
              <a:t>9</a:t>
            </a:r>
          </a:p>
        </p:txBody>
      </p:sp>
      <p:graphicFrame>
        <p:nvGraphicFramePr>
          <p:cNvPr id="29" name="Gráfico 28"/>
          <p:cNvGraphicFramePr>
            <a:graphicFrameLocks/>
          </p:cNvGraphicFramePr>
          <p:nvPr>
            <p:extLst>
              <p:ext uri="{D42A27DB-BD31-4B8C-83A1-F6EECF244321}">
                <p14:modId xmlns:p14="http://schemas.microsoft.com/office/powerpoint/2010/main" val="275783791"/>
              </p:ext>
            </p:extLst>
          </p:nvPr>
        </p:nvGraphicFramePr>
        <p:xfrm>
          <a:off x="451691" y="1607343"/>
          <a:ext cx="6296025" cy="3090863"/>
        </p:xfrm>
        <a:graphic>
          <a:graphicData uri="http://schemas.openxmlformats.org/drawingml/2006/chart">
            <c:chart xmlns:c="http://schemas.openxmlformats.org/drawingml/2006/chart" xmlns:r="http://schemas.openxmlformats.org/officeDocument/2006/relationships" r:id="rId9"/>
          </a:graphicData>
        </a:graphic>
      </p:graphicFrame>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16" name="Gráfico 15"/>
          <p:cNvGraphicFramePr>
            <a:graphicFrameLocks/>
          </p:cNvGraphicFramePr>
          <p:nvPr>
            <p:extLst>
              <p:ext uri="{D42A27DB-BD31-4B8C-83A1-F6EECF244321}">
                <p14:modId xmlns:p14="http://schemas.microsoft.com/office/powerpoint/2010/main" val="2168173004"/>
              </p:ext>
            </p:extLst>
          </p:nvPr>
        </p:nvGraphicFramePr>
        <p:xfrm>
          <a:off x="-6251" y="2501246"/>
          <a:ext cx="6858000" cy="438288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252869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5290458" y="3500846"/>
            <a:ext cx="1295485" cy="1293223"/>
          </a:xfrm>
          <a:prstGeom prst="ellipse">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4" name="Imagem 23">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5" name="Imagem 24">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accent1">
                    <a:lumMod val="75000"/>
                  </a:schemeClr>
                </a:solidFill>
              </a:rPr>
              <a:t/>
            </a:r>
            <a:br>
              <a:rPr lang="en-US" dirty="0">
                <a:solidFill>
                  <a:schemeClr val="accent1">
                    <a:lumMod val="75000"/>
                  </a:schemeClr>
                </a:solidFill>
              </a:rPr>
            </a:br>
            <a:r>
              <a:rPr lang="en-US" dirty="0">
                <a:solidFill>
                  <a:schemeClr val="accent1">
                    <a:lumMod val="75000"/>
                  </a:schemeClr>
                </a:solidFill>
              </a:rPr>
              <a:t>CANAIS DE ATENDIMENTO</a:t>
            </a:r>
            <a:br>
              <a:rPr lang="en-US" dirty="0">
                <a:solidFill>
                  <a:schemeClr val="accent1">
                    <a:lumMod val="75000"/>
                  </a:schemeClr>
                </a:solidFill>
              </a:rPr>
            </a:br>
            <a:endParaRPr lang="ru-RU" dirty="0">
              <a:solidFill>
                <a:schemeClr val="accent1">
                  <a:lumMod val="75000"/>
                </a:schemeClr>
              </a:solidFill>
            </a:endParaRPr>
          </a:p>
        </p:txBody>
      </p:sp>
      <p:pic>
        <p:nvPicPr>
          <p:cNvPr id="18" name="Imagem 17">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pic>
        <p:nvPicPr>
          <p:cNvPr id="27" name="Imagem 26">
            <a:hlinkClick r:id="rId9" action="ppaction://hlinksldjump" tooltip="MAIS INFORMAÇÕES"/>
          </p:cNvPr>
          <p:cNvPicPr>
            <a:picLocks noChangeAspect="1"/>
          </p:cNvPicPr>
          <p:nvPr/>
        </p:nvPicPr>
        <p:blipFill>
          <a:blip r:embed="rId10">
            <a:extLst>
              <a:ext uri="{BEBA8EAE-BF5A-486C-A8C5-ECC9F3942E4B}">
                <a14:imgProps xmlns:a14="http://schemas.microsoft.com/office/drawing/2010/main">
                  <a14:imgLayer r:embed="rId11">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
        <p:nvSpPr>
          <p:cNvPr id="28" name="CaixaDeTexto 27"/>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10</a:t>
            </a:r>
            <a:endParaRPr lang="pt-BR" sz="1050" dirty="0">
              <a:solidFill>
                <a:schemeClr val="bg1">
                  <a:lumMod val="50000"/>
                </a:schemeClr>
              </a:solidFill>
            </a:endParaRPr>
          </a:p>
        </p:txBody>
      </p:sp>
      <p:graphicFrame>
        <p:nvGraphicFramePr>
          <p:cNvPr id="29" name="Gráfico 28"/>
          <p:cNvGraphicFramePr>
            <a:graphicFrameLocks/>
          </p:cNvGraphicFramePr>
          <p:nvPr>
            <p:extLst>
              <p:ext uri="{D42A27DB-BD31-4B8C-83A1-F6EECF244321}">
                <p14:modId xmlns:p14="http://schemas.microsoft.com/office/powerpoint/2010/main" val="2282140533"/>
              </p:ext>
            </p:extLst>
          </p:nvPr>
        </p:nvGraphicFramePr>
        <p:xfrm>
          <a:off x="451691" y="1607343"/>
          <a:ext cx="6296025" cy="3090863"/>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12" name="Gráfico 11"/>
          <p:cNvGraphicFramePr>
            <a:graphicFrameLocks/>
          </p:cNvGraphicFramePr>
          <p:nvPr>
            <p:extLst>
              <p:ext uri="{D42A27DB-BD31-4B8C-83A1-F6EECF244321}">
                <p14:modId xmlns:p14="http://schemas.microsoft.com/office/powerpoint/2010/main" val="910867280"/>
              </p:ext>
            </p:extLst>
          </p:nvPr>
        </p:nvGraphicFramePr>
        <p:xfrm>
          <a:off x="0" y="1711234"/>
          <a:ext cx="6858000" cy="5656217"/>
        </p:xfrm>
        <a:graphic>
          <a:graphicData uri="http://schemas.openxmlformats.org/drawingml/2006/chart">
            <c:chart xmlns:c="http://schemas.openxmlformats.org/drawingml/2006/chart" xmlns:r="http://schemas.openxmlformats.org/officeDocument/2006/relationships" r:id="rId13"/>
          </a:graphicData>
        </a:graphic>
      </p:graphicFrame>
      <p:cxnSp>
        <p:nvCxnSpPr>
          <p:cNvPr id="4" name="Conector de seta reta 3"/>
          <p:cNvCxnSpPr/>
          <p:nvPr/>
        </p:nvCxnSpPr>
        <p:spPr>
          <a:xfrm flipV="1">
            <a:off x="5938200" y="2651760"/>
            <a:ext cx="0" cy="8490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5094514" y="1662223"/>
            <a:ext cx="1676305" cy="1015663"/>
          </a:xfrm>
          <a:prstGeom prst="rect">
            <a:avLst/>
          </a:prstGeom>
          <a:noFill/>
        </p:spPr>
        <p:txBody>
          <a:bodyPr wrap="square" rtlCol="0">
            <a:spAutoFit/>
          </a:bodyPr>
          <a:lstStyle/>
          <a:p>
            <a:pPr algn="ctr"/>
            <a:r>
              <a:rPr lang="pt-BR" sz="1200" b="1" dirty="0" smtClean="0">
                <a:solidFill>
                  <a:srgbClr val="FF0000"/>
                </a:solidFill>
              </a:rPr>
              <a:t>1º Mês em que o atendimento via internet superou o atendimento via telefone.</a:t>
            </a:r>
            <a:endParaRPr lang="pt-BR" sz="1200" b="1" dirty="0">
              <a:solidFill>
                <a:srgbClr val="FF0000"/>
              </a:solidFill>
            </a:endParaRPr>
          </a:p>
        </p:txBody>
      </p:sp>
    </p:spTree>
    <p:extLst>
      <p:ext uri="{BB962C8B-B14F-4D97-AF65-F5344CB8AC3E}">
        <p14:creationId xmlns:p14="http://schemas.microsoft.com/office/powerpoint/2010/main" val="5678454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1" name="Imagem 10">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2" name="Imagem 11">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accent1">
                    <a:lumMod val="75000"/>
                  </a:schemeClr>
                </a:solidFill>
              </a:rPr>
              <a:t/>
            </a:r>
            <a:br>
              <a:rPr lang="en-US" dirty="0">
                <a:solidFill>
                  <a:schemeClr val="accent1">
                    <a:lumMod val="75000"/>
                  </a:schemeClr>
                </a:solidFill>
              </a:rPr>
            </a:br>
            <a:r>
              <a:rPr lang="en-US" dirty="0">
                <a:solidFill>
                  <a:schemeClr val="accent1">
                    <a:lumMod val="75000"/>
                  </a:schemeClr>
                </a:solidFill>
              </a:rPr>
              <a:t>CANAIS DE ATENDIMENTO</a:t>
            </a:r>
            <a:br>
              <a:rPr lang="en-US" dirty="0">
                <a:solidFill>
                  <a:schemeClr val="accent1">
                    <a:lumMod val="75000"/>
                  </a:schemeClr>
                </a:solidFill>
              </a:rPr>
            </a:br>
            <a:endParaRPr lang="ru-RU" dirty="0">
              <a:solidFill>
                <a:schemeClr val="accent1">
                  <a:lumMod val="75000"/>
                </a:schemeClr>
              </a:solidFill>
            </a:endParaRPr>
          </a:p>
        </p:txBody>
      </p:sp>
      <p:sp>
        <p:nvSpPr>
          <p:cNvPr id="14" name="CaixaDeTexto 13"/>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10.1</a:t>
            </a:r>
            <a:endParaRPr lang="pt-BR" sz="1050" dirty="0">
              <a:solidFill>
                <a:schemeClr val="bg1">
                  <a:lumMod val="50000"/>
                </a:schemeClr>
              </a:solidFill>
            </a:endParaRPr>
          </a:p>
        </p:txBody>
      </p:sp>
      <p:sp>
        <p:nvSpPr>
          <p:cNvPr id="15" name="Retângulo de cantos arredondados 14"/>
          <p:cNvSpPr/>
          <p:nvPr/>
        </p:nvSpPr>
        <p:spPr>
          <a:xfrm>
            <a:off x="256473" y="2195734"/>
            <a:ext cx="6291966" cy="1989443"/>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tângulo 16"/>
          <p:cNvSpPr/>
          <p:nvPr/>
        </p:nvSpPr>
        <p:spPr>
          <a:xfrm>
            <a:off x="456109" y="2286787"/>
            <a:ext cx="5856061" cy="180733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just"/>
            <a:r>
              <a:rPr lang="pt-BR" dirty="0">
                <a:solidFill>
                  <a:schemeClr val="bg1">
                    <a:lumMod val="50000"/>
                  </a:schemeClr>
                </a:solidFill>
              </a:rPr>
              <a:t>No </a:t>
            </a:r>
            <a:r>
              <a:rPr lang="pt-BR" dirty="0" smtClean="0">
                <a:solidFill>
                  <a:schemeClr val="bg1">
                    <a:lumMod val="50000"/>
                  </a:schemeClr>
                </a:solidFill>
              </a:rPr>
              <a:t>1º semestre de 2019 podemos observar um aumento de manifestações nos principais canais de atendimento se comparado a 2017 e 2018. Outro ponto importante a ser analisado é o grande aumento das manifestações por meio da internet. Analisando os dados de 2017 a 2019 do canal de atendimento Internet, verificamos um aumento de 75%.</a:t>
            </a:r>
            <a:endParaRPr lang="pt-BR" dirty="0">
              <a:solidFill>
                <a:schemeClr val="bg1">
                  <a:lumMod val="50000"/>
                </a:schemeClr>
              </a:solidFill>
            </a:endParaRPr>
          </a:p>
        </p:txBody>
      </p:sp>
      <p:sp>
        <p:nvSpPr>
          <p:cNvPr id="18" name="Retângulo de cantos arredondados 17"/>
          <p:cNvSpPr/>
          <p:nvPr/>
        </p:nvSpPr>
        <p:spPr>
          <a:xfrm>
            <a:off x="256473" y="4653702"/>
            <a:ext cx="6291966" cy="1959429"/>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tângulo 18"/>
          <p:cNvSpPr/>
          <p:nvPr/>
        </p:nvSpPr>
        <p:spPr>
          <a:xfrm>
            <a:off x="456110" y="4807932"/>
            <a:ext cx="5856060" cy="155808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just"/>
            <a:r>
              <a:rPr lang="pt-BR" dirty="0">
                <a:solidFill>
                  <a:schemeClr val="bg1">
                    <a:lumMod val="50000"/>
                  </a:schemeClr>
                </a:solidFill>
              </a:rPr>
              <a:t>O sistema OUV-DF </a:t>
            </a:r>
            <a:r>
              <a:rPr lang="pt-BR" dirty="0" smtClean="0">
                <a:solidFill>
                  <a:schemeClr val="bg1">
                    <a:lumMod val="50000"/>
                  </a:schemeClr>
                </a:solidFill>
              </a:rPr>
              <a:t>(internet) no 1º </a:t>
            </a:r>
            <a:r>
              <a:rPr lang="pt-BR" dirty="0">
                <a:solidFill>
                  <a:schemeClr val="bg1">
                    <a:lumMod val="50000"/>
                  </a:schemeClr>
                </a:solidFill>
              </a:rPr>
              <a:t>semestre vem crescendo em representatividade na utilização pelo cidadão para registrar suas manifestações. No mês de Junho passou a ser a forma mais utilizada pelo cidadão, representando 41% do total de manifestações. </a:t>
            </a:r>
          </a:p>
        </p:txBody>
      </p:sp>
      <p:sp>
        <p:nvSpPr>
          <p:cNvPr id="20"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38241326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m 2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1" name="Imagem 30">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33" name="Imagem 32">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t/>
            </a:r>
            <a:br>
              <a:rPr lang="en-US" dirty="0"/>
            </a:br>
            <a:r>
              <a:rPr lang="en-US" dirty="0">
                <a:solidFill>
                  <a:schemeClr val="accent1">
                    <a:lumMod val="75000"/>
                  </a:schemeClr>
                </a:solidFill>
              </a:rPr>
              <a:t>CLASSIFICAÇÃO </a:t>
            </a: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DAS </a:t>
            </a:r>
            <a:r>
              <a:rPr lang="en-US" dirty="0">
                <a:solidFill>
                  <a:schemeClr val="accent1">
                    <a:lumMod val="75000"/>
                  </a:schemeClr>
                </a:solidFill>
              </a:rPr>
              <a:t>MANIFESTAÇÕES</a:t>
            </a:r>
            <a:r>
              <a:rPr lang="en-US" dirty="0"/>
              <a:t/>
            </a:r>
            <a:br>
              <a:rPr lang="en-US" dirty="0"/>
            </a:br>
            <a:endParaRPr lang="ru-RU" dirty="0"/>
          </a:p>
        </p:txBody>
      </p:sp>
      <p:pic>
        <p:nvPicPr>
          <p:cNvPr id="28" name="Imagem 27">
            <a:hlinkClick r:id="rId6" action="ppaction://hlinksldjump" tooltip="MENU"/>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34" name="CaixaDeTexto 33"/>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11</a:t>
            </a:r>
            <a:endParaRPr lang="pt-BR" sz="1050" dirty="0">
              <a:solidFill>
                <a:schemeClr val="bg1">
                  <a:lumMod val="50000"/>
                </a:schemeClr>
              </a:solidFill>
            </a:endParaRPr>
          </a:p>
        </p:txBody>
      </p:sp>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16" name="Gráfico 15"/>
          <p:cNvGraphicFramePr>
            <a:graphicFrameLocks/>
          </p:cNvGraphicFramePr>
          <p:nvPr>
            <p:extLst>
              <p:ext uri="{D42A27DB-BD31-4B8C-83A1-F6EECF244321}">
                <p14:modId xmlns:p14="http://schemas.microsoft.com/office/powerpoint/2010/main" val="2307128389"/>
              </p:ext>
            </p:extLst>
          </p:nvPr>
        </p:nvGraphicFramePr>
        <p:xfrm>
          <a:off x="1" y="1921124"/>
          <a:ext cx="6858000" cy="2976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Gráfico 16"/>
          <p:cNvGraphicFramePr>
            <a:graphicFrameLocks/>
          </p:cNvGraphicFramePr>
          <p:nvPr>
            <p:extLst>
              <p:ext uri="{D42A27DB-BD31-4B8C-83A1-F6EECF244321}">
                <p14:modId xmlns:p14="http://schemas.microsoft.com/office/powerpoint/2010/main" val="1293751927"/>
              </p:ext>
            </p:extLst>
          </p:nvPr>
        </p:nvGraphicFramePr>
        <p:xfrm>
          <a:off x="0" y="5074633"/>
          <a:ext cx="6858000" cy="315753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1358305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m 2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1" name="Imagem 30">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33" name="Imagem 32">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30037"/>
            <a:ext cx="4743450" cy="1039695"/>
          </a:xfrm>
        </p:spPr>
        <p:txBody>
          <a:bodyPr lIns="0" tIns="0" rIns="0" bIns="0">
            <a:noAutofit/>
          </a:bodyPr>
          <a:lstStyle>
            <a:lvl1pPr algn="ctr">
              <a:defRPr sz="3600" baseline="0">
                <a:solidFill>
                  <a:schemeClr val="bg1"/>
                </a:solidFill>
              </a:defRPr>
            </a:lvl1pPr>
          </a:lstStyle>
          <a:p>
            <a:r>
              <a:rPr lang="en-US" sz="3200" dirty="0" smtClean="0"/>
              <a:t/>
            </a:r>
            <a:br>
              <a:rPr lang="en-US" sz="3200" dirty="0" smtClean="0"/>
            </a:br>
            <a:r>
              <a:rPr lang="en-US" sz="3200" dirty="0"/>
              <a:t/>
            </a:r>
            <a:br>
              <a:rPr lang="en-US" sz="3200" dirty="0"/>
            </a:br>
            <a:r>
              <a:rPr lang="en-US" sz="3200" dirty="0">
                <a:solidFill>
                  <a:schemeClr val="accent1">
                    <a:lumMod val="75000"/>
                  </a:schemeClr>
                </a:solidFill>
              </a:rPr>
              <a:t>CLASSIFICAÇÃO </a:t>
            </a:r>
            <a:r>
              <a:rPr lang="en-US" sz="3200" dirty="0" smtClean="0">
                <a:solidFill>
                  <a:schemeClr val="accent1">
                    <a:lumMod val="75000"/>
                  </a:schemeClr>
                </a:solidFill>
              </a:rPr>
              <a:t/>
            </a:r>
            <a:br>
              <a:rPr lang="en-US" sz="3200" dirty="0" smtClean="0">
                <a:solidFill>
                  <a:schemeClr val="accent1">
                    <a:lumMod val="75000"/>
                  </a:schemeClr>
                </a:solidFill>
              </a:rPr>
            </a:br>
            <a:r>
              <a:rPr lang="en-US" sz="3200" dirty="0" smtClean="0">
                <a:solidFill>
                  <a:schemeClr val="accent1">
                    <a:lumMod val="75000"/>
                  </a:schemeClr>
                </a:solidFill>
              </a:rPr>
              <a:t>DAS </a:t>
            </a:r>
            <a:r>
              <a:rPr lang="en-US" sz="3200" dirty="0">
                <a:solidFill>
                  <a:schemeClr val="accent1">
                    <a:lumMod val="75000"/>
                  </a:schemeClr>
                </a:solidFill>
              </a:rPr>
              <a:t>MANIFESTAÇÕES</a:t>
            </a:r>
            <a:r>
              <a:rPr lang="en-US" sz="3200" dirty="0"/>
              <a:t/>
            </a:r>
            <a:br>
              <a:rPr lang="en-US" sz="3200" dirty="0"/>
            </a:br>
            <a:endParaRPr lang="ru-RU" sz="3200" dirty="0"/>
          </a:p>
        </p:txBody>
      </p:sp>
      <p:pic>
        <p:nvPicPr>
          <p:cNvPr id="28" name="Imagem 27">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34" name="CaixaDeTexto 33"/>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12</a:t>
            </a:r>
            <a:endParaRPr lang="pt-BR" sz="1050" dirty="0">
              <a:solidFill>
                <a:schemeClr val="bg1">
                  <a:lumMod val="50000"/>
                </a:schemeClr>
              </a:solidFill>
            </a:endParaRPr>
          </a:p>
        </p:txBody>
      </p:sp>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2" name="Imagem 11">
            <a:hlinkClick r:id="rId9" action="ppaction://hlinksldjump" tooltip="MAIS INFORMAÇÕES"/>
          </p:cNvPr>
          <p:cNvPicPr>
            <a:picLocks noChangeAspect="1"/>
          </p:cNvPicPr>
          <p:nvPr/>
        </p:nvPicPr>
        <p:blipFill>
          <a:blip r:embed="rId10">
            <a:extLst>
              <a:ext uri="{BEBA8EAE-BF5A-486C-A8C5-ECC9F3942E4B}">
                <a14:imgProps xmlns:a14="http://schemas.microsoft.com/office/drawing/2010/main">
                  <a14:imgLayer r:embed="rId11">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graphicFrame>
        <p:nvGraphicFramePr>
          <p:cNvPr id="14" name="Gráfico 13"/>
          <p:cNvGraphicFramePr>
            <a:graphicFrameLocks/>
          </p:cNvGraphicFramePr>
          <p:nvPr>
            <p:extLst>
              <p:ext uri="{D42A27DB-BD31-4B8C-83A1-F6EECF244321}">
                <p14:modId xmlns:p14="http://schemas.microsoft.com/office/powerpoint/2010/main" val="126858310"/>
              </p:ext>
            </p:extLst>
          </p:nvPr>
        </p:nvGraphicFramePr>
        <p:xfrm>
          <a:off x="0" y="706414"/>
          <a:ext cx="6858000" cy="498899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Gráfico 17"/>
          <p:cNvGraphicFramePr>
            <a:graphicFrameLocks/>
          </p:cNvGraphicFramePr>
          <p:nvPr>
            <p:extLst>
              <p:ext uri="{D42A27DB-BD31-4B8C-83A1-F6EECF244321}">
                <p14:modId xmlns:p14="http://schemas.microsoft.com/office/powerpoint/2010/main" val="339906274"/>
              </p:ext>
            </p:extLst>
          </p:nvPr>
        </p:nvGraphicFramePr>
        <p:xfrm>
          <a:off x="470530" y="5773229"/>
          <a:ext cx="5852160" cy="2680456"/>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8385355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m 28">
            <a:hlinkClick r:id="" action="ppaction://hlinkshowjump?jump=previousslide" tooltip="PÁGINA ANTERIOR"/>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pic>
        <p:nvPicPr>
          <p:cNvPr id="27" name="Imagem 26">
            <a:hlinkClick r:id="" action="ppaction://hlinkshowjump?jump=firstslide" tooltip="PÁGINA INICIAL"/>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8" name="Imagem 27">
            <a:hlinkClick r:id="" action="ppaction://hlinkshowjump?jump=nextslide"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tx1"/>
                </a:solidFill>
              </a:rPr>
              <a:t/>
            </a:r>
            <a:br>
              <a:rPr lang="en-US" dirty="0">
                <a:solidFill>
                  <a:schemeClr val="tx1"/>
                </a:solidFill>
              </a:rPr>
            </a:br>
            <a:r>
              <a:rPr lang="en-US" dirty="0">
                <a:solidFill>
                  <a:schemeClr val="tx1"/>
                </a:solidFill>
              </a:rPr>
              <a:t>CLASSIFICAÇÃO </a:t>
            </a:r>
            <a:r>
              <a:rPr lang="en-US" dirty="0" smtClean="0">
                <a:solidFill>
                  <a:schemeClr val="tx1"/>
                </a:solidFill>
              </a:rPr>
              <a:t/>
            </a:r>
            <a:br>
              <a:rPr lang="en-US" dirty="0" smtClean="0">
                <a:solidFill>
                  <a:schemeClr val="tx1"/>
                </a:solidFill>
              </a:rPr>
            </a:br>
            <a:r>
              <a:rPr lang="en-US" dirty="0" smtClean="0">
                <a:solidFill>
                  <a:schemeClr val="tx1"/>
                </a:solidFill>
              </a:rPr>
              <a:t>DAS </a:t>
            </a:r>
            <a:r>
              <a:rPr lang="en-US" dirty="0">
                <a:solidFill>
                  <a:schemeClr val="tx1"/>
                </a:solidFill>
              </a:rPr>
              <a:t>MANIFESTAÇÕES</a:t>
            </a:r>
            <a:endParaRPr lang="ru-RU" dirty="0">
              <a:solidFill>
                <a:schemeClr val="tx1"/>
              </a:solidFill>
            </a:endParaRPr>
          </a:p>
        </p:txBody>
      </p:sp>
      <p:sp>
        <p:nvSpPr>
          <p:cNvPr id="4" name="Retângulo 3"/>
          <p:cNvSpPr/>
          <p:nvPr/>
        </p:nvSpPr>
        <p:spPr>
          <a:xfrm>
            <a:off x="627242" y="3103721"/>
            <a:ext cx="5595582" cy="369332"/>
          </a:xfrm>
          <a:prstGeom prst="rect">
            <a:avLst/>
          </a:prstGeom>
        </p:spPr>
        <p:txBody>
          <a:bodyPr wrap="square">
            <a:spAutoFit/>
          </a:bodyPr>
          <a:lstStyle/>
          <a:p>
            <a:pPr lvl="0" algn="just"/>
            <a:endParaRPr lang="pt-BR" dirty="0">
              <a:solidFill>
                <a:srgbClr val="0071BC"/>
              </a:solidFill>
            </a:endParaRPr>
          </a:p>
        </p:txBody>
      </p:sp>
      <p:sp>
        <p:nvSpPr>
          <p:cNvPr id="19" name="CaixaDeTexto 18"/>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12.1</a:t>
            </a:r>
            <a:endParaRPr lang="pt-BR" sz="1050" dirty="0">
              <a:solidFill>
                <a:schemeClr val="bg1">
                  <a:lumMod val="50000"/>
                </a:schemeClr>
              </a:solidFill>
            </a:endParaRPr>
          </a:p>
        </p:txBody>
      </p:sp>
      <p:sp>
        <p:nvSpPr>
          <p:cNvPr id="25" name="Retângulo de cantos arredondados 24"/>
          <p:cNvSpPr/>
          <p:nvPr/>
        </p:nvSpPr>
        <p:spPr>
          <a:xfrm>
            <a:off x="256472" y="2074460"/>
            <a:ext cx="6291966" cy="1515019"/>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tângulo 25"/>
          <p:cNvSpPr/>
          <p:nvPr/>
        </p:nvSpPr>
        <p:spPr>
          <a:xfrm>
            <a:off x="434755" y="2112151"/>
            <a:ext cx="5984365" cy="1477328"/>
          </a:xfrm>
          <a:prstGeom prst="rect">
            <a:avLst/>
          </a:prstGeom>
        </p:spPr>
        <p:txBody>
          <a:bodyPr wrap="square">
            <a:spAutoFit/>
          </a:bodyPr>
          <a:lstStyle/>
          <a:p>
            <a:pPr algn="just">
              <a:defRPr/>
            </a:pPr>
            <a:r>
              <a:rPr lang="pt-BR" dirty="0">
                <a:solidFill>
                  <a:schemeClr val="bg1">
                    <a:lumMod val="50000"/>
                  </a:schemeClr>
                </a:solidFill>
              </a:rPr>
              <a:t>Os dois maiores tipos de manifestações, reclamações e solicitações, representam 86% do panorama total dos registros. Neste cenário </a:t>
            </a:r>
            <a:r>
              <a:rPr lang="pt-BR" dirty="0" smtClean="0">
                <a:solidFill>
                  <a:schemeClr val="bg1">
                    <a:lumMod val="50000"/>
                  </a:schemeClr>
                </a:solidFill>
              </a:rPr>
              <a:t>57% </a:t>
            </a:r>
            <a:r>
              <a:rPr lang="pt-BR" dirty="0">
                <a:solidFill>
                  <a:schemeClr val="bg1">
                    <a:lumMod val="50000"/>
                  </a:schemeClr>
                </a:solidFill>
              </a:rPr>
              <a:t>dos registros, são só de reclamações que totalizaram </a:t>
            </a:r>
            <a:r>
              <a:rPr lang="pt-BR" dirty="0" smtClean="0">
                <a:solidFill>
                  <a:schemeClr val="bg1">
                    <a:lumMod val="50000"/>
                  </a:schemeClr>
                </a:solidFill>
              </a:rPr>
              <a:t>65.031 </a:t>
            </a:r>
            <a:r>
              <a:rPr lang="pt-BR" dirty="0">
                <a:solidFill>
                  <a:schemeClr val="bg1">
                    <a:lumMod val="50000"/>
                  </a:schemeClr>
                </a:solidFill>
              </a:rPr>
              <a:t>cadastros no </a:t>
            </a:r>
            <a:r>
              <a:rPr lang="pt-BR" dirty="0" smtClean="0">
                <a:solidFill>
                  <a:schemeClr val="bg1">
                    <a:lumMod val="50000"/>
                  </a:schemeClr>
                </a:solidFill>
              </a:rPr>
              <a:t>1º semestre </a:t>
            </a:r>
            <a:r>
              <a:rPr lang="pt-BR" dirty="0">
                <a:solidFill>
                  <a:schemeClr val="bg1">
                    <a:lumMod val="50000"/>
                  </a:schemeClr>
                </a:solidFill>
              </a:rPr>
              <a:t>de 2019.</a:t>
            </a:r>
          </a:p>
        </p:txBody>
      </p:sp>
      <p:sp>
        <p:nvSpPr>
          <p:cNvPr id="31" name="Retângulo de cantos arredondados 30"/>
          <p:cNvSpPr/>
          <p:nvPr userDrawn="1"/>
        </p:nvSpPr>
        <p:spPr>
          <a:xfrm>
            <a:off x="256473" y="3647852"/>
            <a:ext cx="6291965" cy="900057"/>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tângulo 32"/>
          <p:cNvSpPr/>
          <p:nvPr/>
        </p:nvSpPr>
        <p:spPr>
          <a:xfrm>
            <a:off x="434756" y="3615256"/>
            <a:ext cx="5984364" cy="923330"/>
          </a:xfrm>
          <a:prstGeom prst="rect">
            <a:avLst/>
          </a:prstGeom>
        </p:spPr>
        <p:txBody>
          <a:bodyPr wrap="square">
            <a:spAutoFit/>
          </a:bodyPr>
          <a:lstStyle/>
          <a:p>
            <a:pPr lvl="0" algn="just">
              <a:defRPr/>
            </a:pPr>
            <a:r>
              <a:rPr lang="pt-BR" dirty="0">
                <a:solidFill>
                  <a:schemeClr val="bg1">
                    <a:lumMod val="50000"/>
                  </a:schemeClr>
                </a:solidFill>
              </a:rPr>
              <a:t>Os elogios, que representaram </a:t>
            </a:r>
            <a:r>
              <a:rPr lang="pt-BR" dirty="0" smtClean="0">
                <a:solidFill>
                  <a:schemeClr val="bg1">
                    <a:lumMod val="50000"/>
                  </a:schemeClr>
                </a:solidFill>
              </a:rPr>
              <a:t>4% </a:t>
            </a:r>
            <a:r>
              <a:rPr lang="pt-BR" dirty="0">
                <a:solidFill>
                  <a:schemeClr val="bg1">
                    <a:lumMod val="50000"/>
                  </a:schemeClr>
                </a:solidFill>
              </a:rPr>
              <a:t>das manifestações cadastradas e equipararam-se percentualmente às denúncias  e pedidos de informação.</a:t>
            </a:r>
          </a:p>
        </p:txBody>
      </p:sp>
      <p:sp>
        <p:nvSpPr>
          <p:cNvPr id="35" name="Retângulo de cantos arredondados 34"/>
          <p:cNvSpPr/>
          <p:nvPr userDrawn="1"/>
        </p:nvSpPr>
        <p:spPr>
          <a:xfrm>
            <a:off x="260282" y="4600357"/>
            <a:ext cx="6291966" cy="2014825"/>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Retângulo 37"/>
          <p:cNvSpPr/>
          <p:nvPr/>
        </p:nvSpPr>
        <p:spPr>
          <a:xfrm>
            <a:off x="434755" y="4621358"/>
            <a:ext cx="5984366" cy="2031325"/>
          </a:xfrm>
          <a:prstGeom prst="rect">
            <a:avLst/>
          </a:prstGeom>
          <a:ln>
            <a:noFill/>
          </a:ln>
        </p:spPr>
        <p:txBody>
          <a:bodyPr wrap="square">
            <a:spAutoFit/>
          </a:bodyPr>
          <a:lstStyle/>
          <a:p>
            <a:pPr algn="just">
              <a:defRPr/>
            </a:pPr>
            <a:r>
              <a:rPr lang="pt-BR" dirty="0">
                <a:solidFill>
                  <a:schemeClr val="bg1">
                    <a:lumMod val="50000"/>
                  </a:schemeClr>
                </a:solidFill>
              </a:rPr>
              <a:t>Vale ressaltar que </a:t>
            </a:r>
            <a:r>
              <a:rPr lang="pt-BR" dirty="0" smtClean="0">
                <a:solidFill>
                  <a:schemeClr val="bg1">
                    <a:lumMod val="50000"/>
                  </a:schemeClr>
                </a:solidFill>
              </a:rPr>
              <a:t>as sugestões foram  </a:t>
            </a:r>
            <a:r>
              <a:rPr lang="pt-BR" dirty="0">
                <a:solidFill>
                  <a:schemeClr val="bg1">
                    <a:lumMod val="50000"/>
                  </a:schemeClr>
                </a:solidFill>
              </a:rPr>
              <a:t>as </a:t>
            </a:r>
            <a:r>
              <a:rPr lang="pt-BR" dirty="0" smtClean="0">
                <a:solidFill>
                  <a:schemeClr val="bg1">
                    <a:lumMod val="50000"/>
                  </a:schemeClr>
                </a:solidFill>
              </a:rPr>
              <a:t>manifestações </a:t>
            </a:r>
            <a:r>
              <a:rPr lang="pt-BR" dirty="0">
                <a:solidFill>
                  <a:schemeClr val="bg1">
                    <a:lumMod val="50000"/>
                  </a:schemeClr>
                </a:solidFill>
              </a:rPr>
              <a:t>que mais tiveram  crescimento entre </a:t>
            </a:r>
            <a:r>
              <a:rPr lang="pt-BR" dirty="0" smtClean="0">
                <a:solidFill>
                  <a:schemeClr val="bg1">
                    <a:lumMod val="50000"/>
                  </a:schemeClr>
                </a:solidFill>
              </a:rPr>
              <a:t>1º semestre de 2017 ao 1º semestre de 2019, </a:t>
            </a:r>
            <a:r>
              <a:rPr lang="pt-BR" dirty="0">
                <a:solidFill>
                  <a:schemeClr val="bg1">
                    <a:lumMod val="50000"/>
                  </a:schemeClr>
                </a:solidFill>
              </a:rPr>
              <a:t>batendo </a:t>
            </a:r>
            <a:r>
              <a:rPr lang="pt-BR" dirty="0" smtClean="0">
                <a:solidFill>
                  <a:schemeClr val="bg1">
                    <a:lumMod val="50000"/>
                  </a:schemeClr>
                </a:solidFill>
              </a:rPr>
              <a:t>110% </a:t>
            </a:r>
            <a:r>
              <a:rPr lang="pt-BR" dirty="0">
                <a:solidFill>
                  <a:schemeClr val="bg1">
                    <a:lumMod val="50000"/>
                  </a:schemeClr>
                </a:solidFill>
              </a:rPr>
              <a:t>de ascendência nos seus registros. As </a:t>
            </a:r>
            <a:r>
              <a:rPr lang="pt-BR" dirty="0" smtClean="0">
                <a:solidFill>
                  <a:schemeClr val="bg1">
                    <a:lumMod val="50000"/>
                  </a:schemeClr>
                </a:solidFill>
              </a:rPr>
              <a:t>denúncias caíram 54% e as demais </a:t>
            </a:r>
            <a:r>
              <a:rPr lang="pt-BR" dirty="0">
                <a:solidFill>
                  <a:schemeClr val="bg1">
                    <a:lumMod val="50000"/>
                  </a:schemeClr>
                </a:solidFill>
              </a:rPr>
              <a:t>classificações apresentaram </a:t>
            </a:r>
            <a:r>
              <a:rPr lang="pt-BR" dirty="0" smtClean="0">
                <a:solidFill>
                  <a:schemeClr val="bg1">
                    <a:lumMod val="50000"/>
                  </a:schemeClr>
                </a:solidFill>
              </a:rPr>
              <a:t>aumento proporcional ao crescimento dos registros de manifestações em 2019.</a:t>
            </a:r>
            <a:endParaRPr lang="pt-BR" dirty="0">
              <a:solidFill>
                <a:schemeClr val="bg1">
                  <a:lumMod val="50000"/>
                </a:schemeClr>
              </a:solidFill>
            </a:endParaRPr>
          </a:p>
        </p:txBody>
      </p:sp>
      <p:sp>
        <p:nvSpPr>
          <p:cNvPr id="20"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
        <p:nvSpPr>
          <p:cNvPr id="16" name="Retângulo de cantos arredondados 15"/>
          <p:cNvSpPr/>
          <p:nvPr/>
        </p:nvSpPr>
        <p:spPr>
          <a:xfrm>
            <a:off x="256472" y="6687643"/>
            <a:ext cx="6291966" cy="1458218"/>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CaixaDeTexto 1"/>
          <p:cNvSpPr txBox="1"/>
          <p:nvPr/>
        </p:nvSpPr>
        <p:spPr>
          <a:xfrm>
            <a:off x="434754" y="6668533"/>
            <a:ext cx="5984365" cy="1477328"/>
          </a:xfrm>
          <a:prstGeom prst="rect">
            <a:avLst/>
          </a:prstGeom>
          <a:noFill/>
        </p:spPr>
        <p:txBody>
          <a:bodyPr wrap="square" rtlCol="0">
            <a:spAutoFit/>
          </a:bodyPr>
          <a:lstStyle/>
          <a:p>
            <a:pPr algn="just">
              <a:defRPr/>
            </a:pPr>
            <a:r>
              <a:rPr lang="pt-BR" dirty="0" smtClean="0">
                <a:solidFill>
                  <a:schemeClr val="bg1">
                    <a:lumMod val="50000"/>
                  </a:schemeClr>
                </a:solidFill>
              </a:rPr>
              <a:t>Sobre as sugestões</a:t>
            </a:r>
            <a:r>
              <a:rPr lang="pt-BR" dirty="0">
                <a:solidFill>
                  <a:schemeClr val="bg1">
                    <a:lumMod val="50000"/>
                  </a:schemeClr>
                </a:solidFill>
              </a:rPr>
              <a:t>, </a:t>
            </a:r>
            <a:r>
              <a:rPr lang="pt-BR" dirty="0" smtClean="0">
                <a:solidFill>
                  <a:schemeClr val="bg1">
                    <a:lumMod val="50000"/>
                  </a:schemeClr>
                </a:solidFill>
              </a:rPr>
              <a:t>acrescentamos que foi </a:t>
            </a:r>
            <a:r>
              <a:rPr lang="pt-BR" dirty="0">
                <a:solidFill>
                  <a:schemeClr val="bg1">
                    <a:lumMod val="50000"/>
                  </a:schemeClr>
                </a:solidFill>
              </a:rPr>
              <a:t>inserido o </a:t>
            </a:r>
            <a:r>
              <a:rPr lang="pt-BR" dirty="0" smtClean="0">
                <a:solidFill>
                  <a:schemeClr val="bg1">
                    <a:lumMod val="50000"/>
                  </a:schemeClr>
                </a:solidFill>
              </a:rPr>
              <a:t>assunto “</a:t>
            </a:r>
            <a:r>
              <a:rPr lang="pt-BR" i="1" dirty="0" smtClean="0">
                <a:solidFill>
                  <a:schemeClr val="bg1">
                    <a:lumMod val="50000"/>
                  </a:schemeClr>
                </a:solidFill>
              </a:rPr>
              <a:t>Audiência Pública/LDO-2020</a:t>
            </a:r>
            <a:r>
              <a:rPr lang="pt-BR" dirty="0" smtClean="0">
                <a:solidFill>
                  <a:schemeClr val="bg1">
                    <a:lumMod val="50000"/>
                  </a:schemeClr>
                </a:solidFill>
              </a:rPr>
              <a:t>”, </a:t>
            </a:r>
            <a:r>
              <a:rPr lang="pt-BR" dirty="0">
                <a:solidFill>
                  <a:schemeClr val="bg1">
                    <a:lumMod val="50000"/>
                  </a:schemeClr>
                </a:solidFill>
              </a:rPr>
              <a:t>no qual os cidadãos puderam dar sugestões sobre as diretrizes </a:t>
            </a:r>
            <a:r>
              <a:rPr lang="pt-BR" dirty="0" smtClean="0">
                <a:solidFill>
                  <a:schemeClr val="bg1">
                    <a:lumMod val="50000"/>
                  </a:schemeClr>
                </a:solidFill>
              </a:rPr>
              <a:t>orçamentárias. </a:t>
            </a:r>
            <a:r>
              <a:rPr lang="pt-BR" dirty="0">
                <a:solidFill>
                  <a:schemeClr val="bg1">
                    <a:lumMod val="50000"/>
                  </a:schemeClr>
                </a:solidFill>
              </a:rPr>
              <a:t>Do total de Sugestões este assunto aparece no TOP 5 com 110 manifestações</a:t>
            </a:r>
            <a:r>
              <a:rPr lang="pt-BR" dirty="0" smtClean="0">
                <a:solidFill>
                  <a:schemeClr val="bg1">
                    <a:lumMod val="50000"/>
                  </a:schemeClr>
                </a:solidFill>
              </a:rPr>
              <a:t>.</a:t>
            </a:r>
            <a:endParaRPr lang="pt-BR" dirty="0">
              <a:solidFill>
                <a:schemeClr val="bg1">
                  <a:lumMod val="50000"/>
                </a:schemeClr>
              </a:solidFill>
            </a:endParaRPr>
          </a:p>
        </p:txBody>
      </p:sp>
    </p:spTree>
    <p:extLst>
      <p:ext uri="{BB962C8B-B14F-4D97-AF65-F5344CB8AC3E}">
        <p14:creationId xmlns:p14="http://schemas.microsoft.com/office/powerpoint/2010/main" val="21874723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7" name="Imagem 16">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8" name="Imagem 17">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tx1"/>
                </a:solidFill>
              </a:rPr>
              <a:t>RANKING </a:t>
            </a:r>
            <a:r>
              <a:rPr lang="en-US" dirty="0" smtClean="0">
                <a:solidFill>
                  <a:schemeClr val="tx1"/>
                </a:solidFill>
              </a:rPr>
              <a:t>DOS ASSUNTOS </a:t>
            </a:r>
            <a:r>
              <a:rPr lang="en-US" dirty="0">
                <a:solidFill>
                  <a:schemeClr val="tx1"/>
                </a:solidFill>
              </a:rPr>
              <a:t>MAIS </a:t>
            </a:r>
            <a:r>
              <a:rPr lang="en-US" dirty="0" smtClean="0">
                <a:solidFill>
                  <a:schemeClr val="tx1"/>
                </a:solidFill>
              </a:rPr>
              <a:t>DEMANDADOS</a:t>
            </a:r>
            <a:r>
              <a:rPr lang="en-US" dirty="0">
                <a:solidFill>
                  <a:schemeClr val="tx1"/>
                </a:solidFill>
              </a:rPr>
              <a:t/>
            </a:r>
            <a:br>
              <a:rPr lang="en-US" dirty="0">
                <a:solidFill>
                  <a:schemeClr val="tx1"/>
                </a:solidFill>
              </a:rPr>
            </a:br>
            <a:endParaRPr lang="ru-RU" dirty="0">
              <a:solidFill>
                <a:schemeClr val="tx1"/>
              </a:solidFill>
            </a:endParaRPr>
          </a:p>
        </p:txBody>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pic>
        <p:nvPicPr>
          <p:cNvPr id="11" name="Imagem 10">
            <a:hlinkClick r:id="rId6" action="ppaction://hlinksldjump" tooltip="MENU"/>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12" name="CaixaDeTexto 11"/>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13</a:t>
            </a:r>
            <a:endParaRPr lang="pt-BR" sz="1050" dirty="0">
              <a:solidFill>
                <a:schemeClr val="bg1">
                  <a:lumMod val="50000"/>
                </a:schemeClr>
              </a:solidFill>
            </a:endParaRPr>
          </a:p>
        </p:txBody>
      </p:sp>
      <p:sp>
        <p:nvSpPr>
          <p:cNvPr id="19"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21" name="Diagrama 20"/>
          <p:cNvGraphicFramePr/>
          <p:nvPr>
            <p:extLst>
              <p:ext uri="{D42A27DB-BD31-4B8C-83A1-F6EECF244321}">
                <p14:modId xmlns:p14="http://schemas.microsoft.com/office/powerpoint/2010/main" val="2956188143"/>
              </p:ext>
            </p:extLst>
          </p:nvPr>
        </p:nvGraphicFramePr>
        <p:xfrm>
          <a:off x="0" y="1826433"/>
          <a:ext cx="6858000" cy="57617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594602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7" name="Imagem 16">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8" name="Imagem 17">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sz="2400" dirty="0">
                <a:solidFill>
                  <a:schemeClr val="tx1"/>
                </a:solidFill>
              </a:rPr>
              <a:t>RANKING </a:t>
            </a:r>
            <a:r>
              <a:rPr lang="en-US" sz="2400" dirty="0" smtClean="0">
                <a:solidFill>
                  <a:schemeClr val="tx1"/>
                </a:solidFill>
              </a:rPr>
              <a:t>DOS SUBASSUNTOS RELACIONADOS AO ASSUNTO MAIS DEMANDADO – CARTÃO DE ESTUDANTE – PASSE LIVRE ESTUDANTIL - SBA </a:t>
            </a:r>
            <a:endParaRPr lang="ru-RU" sz="2400" dirty="0">
              <a:solidFill>
                <a:schemeClr val="tx1"/>
              </a:solidFill>
            </a:endParaRPr>
          </a:p>
        </p:txBody>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pic>
        <p:nvPicPr>
          <p:cNvPr id="11" name="Imagem 10">
            <a:hlinkClick r:id="rId6" action="ppaction://hlinksldjump" tooltip="MENU"/>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12" name="CaixaDeTexto 11"/>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14</a:t>
            </a:r>
            <a:endParaRPr lang="pt-BR" sz="1050" dirty="0">
              <a:solidFill>
                <a:schemeClr val="bg1">
                  <a:lumMod val="50000"/>
                </a:schemeClr>
              </a:solidFill>
            </a:endParaRPr>
          </a:p>
        </p:txBody>
      </p:sp>
      <p:sp>
        <p:nvSpPr>
          <p:cNvPr id="19"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22" name="Gráfico 21"/>
          <p:cNvGraphicFramePr>
            <a:graphicFrameLocks/>
          </p:cNvGraphicFramePr>
          <p:nvPr>
            <p:extLst>
              <p:ext uri="{D42A27DB-BD31-4B8C-83A1-F6EECF244321}">
                <p14:modId xmlns:p14="http://schemas.microsoft.com/office/powerpoint/2010/main" val="2626609020"/>
              </p:ext>
            </p:extLst>
          </p:nvPr>
        </p:nvGraphicFramePr>
        <p:xfrm>
          <a:off x="1" y="2289439"/>
          <a:ext cx="6858000" cy="46077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105478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m 34">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40" name="Imagem 39">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41" name="Imagem 40">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7" name="Retângulo de cantos arredondados 36"/>
          <p:cNvSpPr/>
          <p:nvPr userDrawn="1"/>
        </p:nvSpPr>
        <p:spPr>
          <a:xfrm>
            <a:off x="263704" y="7070794"/>
            <a:ext cx="6293467" cy="1278734"/>
          </a:xfrm>
          <a:prstGeom prst="roundRect">
            <a:avLst/>
          </a:prstGeom>
          <a:solidFill>
            <a:schemeClr val="bg1"/>
          </a:solidFill>
          <a:ln>
            <a:solidFill>
              <a:srgbClr val="55B55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etângulo 38"/>
          <p:cNvSpPr/>
          <p:nvPr/>
        </p:nvSpPr>
        <p:spPr>
          <a:xfrm>
            <a:off x="352028" y="7114662"/>
            <a:ext cx="6147153" cy="1169551"/>
          </a:xfrm>
          <a:prstGeom prst="rect">
            <a:avLst/>
          </a:prstGeom>
        </p:spPr>
        <p:txBody>
          <a:bodyPr wrap="square">
            <a:spAutoFit/>
          </a:bodyPr>
          <a:lstStyle/>
          <a:p>
            <a:pPr algn="just">
              <a:defRPr/>
            </a:pPr>
            <a:r>
              <a:rPr lang="pt-BR" sz="1400" dirty="0">
                <a:solidFill>
                  <a:schemeClr val="bg1">
                    <a:lumMod val="50000"/>
                  </a:schemeClr>
                </a:solidFill>
              </a:rPr>
              <a:t>87% das demandas referente ao assunto se concentram nas Regiões Administrativas </a:t>
            </a:r>
            <a:r>
              <a:rPr lang="pt-BR" sz="1400" dirty="0" smtClean="0">
                <a:solidFill>
                  <a:schemeClr val="bg1">
                    <a:lumMod val="50000"/>
                  </a:schemeClr>
                </a:solidFill>
              </a:rPr>
              <a:t>do Plano Piloto, Ceilândia, SAI,  Taguatinga, Samambaia, Santa Maria e Gama. </a:t>
            </a:r>
            <a:r>
              <a:rPr lang="pt-BR" sz="1400" dirty="0">
                <a:solidFill>
                  <a:schemeClr val="bg1">
                    <a:lumMod val="50000"/>
                  </a:schemeClr>
                </a:solidFill>
              </a:rPr>
              <a:t>Como muitas demandas se referem ao próprio DFTRANS, a concentração de demandas no Plano Piloto se justifica pela localização da sede do Órgão. </a:t>
            </a:r>
          </a:p>
        </p:txBody>
      </p:sp>
      <p:sp>
        <p:nvSpPr>
          <p:cNvPr id="34" name="CaixaDeTexto 33"/>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15</a:t>
            </a:r>
            <a:endParaRPr lang="pt-BR" sz="1050" dirty="0">
              <a:solidFill>
                <a:schemeClr val="bg1">
                  <a:lumMod val="50000"/>
                </a:schemeClr>
              </a:solidFill>
            </a:endParaRPr>
          </a:p>
        </p:txBody>
      </p:sp>
      <p:sp>
        <p:nvSpPr>
          <p:cNvPr id="42" name="Title 28">
            <a:extLst>
              <a:ext uri="{FF2B5EF4-FFF2-40B4-BE49-F238E27FC236}">
                <a16:creationId xmlns="" xmlns:a16="http://schemas.microsoft.com/office/drawing/2014/main" id="{CF5BE93F-A649-42C8-AEBD-2B75A390FADC}"/>
              </a:ext>
            </a:extLst>
          </p:cNvPr>
          <p:cNvSpPr>
            <a:spLocks noGrp="1"/>
          </p:cNvSpPr>
          <p:nvPr>
            <p:ph type="title"/>
          </p:nvPr>
        </p:nvSpPr>
        <p:spPr>
          <a:xfrm>
            <a:off x="900465" y="-455232"/>
            <a:ext cx="5153025" cy="1192057"/>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t/>
            </a:r>
            <a:br>
              <a:rPr lang="en-US" dirty="0"/>
            </a:br>
            <a:r>
              <a:rPr lang="pt-BR" dirty="0"/>
              <a:t/>
            </a:r>
            <a:br>
              <a:rPr lang="pt-BR" dirty="0"/>
            </a:br>
            <a:r>
              <a:rPr lang="pt-BR" sz="3200" dirty="0">
                <a:solidFill>
                  <a:schemeClr val="tx1"/>
                </a:solidFill>
              </a:rPr>
              <a:t>CARTÃO ESTUDANTE – PASSE LIVRE ESTUDANTIL -SBA </a:t>
            </a:r>
            <a:endParaRPr lang="ru-RU" sz="3200" dirty="0">
              <a:solidFill>
                <a:schemeClr val="tx1"/>
              </a:solidFill>
            </a:endParaRPr>
          </a:p>
        </p:txBody>
      </p:sp>
      <p:sp>
        <p:nvSpPr>
          <p:cNvPr id="74"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
        <p:nvSpPr>
          <p:cNvPr id="50" name="CaixaDeTexto 49"/>
          <p:cNvSpPr txBox="1"/>
          <p:nvPr/>
        </p:nvSpPr>
        <p:spPr>
          <a:xfrm>
            <a:off x="295421" y="4662080"/>
            <a:ext cx="971674" cy="369332"/>
          </a:xfrm>
          <a:prstGeom prst="rect">
            <a:avLst/>
          </a:prstGeom>
          <a:noFill/>
        </p:spPr>
        <p:txBody>
          <a:bodyPr wrap="square" rtlCol="0">
            <a:spAutoFit/>
          </a:bodyPr>
          <a:lstStyle/>
          <a:p>
            <a:r>
              <a:rPr lang="pt-BR" b="1" dirty="0" smtClean="0">
                <a:solidFill>
                  <a:schemeClr val="bg1"/>
                </a:solidFill>
              </a:rPr>
              <a:t>230</a:t>
            </a:r>
            <a:endParaRPr lang="pt-BR" b="1" dirty="0">
              <a:solidFill>
                <a:schemeClr val="bg1"/>
              </a:solidFill>
            </a:endParaRPr>
          </a:p>
        </p:txBody>
      </p:sp>
      <p:sp>
        <p:nvSpPr>
          <p:cNvPr id="52" name="CaixaDeTexto 51"/>
          <p:cNvSpPr txBox="1"/>
          <p:nvPr/>
        </p:nvSpPr>
        <p:spPr>
          <a:xfrm>
            <a:off x="1776550" y="2104773"/>
            <a:ext cx="679269" cy="369332"/>
          </a:xfrm>
          <a:prstGeom prst="rect">
            <a:avLst/>
          </a:prstGeom>
          <a:noFill/>
        </p:spPr>
        <p:txBody>
          <a:bodyPr wrap="square" rtlCol="0">
            <a:spAutoFit/>
          </a:bodyPr>
          <a:lstStyle/>
          <a:p>
            <a:r>
              <a:rPr lang="pt-BR" b="1" dirty="0" smtClean="0">
                <a:solidFill>
                  <a:schemeClr val="bg1"/>
                </a:solidFill>
              </a:rPr>
              <a:t>19</a:t>
            </a:r>
            <a:endParaRPr lang="pt-BR" b="1" dirty="0">
              <a:solidFill>
                <a:schemeClr val="bg1"/>
              </a:solidFill>
            </a:endParaRPr>
          </a:p>
        </p:txBody>
      </p:sp>
      <p:sp>
        <p:nvSpPr>
          <p:cNvPr id="53" name="CaixaDeTexto 52"/>
          <p:cNvSpPr txBox="1"/>
          <p:nvPr/>
        </p:nvSpPr>
        <p:spPr>
          <a:xfrm>
            <a:off x="2445931" y="1942661"/>
            <a:ext cx="443558" cy="369332"/>
          </a:xfrm>
          <a:prstGeom prst="rect">
            <a:avLst/>
          </a:prstGeom>
          <a:noFill/>
        </p:spPr>
        <p:txBody>
          <a:bodyPr wrap="square" rtlCol="0">
            <a:spAutoFit/>
          </a:bodyPr>
          <a:lstStyle/>
          <a:p>
            <a:r>
              <a:rPr lang="pt-BR" b="1" dirty="0">
                <a:solidFill>
                  <a:schemeClr val="bg1"/>
                </a:solidFill>
              </a:rPr>
              <a:t>3</a:t>
            </a:r>
          </a:p>
        </p:txBody>
      </p:sp>
      <p:sp>
        <p:nvSpPr>
          <p:cNvPr id="54" name="CaixaDeTexto 53"/>
          <p:cNvSpPr txBox="1"/>
          <p:nvPr/>
        </p:nvSpPr>
        <p:spPr>
          <a:xfrm>
            <a:off x="3096482" y="1942661"/>
            <a:ext cx="574765" cy="369332"/>
          </a:xfrm>
          <a:prstGeom prst="rect">
            <a:avLst/>
          </a:prstGeom>
          <a:noFill/>
        </p:spPr>
        <p:txBody>
          <a:bodyPr wrap="square" rtlCol="0">
            <a:spAutoFit/>
          </a:bodyPr>
          <a:lstStyle/>
          <a:p>
            <a:r>
              <a:rPr lang="pt-BR" b="1" dirty="0" smtClean="0">
                <a:solidFill>
                  <a:schemeClr val="bg1"/>
                </a:solidFill>
              </a:rPr>
              <a:t>45</a:t>
            </a:r>
            <a:endParaRPr lang="pt-BR" b="1" dirty="0">
              <a:solidFill>
                <a:schemeClr val="bg1"/>
              </a:solidFill>
            </a:endParaRPr>
          </a:p>
        </p:txBody>
      </p:sp>
      <p:sp>
        <p:nvSpPr>
          <p:cNvPr id="7" name="CaixaDeTexto 6"/>
          <p:cNvSpPr txBox="1"/>
          <p:nvPr/>
        </p:nvSpPr>
        <p:spPr>
          <a:xfrm>
            <a:off x="600893" y="1515291"/>
            <a:ext cx="6257107" cy="338554"/>
          </a:xfrm>
          <a:prstGeom prst="rect">
            <a:avLst/>
          </a:prstGeom>
          <a:noFill/>
        </p:spPr>
        <p:txBody>
          <a:bodyPr wrap="square" rtlCol="0">
            <a:spAutoFit/>
          </a:bodyPr>
          <a:lstStyle/>
          <a:p>
            <a:r>
              <a:rPr lang="pt-BR" sz="1600" dirty="0" smtClean="0"/>
              <a:t>Total de Manifestações: 4.992 – 64% de Resolutividade</a:t>
            </a:r>
            <a:endParaRPr lang="pt-BR" sz="1600" dirty="0"/>
          </a:p>
        </p:txBody>
      </p:sp>
      <p:sp>
        <p:nvSpPr>
          <p:cNvPr id="119" name="CaixaDeTexto 118"/>
          <p:cNvSpPr txBox="1"/>
          <p:nvPr/>
        </p:nvSpPr>
        <p:spPr>
          <a:xfrm>
            <a:off x="1776550" y="4818477"/>
            <a:ext cx="478441" cy="338554"/>
          </a:xfrm>
          <a:prstGeom prst="rect">
            <a:avLst/>
          </a:prstGeom>
          <a:noFill/>
        </p:spPr>
        <p:txBody>
          <a:bodyPr wrap="square" rtlCol="0">
            <a:spAutoFit/>
          </a:bodyPr>
          <a:lstStyle/>
          <a:p>
            <a:r>
              <a:rPr lang="pt-BR" sz="1600" b="1" dirty="0" smtClean="0">
                <a:solidFill>
                  <a:schemeClr val="bg1"/>
                </a:solidFill>
              </a:rPr>
              <a:t>44</a:t>
            </a:r>
            <a:endParaRPr lang="pt-BR" sz="1600" b="1" dirty="0">
              <a:solidFill>
                <a:schemeClr val="bg1"/>
              </a:solidFill>
            </a:endParaRPr>
          </a:p>
        </p:txBody>
      </p:sp>
      <p:sp>
        <p:nvSpPr>
          <p:cNvPr id="123" name="CaixaDeTexto 122"/>
          <p:cNvSpPr txBox="1"/>
          <p:nvPr/>
        </p:nvSpPr>
        <p:spPr>
          <a:xfrm>
            <a:off x="1915206" y="4140719"/>
            <a:ext cx="478441" cy="307777"/>
          </a:xfrm>
          <a:prstGeom prst="rect">
            <a:avLst/>
          </a:prstGeom>
          <a:noFill/>
        </p:spPr>
        <p:txBody>
          <a:bodyPr wrap="square" rtlCol="0">
            <a:spAutoFit/>
          </a:bodyPr>
          <a:lstStyle/>
          <a:p>
            <a:r>
              <a:rPr lang="pt-BR" sz="1400" b="1" dirty="0" smtClean="0">
                <a:solidFill>
                  <a:schemeClr val="bg1"/>
                </a:solidFill>
              </a:rPr>
              <a:t>22</a:t>
            </a:r>
            <a:endParaRPr lang="pt-BR" sz="1400" b="1" dirty="0">
              <a:solidFill>
                <a:schemeClr val="bg1"/>
              </a:solidFill>
            </a:endParaRPr>
          </a:p>
        </p:txBody>
      </p:sp>
      <p:sp>
        <p:nvSpPr>
          <p:cNvPr id="127" name="CaixaDeTexto 126"/>
          <p:cNvSpPr txBox="1"/>
          <p:nvPr/>
        </p:nvSpPr>
        <p:spPr>
          <a:xfrm>
            <a:off x="2460513" y="4319245"/>
            <a:ext cx="478441" cy="261610"/>
          </a:xfrm>
          <a:prstGeom prst="rect">
            <a:avLst/>
          </a:prstGeom>
          <a:noFill/>
        </p:spPr>
        <p:txBody>
          <a:bodyPr wrap="square" rtlCol="0">
            <a:spAutoFit/>
          </a:bodyPr>
          <a:lstStyle/>
          <a:p>
            <a:r>
              <a:rPr lang="pt-BR" sz="1100" b="1" dirty="0" smtClean="0">
                <a:solidFill>
                  <a:schemeClr val="bg1"/>
                </a:solidFill>
              </a:rPr>
              <a:t>11</a:t>
            </a:r>
            <a:endParaRPr lang="pt-BR" sz="1100" b="1" dirty="0">
              <a:solidFill>
                <a:schemeClr val="bg1"/>
              </a:solidFill>
            </a:endParaRPr>
          </a:p>
        </p:txBody>
      </p:sp>
      <p:grpSp>
        <p:nvGrpSpPr>
          <p:cNvPr id="2" name="Grupo 1"/>
          <p:cNvGrpSpPr/>
          <p:nvPr/>
        </p:nvGrpSpPr>
        <p:grpSpPr>
          <a:xfrm>
            <a:off x="0" y="1838324"/>
            <a:ext cx="6858000" cy="4614727"/>
            <a:chOff x="0" y="1838324"/>
            <a:chExt cx="6858000" cy="4928235"/>
          </a:xfrm>
        </p:grpSpPr>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38324"/>
              <a:ext cx="6858000" cy="492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5086340" y="3200400"/>
              <a:ext cx="478441" cy="369332"/>
            </a:xfrm>
            <a:prstGeom prst="rect">
              <a:avLst/>
            </a:prstGeom>
            <a:noFill/>
          </p:spPr>
          <p:txBody>
            <a:bodyPr wrap="square" rtlCol="0">
              <a:spAutoFit/>
            </a:bodyPr>
            <a:lstStyle/>
            <a:p>
              <a:r>
                <a:rPr lang="pt-BR" b="1" dirty="0" smtClean="0">
                  <a:solidFill>
                    <a:schemeClr val="bg1"/>
                  </a:solidFill>
                </a:rPr>
                <a:t>67</a:t>
              </a:r>
              <a:endParaRPr lang="pt-BR" b="1" dirty="0">
                <a:solidFill>
                  <a:schemeClr val="bg1"/>
                </a:solidFill>
              </a:endParaRPr>
            </a:p>
          </p:txBody>
        </p:sp>
        <p:sp>
          <p:nvSpPr>
            <p:cNvPr id="79" name="CaixaDeTexto 78"/>
            <p:cNvSpPr txBox="1"/>
            <p:nvPr/>
          </p:nvSpPr>
          <p:spPr>
            <a:xfrm>
              <a:off x="5282286" y="5743303"/>
              <a:ext cx="478441" cy="369332"/>
            </a:xfrm>
            <a:prstGeom prst="rect">
              <a:avLst/>
            </a:prstGeom>
            <a:noFill/>
          </p:spPr>
          <p:txBody>
            <a:bodyPr wrap="square" rtlCol="0">
              <a:spAutoFit/>
            </a:bodyPr>
            <a:lstStyle/>
            <a:p>
              <a:r>
                <a:rPr lang="pt-BR" b="1" dirty="0" smtClean="0">
                  <a:solidFill>
                    <a:schemeClr val="bg1"/>
                  </a:solidFill>
                </a:rPr>
                <a:t>41</a:t>
              </a:r>
              <a:endParaRPr lang="pt-BR" b="1" dirty="0">
                <a:solidFill>
                  <a:schemeClr val="bg1"/>
                </a:solidFill>
              </a:endParaRPr>
            </a:p>
          </p:txBody>
        </p:sp>
        <p:sp>
          <p:nvSpPr>
            <p:cNvPr id="102" name="CaixaDeTexto 101"/>
            <p:cNvSpPr txBox="1"/>
            <p:nvPr/>
          </p:nvSpPr>
          <p:spPr>
            <a:xfrm>
              <a:off x="3742928" y="5942818"/>
              <a:ext cx="478441" cy="369332"/>
            </a:xfrm>
            <a:prstGeom prst="rect">
              <a:avLst/>
            </a:prstGeom>
            <a:noFill/>
          </p:spPr>
          <p:txBody>
            <a:bodyPr wrap="square" rtlCol="0">
              <a:spAutoFit/>
            </a:bodyPr>
            <a:lstStyle/>
            <a:p>
              <a:r>
                <a:rPr lang="pt-BR" b="1" dirty="0" smtClean="0">
                  <a:solidFill>
                    <a:schemeClr val="bg1"/>
                  </a:solidFill>
                </a:rPr>
                <a:t>43</a:t>
              </a:r>
              <a:endParaRPr lang="pt-BR" b="1" dirty="0">
                <a:solidFill>
                  <a:schemeClr val="bg1"/>
                </a:solidFill>
              </a:endParaRPr>
            </a:p>
          </p:txBody>
        </p:sp>
        <p:sp>
          <p:nvSpPr>
            <p:cNvPr id="103" name="CaixaDeTexto 102"/>
            <p:cNvSpPr txBox="1"/>
            <p:nvPr/>
          </p:nvSpPr>
          <p:spPr>
            <a:xfrm>
              <a:off x="2378991" y="6307796"/>
              <a:ext cx="589452" cy="369332"/>
            </a:xfrm>
            <a:prstGeom prst="rect">
              <a:avLst/>
            </a:prstGeom>
            <a:noFill/>
          </p:spPr>
          <p:txBody>
            <a:bodyPr wrap="square" rtlCol="0">
              <a:spAutoFit/>
            </a:bodyPr>
            <a:lstStyle/>
            <a:p>
              <a:r>
                <a:rPr lang="pt-BR" b="1" dirty="0" smtClean="0">
                  <a:solidFill>
                    <a:schemeClr val="bg1"/>
                  </a:solidFill>
                </a:rPr>
                <a:t>113</a:t>
              </a:r>
            </a:p>
          </p:txBody>
        </p:sp>
        <p:sp>
          <p:nvSpPr>
            <p:cNvPr id="104" name="CaixaDeTexto 103"/>
            <p:cNvSpPr txBox="1"/>
            <p:nvPr/>
          </p:nvSpPr>
          <p:spPr>
            <a:xfrm>
              <a:off x="788654" y="6127484"/>
              <a:ext cx="478441" cy="369332"/>
            </a:xfrm>
            <a:prstGeom prst="rect">
              <a:avLst/>
            </a:prstGeom>
            <a:noFill/>
          </p:spPr>
          <p:txBody>
            <a:bodyPr wrap="square" rtlCol="0">
              <a:spAutoFit/>
            </a:bodyPr>
            <a:lstStyle/>
            <a:p>
              <a:r>
                <a:rPr lang="pt-BR" b="1" dirty="0" smtClean="0">
                  <a:solidFill>
                    <a:schemeClr val="bg1"/>
                  </a:solidFill>
                </a:rPr>
                <a:t>91</a:t>
              </a:r>
              <a:endParaRPr lang="pt-BR" b="1" dirty="0">
                <a:solidFill>
                  <a:schemeClr val="bg1"/>
                </a:solidFill>
              </a:endParaRPr>
            </a:p>
          </p:txBody>
        </p:sp>
        <p:sp>
          <p:nvSpPr>
            <p:cNvPr id="105" name="CaixaDeTexto 104"/>
            <p:cNvSpPr txBox="1"/>
            <p:nvPr/>
          </p:nvSpPr>
          <p:spPr>
            <a:xfrm>
              <a:off x="1027874" y="5413160"/>
              <a:ext cx="478441" cy="369332"/>
            </a:xfrm>
            <a:prstGeom prst="rect">
              <a:avLst/>
            </a:prstGeom>
            <a:noFill/>
          </p:spPr>
          <p:txBody>
            <a:bodyPr wrap="square" rtlCol="0">
              <a:spAutoFit/>
            </a:bodyPr>
            <a:lstStyle/>
            <a:p>
              <a:r>
                <a:rPr lang="pt-BR" b="1" dirty="0" smtClean="0">
                  <a:solidFill>
                    <a:schemeClr val="bg1"/>
                  </a:solidFill>
                </a:rPr>
                <a:t>69</a:t>
              </a:r>
              <a:endParaRPr lang="pt-BR" b="1" dirty="0">
                <a:solidFill>
                  <a:schemeClr val="bg1"/>
                </a:solidFill>
              </a:endParaRPr>
            </a:p>
          </p:txBody>
        </p:sp>
        <p:sp>
          <p:nvSpPr>
            <p:cNvPr id="106" name="CaixaDeTexto 105"/>
            <p:cNvSpPr txBox="1"/>
            <p:nvPr/>
          </p:nvSpPr>
          <p:spPr>
            <a:xfrm>
              <a:off x="788654" y="5043828"/>
              <a:ext cx="596009" cy="369332"/>
            </a:xfrm>
            <a:prstGeom prst="rect">
              <a:avLst/>
            </a:prstGeom>
            <a:noFill/>
          </p:spPr>
          <p:txBody>
            <a:bodyPr wrap="square" rtlCol="0">
              <a:spAutoFit/>
            </a:bodyPr>
            <a:lstStyle/>
            <a:p>
              <a:r>
                <a:rPr lang="pt-BR" b="1" dirty="0" smtClean="0">
                  <a:solidFill>
                    <a:schemeClr val="bg1"/>
                  </a:solidFill>
                </a:rPr>
                <a:t>157</a:t>
              </a:r>
              <a:endParaRPr lang="pt-BR" b="1" dirty="0">
                <a:solidFill>
                  <a:schemeClr val="bg1"/>
                </a:solidFill>
              </a:endParaRPr>
            </a:p>
          </p:txBody>
        </p:sp>
        <p:sp>
          <p:nvSpPr>
            <p:cNvPr id="107" name="CaixaDeTexto 106"/>
            <p:cNvSpPr txBox="1"/>
            <p:nvPr/>
          </p:nvSpPr>
          <p:spPr>
            <a:xfrm>
              <a:off x="634340" y="4491260"/>
              <a:ext cx="632755" cy="369332"/>
            </a:xfrm>
            <a:prstGeom prst="rect">
              <a:avLst/>
            </a:prstGeom>
            <a:noFill/>
          </p:spPr>
          <p:txBody>
            <a:bodyPr wrap="square" rtlCol="0">
              <a:spAutoFit/>
            </a:bodyPr>
            <a:lstStyle/>
            <a:p>
              <a:r>
                <a:rPr lang="pt-BR" b="1" dirty="0" smtClean="0">
                  <a:solidFill>
                    <a:schemeClr val="bg1"/>
                  </a:solidFill>
                </a:rPr>
                <a:t>230</a:t>
              </a:r>
              <a:endParaRPr lang="pt-BR" b="1" dirty="0">
                <a:solidFill>
                  <a:schemeClr val="bg1"/>
                </a:solidFill>
              </a:endParaRPr>
            </a:p>
          </p:txBody>
        </p:sp>
        <p:sp>
          <p:nvSpPr>
            <p:cNvPr id="108" name="CaixaDeTexto 107"/>
            <p:cNvSpPr txBox="1"/>
            <p:nvPr/>
          </p:nvSpPr>
          <p:spPr>
            <a:xfrm>
              <a:off x="941053" y="2312776"/>
              <a:ext cx="478441" cy="369332"/>
            </a:xfrm>
            <a:prstGeom prst="rect">
              <a:avLst/>
            </a:prstGeom>
            <a:noFill/>
          </p:spPr>
          <p:txBody>
            <a:bodyPr wrap="square" rtlCol="0">
              <a:spAutoFit/>
            </a:bodyPr>
            <a:lstStyle/>
            <a:p>
              <a:r>
                <a:rPr lang="pt-BR" b="1" dirty="0" smtClean="0">
                  <a:solidFill>
                    <a:schemeClr val="bg1"/>
                  </a:solidFill>
                </a:rPr>
                <a:t>28</a:t>
              </a:r>
              <a:endParaRPr lang="pt-BR" b="1" dirty="0">
                <a:solidFill>
                  <a:schemeClr val="bg1"/>
                </a:solidFill>
              </a:endParaRPr>
            </a:p>
          </p:txBody>
        </p:sp>
        <p:sp>
          <p:nvSpPr>
            <p:cNvPr id="109" name="CaixaDeTexto 108"/>
            <p:cNvSpPr txBox="1"/>
            <p:nvPr/>
          </p:nvSpPr>
          <p:spPr>
            <a:xfrm>
              <a:off x="1929213" y="2092493"/>
              <a:ext cx="478441" cy="369332"/>
            </a:xfrm>
            <a:prstGeom prst="rect">
              <a:avLst/>
            </a:prstGeom>
            <a:noFill/>
          </p:spPr>
          <p:txBody>
            <a:bodyPr wrap="square" rtlCol="0">
              <a:spAutoFit/>
            </a:bodyPr>
            <a:lstStyle/>
            <a:p>
              <a:r>
                <a:rPr lang="pt-BR" b="1" dirty="0">
                  <a:solidFill>
                    <a:schemeClr val="bg1"/>
                  </a:solidFill>
                </a:rPr>
                <a:t>1</a:t>
              </a:r>
              <a:r>
                <a:rPr lang="pt-BR" b="1" dirty="0" smtClean="0">
                  <a:solidFill>
                    <a:schemeClr val="bg1"/>
                  </a:solidFill>
                </a:rPr>
                <a:t>9</a:t>
              </a:r>
              <a:endParaRPr lang="pt-BR" b="1" dirty="0">
                <a:solidFill>
                  <a:schemeClr val="bg1"/>
                </a:solidFill>
              </a:endParaRPr>
            </a:p>
          </p:txBody>
        </p:sp>
        <p:sp>
          <p:nvSpPr>
            <p:cNvPr id="110" name="CaixaDeTexto 109"/>
            <p:cNvSpPr txBox="1"/>
            <p:nvPr/>
          </p:nvSpPr>
          <p:spPr>
            <a:xfrm>
              <a:off x="2553703" y="1970353"/>
              <a:ext cx="478441" cy="369332"/>
            </a:xfrm>
            <a:prstGeom prst="rect">
              <a:avLst/>
            </a:prstGeom>
            <a:noFill/>
          </p:spPr>
          <p:txBody>
            <a:bodyPr wrap="square" rtlCol="0">
              <a:spAutoFit/>
            </a:bodyPr>
            <a:lstStyle/>
            <a:p>
              <a:r>
                <a:rPr lang="pt-BR" b="1" dirty="0">
                  <a:solidFill>
                    <a:schemeClr val="bg1"/>
                  </a:solidFill>
                </a:rPr>
                <a:t>3</a:t>
              </a:r>
            </a:p>
          </p:txBody>
        </p:sp>
        <p:sp>
          <p:nvSpPr>
            <p:cNvPr id="111" name="CaixaDeTexto 110"/>
            <p:cNvSpPr txBox="1"/>
            <p:nvPr/>
          </p:nvSpPr>
          <p:spPr>
            <a:xfrm>
              <a:off x="3238359" y="2092493"/>
              <a:ext cx="478441" cy="369332"/>
            </a:xfrm>
            <a:prstGeom prst="rect">
              <a:avLst/>
            </a:prstGeom>
            <a:noFill/>
          </p:spPr>
          <p:txBody>
            <a:bodyPr wrap="square" rtlCol="0">
              <a:spAutoFit/>
            </a:bodyPr>
            <a:lstStyle/>
            <a:p>
              <a:r>
                <a:rPr lang="pt-BR" b="1" dirty="0" smtClean="0">
                  <a:solidFill>
                    <a:schemeClr val="bg1"/>
                  </a:solidFill>
                </a:rPr>
                <a:t>45</a:t>
              </a:r>
              <a:endParaRPr lang="pt-BR" b="1" dirty="0">
                <a:solidFill>
                  <a:schemeClr val="bg1"/>
                </a:solidFill>
              </a:endParaRPr>
            </a:p>
          </p:txBody>
        </p:sp>
        <p:sp>
          <p:nvSpPr>
            <p:cNvPr id="112" name="CaixaDeTexto 111"/>
            <p:cNvSpPr txBox="1"/>
            <p:nvPr/>
          </p:nvSpPr>
          <p:spPr>
            <a:xfrm>
              <a:off x="3695366" y="3775948"/>
              <a:ext cx="478441" cy="369332"/>
            </a:xfrm>
            <a:prstGeom prst="rect">
              <a:avLst/>
            </a:prstGeom>
            <a:noFill/>
          </p:spPr>
          <p:txBody>
            <a:bodyPr wrap="square" rtlCol="0">
              <a:spAutoFit/>
            </a:bodyPr>
            <a:lstStyle/>
            <a:p>
              <a:r>
                <a:rPr lang="pt-BR" b="1" dirty="0" smtClean="0">
                  <a:solidFill>
                    <a:schemeClr val="bg1"/>
                  </a:solidFill>
                </a:rPr>
                <a:t>30</a:t>
              </a:r>
              <a:endParaRPr lang="pt-BR" b="1" dirty="0">
                <a:solidFill>
                  <a:schemeClr val="bg1"/>
                </a:solidFill>
              </a:endParaRPr>
            </a:p>
          </p:txBody>
        </p:sp>
        <p:sp>
          <p:nvSpPr>
            <p:cNvPr id="113" name="CaixaDeTexto 112"/>
            <p:cNvSpPr txBox="1"/>
            <p:nvPr/>
          </p:nvSpPr>
          <p:spPr>
            <a:xfrm>
              <a:off x="3072947" y="3579002"/>
              <a:ext cx="478441" cy="369332"/>
            </a:xfrm>
            <a:prstGeom prst="rect">
              <a:avLst/>
            </a:prstGeom>
            <a:noFill/>
          </p:spPr>
          <p:txBody>
            <a:bodyPr wrap="square" rtlCol="0">
              <a:spAutoFit/>
            </a:bodyPr>
            <a:lstStyle/>
            <a:p>
              <a:r>
                <a:rPr lang="pt-BR" b="1" dirty="0" smtClean="0">
                  <a:solidFill>
                    <a:schemeClr val="bg1"/>
                  </a:solidFill>
                </a:rPr>
                <a:t>6</a:t>
              </a:r>
              <a:endParaRPr lang="pt-BR" b="1" dirty="0">
                <a:solidFill>
                  <a:schemeClr val="bg1"/>
                </a:solidFill>
              </a:endParaRPr>
            </a:p>
          </p:txBody>
        </p:sp>
        <p:sp>
          <p:nvSpPr>
            <p:cNvPr id="114" name="CaixaDeTexto 113"/>
            <p:cNvSpPr txBox="1"/>
            <p:nvPr/>
          </p:nvSpPr>
          <p:spPr>
            <a:xfrm>
              <a:off x="3495335" y="4676709"/>
              <a:ext cx="478441" cy="369332"/>
            </a:xfrm>
            <a:prstGeom prst="rect">
              <a:avLst/>
            </a:prstGeom>
            <a:noFill/>
          </p:spPr>
          <p:txBody>
            <a:bodyPr wrap="square" rtlCol="0">
              <a:spAutoFit/>
            </a:bodyPr>
            <a:lstStyle/>
            <a:p>
              <a:r>
                <a:rPr lang="pt-BR" b="1" dirty="0" smtClean="0">
                  <a:solidFill>
                    <a:schemeClr val="bg1"/>
                  </a:solidFill>
                </a:rPr>
                <a:t>16</a:t>
              </a:r>
              <a:endParaRPr lang="pt-BR" b="1" dirty="0">
                <a:solidFill>
                  <a:schemeClr val="bg1"/>
                </a:solidFill>
              </a:endParaRPr>
            </a:p>
          </p:txBody>
        </p:sp>
        <p:sp>
          <p:nvSpPr>
            <p:cNvPr id="115" name="CaixaDeTexto 114"/>
            <p:cNvSpPr txBox="1"/>
            <p:nvPr/>
          </p:nvSpPr>
          <p:spPr>
            <a:xfrm>
              <a:off x="2790131" y="5228494"/>
              <a:ext cx="478441" cy="369332"/>
            </a:xfrm>
            <a:prstGeom prst="rect">
              <a:avLst/>
            </a:prstGeom>
            <a:noFill/>
          </p:spPr>
          <p:txBody>
            <a:bodyPr wrap="square" rtlCol="0">
              <a:spAutoFit/>
            </a:bodyPr>
            <a:lstStyle/>
            <a:p>
              <a:r>
                <a:rPr lang="pt-BR" b="1" dirty="0" smtClean="0">
                  <a:solidFill>
                    <a:schemeClr val="bg1"/>
                  </a:solidFill>
                </a:rPr>
                <a:t>6</a:t>
              </a:r>
              <a:endParaRPr lang="pt-BR" b="1" dirty="0">
                <a:solidFill>
                  <a:schemeClr val="bg1"/>
                </a:solidFill>
              </a:endParaRPr>
            </a:p>
          </p:txBody>
        </p:sp>
        <p:sp>
          <p:nvSpPr>
            <p:cNvPr id="116" name="CaixaDeTexto 115"/>
            <p:cNvSpPr txBox="1"/>
            <p:nvPr/>
          </p:nvSpPr>
          <p:spPr>
            <a:xfrm>
              <a:off x="2228458" y="5387034"/>
              <a:ext cx="478441" cy="369332"/>
            </a:xfrm>
            <a:prstGeom prst="rect">
              <a:avLst/>
            </a:prstGeom>
            <a:noFill/>
          </p:spPr>
          <p:txBody>
            <a:bodyPr wrap="square" rtlCol="0">
              <a:spAutoFit/>
            </a:bodyPr>
            <a:lstStyle/>
            <a:p>
              <a:r>
                <a:rPr lang="pt-BR" b="1" dirty="0">
                  <a:solidFill>
                    <a:schemeClr val="bg1"/>
                  </a:solidFill>
                </a:rPr>
                <a:t>4</a:t>
              </a:r>
            </a:p>
          </p:txBody>
        </p:sp>
        <p:sp>
          <p:nvSpPr>
            <p:cNvPr id="117" name="CaixaDeTexto 116"/>
            <p:cNvSpPr txBox="1"/>
            <p:nvPr/>
          </p:nvSpPr>
          <p:spPr>
            <a:xfrm>
              <a:off x="1854517" y="5452349"/>
              <a:ext cx="478441" cy="338554"/>
            </a:xfrm>
            <a:prstGeom prst="rect">
              <a:avLst/>
            </a:prstGeom>
            <a:noFill/>
          </p:spPr>
          <p:txBody>
            <a:bodyPr wrap="square" rtlCol="0">
              <a:spAutoFit/>
            </a:bodyPr>
            <a:lstStyle/>
            <a:p>
              <a:r>
                <a:rPr lang="pt-BR" sz="1600" b="1" dirty="0" smtClean="0">
                  <a:solidFill>
                    <a:schemeClr val="bg1"/>
                  </a:solidFill>
                </a:rPr>
                <a:t>74</a:t>
              </a:r>
              <a:endParaRPr lang="pt-BR" sz="1600" b="1" dirty="0">
                <a:solidFill>
                  <a:schemeClr val="bg1"/>
                </a:solidFill>
              </a:endParaRPr>
            </a:p>
          </p:txBody>
        </p:sp>
        <p:sp>
          <p:nvSpPr>
            <p:cNvPr id="118" name="CaixaDeTexto 117"/>
            <p:cNvSpPr txBox="1"/>
            <p:nvPr/>
          </p:nvSpPr>
          <p:spPr>
            <a:xfrm>
              <a:off x="1719531" y="5160607"/>
              <a:ext cx="478441" cy="338554"/>
            </a:xfrm>
            <a:prstGeom prst="rect">
              <a:avLst/>
            </a:prstGeom>
            <a:noFill/>
          </p:spPr>
          <p:txBody>
            <a:bodyPr wrap="square" rtlCol="0">
              <a:spAutoFit/>
            </a:bodyPr>
            <a:lstStyle/>
            <a:p>
              <a:r>
                <a:rPr lang="pt-BR" sz="1600" b="1" dirty="0" smtClean="0">
                  <a:solidFill>
                    <a:schemeClr val="bg1"/>
                  </a:solidFill>
                </a:rPr>
                <a:t>23</a:t>
              </a:r>
              <a:endParaRPr lang="pt-BR" sz="1600" b="1" dirty="0">
                <a:solidFill>
                  <a:schemeClr val="bg1"/>
                </a:solidFill>
              </a:endParaRPr>
            </a:p>
          </p:txBody>
        </p:sp>
        <p:sp>
          <p:nvSpPr>
            <p:cNvPr id="120" name="CaixaDeTexto 119"/>
            <p:cNvSpPr txBox="1"/>
            <p:nvPr/>
          </p:nvSpPr>
          <p:spPr>
            <a:xfrm>
              <a:off x="1675986" y="4398597"/>
              <a:ext cx="478441" cy="338554"/>
            </a:xfrm>
            <a:prstGeom prst="rect">
              <a:avLst/>
            </a:prstGeom>
            <a:noFill/>
          </p:spPr>
          <p:txBody>
            <a:bodyPr wrap="square" rtlCol="0">
              <a:spAutoFit/>
            </a:bodyPr>
            <a:lstStyle/>
            <a:p>
              <a:r>
                <a:rPr lang="pt-BR" sz="1600" b="1" dirty="0" smtClean="0">
                  <a:solidFill>
                    <a:schemeClr val="bg1"/>
                  </a:solidFill>
                </a:rPr>
                <a:t>28</a:t>
              </a:r>
              <a:endParaRPr lang="pt-BR" sz="1600" b="1" dirty="0">
                <a:solidFill>
                  <a:schemeClr val="bg1"/>
                </a:solidFill>
              </a:endParaRPr>
            </a:p>
          </p:txBody>
        </p:sp>
        <p:sp>
          <p:nvSpPr>
            <p:cNvPr id="121" name="CaixaDeTexto 120"/>
            <p:cNvSpPr txBox="1"/>
            <p:nvPr/>
          </p:nvSpPr>
          <p:spPr>
            <a:xfrm>
              <a:off x="1410521" y="4133164"/>
              <a:ext cx="605249" cy="338554"/>
            </a:xfrm>
            <a:prstGeom prst="rect">
              <a:avLst/>
            </a:prstGeom>
            <a:noFill/>
          </p:spPr>
          <p:txBody>
            <a:bodyPr wrap="square" rtlCol="0">
              <a:spAutoFit/>
            </a:bodyPr>
            <a:lstStyle/>
            <a:p>
              <a:r>
                <a:rPr lang="pt-BR" sz="1600" b="1" dirty="0" smtClean="0">
                  <a:solidFill>
                    <a:schemeClr val="bg1"/>
                  </a:solidFill>
                </a:rPr>
                <a:t>172</a:t>
              </a:r>
              <a:endParaRPr lang="pt-BR" sz="1600" b="1" dirty="0">
                <a:solidFill>
                  <a:schemeClr val="bg1"/>
                </a:solidFill>
              </a:endParaRPr>
            </a:p>
          </p:txBody>
        </p:sp>
        <p:sp>
          <p:nvSpPr>
            <p:cNvPr id="122" name="CaixaDeTexto 121"/>
            <p:cNvSpPr txBox="1"/>
            <p:nvPr/>
          </p:nvSpPr>
          <p:spPr>
            <a:xfrm>
              <a:off x="2061176" y="4522038"/>
              <a:ext cx="478441" cy="338554"/>
            </a:xfrm>
            <a:prstGeom prst="rect">
              <a:avLst/>
            </a:prstGeom>
            <a:noFill/>
          </p:spPr>
          <p:txBody>
            <a:bodyPr wrap="square" rtlCol="0">
              <a:spAutoFit/>
            </a:bodyPr>
            <a:lstStyle/>
            <a:p>
              <a:r>
                <a:rPr lang="pt-BR" sz="1600" b="1" dirty="0" smtClean="0">
                  <a:solidFill>
                    <a:schemeClr val="bg1"/>
                  </a:solidFill>
                </a:rPr>
                <a:t>67</a:t>
              </a:r>
              <a:endParaRPr lang="pt-BR" sz="1600" b="1" dirty="0">
                <a:solidFill>
                  <a:schemeClr val="bg1"/>
                </a:solidFill>
              </a:endParaRPr>
            </a:p>
          </p:txBody>
        </p:sp>
        <p:sp>
          <p:nvSpPr>
            <p:cNvPr id="124" name="CaixaDeTexto 123"/>
            <p:cNvSpPr txBox="1"/>
            <p:nvPr/>
          </p:nvSpPr>
          <p:spPr>
            <a:xfrm>
              <a:off x="2163143" y="4046980"/>
              <a:ext cx="600862" cy="307777"/>
            </a:xfrm>
            <a:prstGeom prst="rect">
              <a:avLst/>
            </a:prstGeom>
            <a:noFill/>
          </p:spPr>
          <p:txBody>
            <a:bodyPr wrap="square" rtlCol="0">
              <a:spAutoFit/>
            </a:bodyPr>
            <a:lstStyle/>
            <a:p>
              <a:r>
                <a:rPr lang="pt-BR" sz="1400" b="1" dirty="0" smtClean="0">
                  <a:solidFill>
                    <a:schemeClr val="bg1"/>
                  </a:solidFill>
                </a:rPr>
                <a:t>204</a:t>
              </a:r>
              <a:endParaRPr lang="pt-BR" sz="1400" b="1" dirty="0">
                <a:solidFill>
                  <a:schemeClr val="bg1"/>
                </a:solidFill>
              </a:endParaRPr>
            </a:p>
          </p:txBody>
        </p:sp>
        <p:sp>
          <p:nvSpPr>
            <p:cNvPr id="125" name="CaixaDeTexto 124"/>
            <p:cNvSpPr txBox="1"/>
            <p:nvPr/>
          </p:nvSpPr>
          <p:spPr>
            <a:xfrm>
              <a:off x="1806616" y="3240686"/>
              <a:ext cx="834968" cy="338554"/>
            </a:xfrm>
            <a:prstGeom prst="rect">
              <a:avLst/>
            </a:prstGeom>
            <a:noFill/>
          </p:spPr>
          <p:txBody>
            <a:bodyPr wrap="square" rtlCol="0">
              <a:spAutoFit/>
            </a:bodyPr>
            <a:lstStyle/>
            <a:p>
              <a:r>
                <a:rPr lang="pt-BR" sz="1600" b="1" dirty="0" smtClean="0">
                  <a:solidFill>
                    <a:schemeClr val="bg1"/>
                  </a:solidFill>
                </a:rPr>
                <a:t>3.355</a:t>
              </a:r>
              <a:endParaRPr lang="pt-BR" sz="1600" b="1" dirty="0">
                <a:solidFill>
                  <a:schemeClr val="bg1"/>
                </a:solidFill>
              </a:endParaRPr>
            </a:p>
          </p:txBody>
        </p:sp>
        <p:sp>
          <p:nvSpPr>
            <p:cNvPr id="126" name="CaixaDeTexto 125"/>
            <p:cNvSpPr txBox="1"/>
            <p:nvPr/>
          </p:nvSpPr>
          <p:spPr>
            <a:xfrm>
              <a:off x="2313460" y="4876764"/>
              <a:ext cx="478441" cy="338554"/>
            </a:xfrm>
            <a:prstGeom prst="rect">
              <a:avLst/>
            </a:prstGeom>
            <a:noFill/>
          </p:spPr>
          <p:txBody>
            <a:bodyPr wrap="square" rtlCol="0">
              <a:spAutoFit/>
            </a:bodyPr>
            <a:lstStyle/>
            <a:p>
              <a:r>
                <a:rPr lang="pt-BR" sz="1600" b="1" dirty="0" smtClean="0">
                  <a:solidFill>
                    <a:schemeClr val="bg1"/>
                  </a:solidFill>
                </a:rPr>
                <a:t>2</a:t>
              </a:r>
              <a:endParaRPr lang="pt-BR" sz="1600" b="1" dirty="0">
                <a:solidFill>
                  <a:schemeClr val="bg1"/>
                </a:solidFill>
              </a:endParaRPr>
            </a:p>
          </p:txBody>
        </p:sp>
        <p:sp>
          <p:nvSpPr>
            <p:cNvPr id="128" name="CaixaDeTexto 127"/>
            <p:cNvSpPr txBox="1"/>
            <p:nvPr/>
          </p:nvSpPr>
          <p:spPr>
            <a:xfrm>
              <a:off x="2403670" y="4233798"/>
              <a:ext cx="266578" cy="261610"/>
            </a:xfrm>
            <a:prstGeom prst="rect">
              <a:avLst/>
            </a:prstGeom>
            <a:noFill/>
          </p:spPr>
          <p:txBody>
            <a:bodyPr wrap="square" rtlCol="0">
              <a:spAutoFit/>
            </a:bodyPr>
            <a:lstStyle/>
            <a:p>
              <a:r>
                <a:rPr lang="pt-BR" sz="1100" b="1" dirty="0">
                  <a:solidFill>
                    <a:schemeClr val="bg1"/>
                  </a:solidFill>
                </a:rPr>
                <a:t>4</a:t>
              </a:r>
            </a:p>
          </p:txBody>
        </p:sp>
      </p:grpSp>
      <p:grpSp>
        <p:nvGrpSpPr>
          <p:cNvPr id="46" name="Grupo 45"/>
          <p:cNvGrpSpPr/>
          <p:nvPr/>
        </p:nvGrpSpPr>
        <p:grpSpPr>
          <a:xfrm>
            <a:off x="1371669" y="6442250"/>
            <a:ext cx="4785837" cy="621681"/>
            <a:chOff x="1446685" y="6069911"/>
            <a:chExt cx="4785837" cy="621681"/>
          </a:xfrm>
        </p:grpSpPr>
        <p:grpSp>
          <p:nvGrpSpPr>
            <p:cNvPr id="47" name="Grupo 46"/>
            <p:cNvGrpSpPr/>
            <p:nvPr/>
          </p:nvGrpSpPr>
          <p:grpSpPr>
            <a:xfrm>
              <a:off x="1446685" y="6081287"/>
              <a:ext cx="1917485" cy="307777"/>
              <a:chOff x="532269" y="6490727"/>
              <a:chExt cx="1917485" cy="307777"/>
            </a:xfrm>
          </p:grpSpPr>
          <p:sp>
            <p:nvSpPr>
              <p:cNvPr id="67" name="Retângulo 66"/>
              <p:cNvSpPr/>
              <p:nvPr/>
            </p:nvSpPr>
            <p:spPr>
              <a:xfrm>
                <a:off x="532269" y="6545319"/>
                <a:ext cx="177421" cy="184666"/>
              </a:xfrm>
              <a:prstGeom prst="rect">
                <a:avLst/>
              </a:prstGeom>
              <a:solidFill>
                <a:srgbClr val="D75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68" name="CaixaDeTexto 8"/>
              <p:cNvSpPr txBox="1"/>
              <p:nvPr/>
            </p:nvSpPr>
            <p:spPr>
              <a:xfrm>
                <a:off x="671017" y="649072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90% - 100%</a:t>
                </a:r>
                <a:endParaRPr lang="pt-BR" sz="1400" dirty="0">
                  <a:solidFill>
                    <a:srgbClr val="444349"/>
                  </a:solidFill>
                </a:endParaRPr>
              </a:p>
            </p:txBody>
          </p:sp>
        </p:grpSp>
        <p:grpSp>
          <p:nvGrpSpPr>
            <p:cNvPr id="48" name="Grupo 47"/>
            <p:cNvGrpSpPr/>
            <p:nvPr/>
          </p:nvGrpSpPr>
          <p:grpSpPr>
            <a:xfrm>
              <a:off x="1448957" y="6370167"/>
              <a:ext cx="1917485" cy="307777"/>
              <a:chOff x="534541" y="6779607"/>
              <a:chExt cx="1917485" cy="307777"/>
            </a:xfrm>
          </p:grpSpPr>
          <p:sp>
            <p:nvSpPr>
              <p:cNvPr id="65" name="Retângulo 64"/>
              <p:cNvSpPr/>
              <p:nvPr/>
            </p:nvSpPr>
            <p:spPr>
              <a:xfrm>
                <a:off x="534541" y="6847847"/>
                <a:ext cx="177421" cy="184666"/>
              </a:xfrm>
              <a:prstGeom prst="rect">
                <a:avLst/>
              </a:prstGeom>
              <a:solidFill>
                <a:srgbClr val="E9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66" name="CaixaDeTexto 21"/>
              <p:cNvSpPr txBox="1"/>
              <p:nvPr/>
            </p:nvSpPr>
            <p:spPr>
              <a:xfrm>
                <a:off x="673289"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7</a:t>
                </a:r>
                <a:r>
                  <a:rPr lang="pt-BR" sz="1400" dirty="0" smtClean="0">
                    <a:solidFill>
                      <a:srgbClr val="444349"/>
                    </a:solidFill>
                  </a:rPr>
                  <a:t>0% - 90%</a:t>
                </a:r>
                <a:endParaRPr lang="pt-BR" sz="1400" dirty="0">
                  <a:solidFill>
                    <a:srgbClr val="444349"/>
                  </a:solidFill>
                </a:endParaRPr>
              </a:p>
            </p:txBody>
          </p:sp>
        </p:grpSp>
        <p:grpSp>
          <p:nvGrpSpPr>
            <p:cNvPr id="49" name="Grupo 48"/>
            <p:cNvGrpSpPr/>
            <p:nvPr/>
          </p:nvGrpSpPr>
          <p:grpSpPr>
            <a:xfrm>
              <a:off x="2868349" y="6069911"/>
              <a:ext cx="1917485" cy="307777"/>
              <a:chOff x="534541" y="7066215"/>
              <a:chExt cx="1917485" cy="307777"/>
            </a:xfrm>
          </p:grpSpPr>
          <p:sp>
            <p:nvSpPr>
              <p:cNvPr id="63" name="Retângulo 62"/>
              <p:cNvSpPr/>
              <p:nvPr/>
            </p:nvSpPr>
            <p:spPr>
              <a:xfrm>
                <a:off x="534541" y="7134455"/>
                <a:ext cx="177421" cy="184666"/>
              </a:xfrm>
              <a:prstGeom prst="rect">
                <a:avLst/>
              </a:prstGeom>
              <a:solidFill>
                <a:srgbClr val="ED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64" name="CaixaDeTexto 22"/>
              <p:cNvSpPr txBox="1"/>
              <p:nvPr/>
            </p:nvSpPr>
            <p:spPr>
              <a:xfrm>
                <a:off x="673289"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5</a:t>
                </a:r>
                <a:r>
                  <a:rPr lang="pt-BR" sz="1400" dirty="0" smtClean="0">
                    <a:solidFill>
                      <a:srgbClr val="444349"/>
                    </a:solidFill>
                  </a:rPr>
                  <a:t>0% - 70%</a:t>
                </a:r>
                <a:endParaRPr lang="pt-BR" sz="1400" dirty="0">
                  <a:solidFill>
                    <a:srgbClr val="444349"/>
                  </a:solidFill>
                </a:endParaRPr>
              </a:p>
            </p:txBody>
          </p:sp>
        </p:grpSp>
        <p:grpSp>
          <p:nvGrpSpPr>
            <p:cNvPr id="51" name="Grupo 50"/>
            <p:cNvGrpSpPr/>
            <p:nvPr/>
          </p:nvGrpSpPr>
          <p:grpSpPr>
            <a:xfrm>
              <a:off x="2879738" y="6383815"/>
              <a:ext cx="1906096" cy="307777"/>
              <a:chOff x="2756906" y="6492999"/>
              <a:chExt cx="1906096" cy="307777"/>
            </a:xfrm>
          </p:grpSpPr>
          <p:sp>
            <p:nvSpPr>
              <p:cNvPr id="61" name="Retângulo 60"/>
              <p:cNvSpPr/>
              <p:nvPr/>
            </p:nvSpPr>
            <p:spPr>
              <a:xfrm>
                <a:off x="2756906" y="6545319"/>
                <a:ext cx="177421" cy="184666"/>
              </a:xfrm>
              <a:prstGeom prst="rect">
                <a:avLst/>
              </a:prstGeom>
              <a:solidFill>
                <a:srgbClr val="93D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62" name="CaixaDeTexto 23"/>
              <p:cNvSpPr txBox="1"/>
              <p:nvPr/>
            </p:nvSpPr>
            <p:spPr>
              <a:xfrm>
                <a:off x="2884265" y="6492999"/>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30% - 50%</a:t>
                </a:r>
                <a:endParaRPr lang="pt-BR" sz="1400" dirty="0">
                  <a:solidFill>
                    <a:srgbClr val="444349"/>
                  </a:solidFill>
                </a:endParaRPr>
              </a:p>
            </p:txBody>
          </p:sp>
        </p:grpSp>
        <p:grpSp>
          <p:nvGrpSpPr>
            <p:cNvPr id="55" name="Grupo 54"/>
            <p:cNvGrpSpPr/>
            <p:nvPr/>
          </p:nvGrpSpPr>
          <p:grpSpPr>
            <a:xfrm>
              <a:off x="4326426" y="6069911"/>
              <a:ext cx="1906096" cy="307777"/>
              <a:chOff x="2756906" y="6779607"/>
              <a:chExt cx="1906096" cy="307777"/>
            </a:xfrm>
          </p:grpSpPr>
          <p:sp>
            <p:nvSpPr>
              <p:cNvPr id="59" name="Retângulo 58"/>
              <p:cNvSpPr/>
              <p:nvPr/>
            </p:nvSpPr>
            <p:spPr>
              <a:xfrm>
                <a:off x="2756906" y="6847847"/>
                <a:ext cx="177421" cy="184666"/>
              </a:xfrm>
              <a:prstGeom prst="rect">
                <a:avLst/>
              </a:prstGeom>
              <a:solidFill>
                <a:srgbClr val="79C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60" name="CaixaDeTexto 24"/>
              <p:cNvSpPr txBox="1"/>
              <p:nvPr/>
            </p:nvSpPr>
            <p:spPr>
              <a:xfrm>
                <a:off x="2884265"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1</a:t>
                </a:r>
                <a:r>
                  <a:rPr lang="pt-BR" sz="1400" dirty="0" smtClean="0">
                    <a:solidFill>
                      <a:srgbClr val="444349"/>
                    </a:solidFill>
                  </a:rPr>
                  <a:t>0% - 30%</a:t>
                </a:r>
                <a:endParaRPr lang="pt-BR" sz="1400" dirty="0">
                  <a:solidFill>
                    <a:srgbClr val="444349"/>
                  </a:solidFill>
                </a:endParaRPr>
              </a:p>
            </p:txBody>
          </p:sp>
        </p:grpSp>
        <p:grpSp>
          <p:nvGrpSpPr>
            <p:cNvPr id="56" name="Grupo 55"/>
            <p:cNvGrpSpPr/>
            <p:nvPr/>
          </p:nvGrpSpPr>
          <p:grpSpPr>
            <a:xfrm>
              <a:off x="4326426" y="6356519"/>
              <a:ext cx="1906096" cy="307777"/>
              <a:chOff x="2756906" y="7066215"/>
              <a:chExt cx="1906096" cy="307777"/>
            </a:xfrm>
          </p:grpSpPr>
          <p:sp>
            <p:nvSpPr>
              <p:cNvPr id="57" name="Retângulo 56"/>
              <p:cNvSpPr/>
              <p:nvPr/>
            </p:nvSpPr>
            <p:spPr>
              <a:xfrm>
                <a:off x="2756906" y="7134455"/>
                <a:ext cx="177421" cy="184666"/>
              </a:xfrm>
              <a:prstGeom prst="rect">
                <a:avLst/>
              </a:prstGeom>
              <a:solidFill>
                <a:srgbClr val="55B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58" name="CaixaDeTexto 25"/>
              <p:cNvSpPr txBox="1"/>
              <p:nvPr/>
            </p:nvSpPr>
            <p:spPr>
              <a:xfrm>
                <a:off x="2884265"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0% - 10%</a:t>
                </a:r>
                <a:endParaRPr lang="pt-BR" sz="1400" dirty="0">
                  <a:solidFill>
                    <a:srgbClr val="444349"/>
                  </a:solidFill>
                </a:endParaRPr>
              </a:p>
            </p:txBody>
          </p:sp>
        </p:grpSp>
      </p:grpSp>
    </p:spTree>
    <p:extLst>
      <p:ext uri="{BB962C8B-B14F-4D97-AF65-F5344CB8AC3E}">
        <p14:creationId xmlns:p14="http://schemas.microsoft.com/office/powerpoint/2010/main" val="22949385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55343" y="267267"/>
            <a:ext cx="4743450" cy="1039695"/>
          </a:xfrm>
        </p:spPr>
        <p:txBody>
          <a:bodyPr/>
          <a:lstStyle/>
          <a:p>
            <a:r>
              <a:rPr lang="en-US" sz="3600" dirty="0">
                <a:solidFill>
                  <a:schemeClr val="accent1">
                    <a:lumMod val="75000"/>
                  </a:schemeClr>
                </a:solidFill>
              </a:rPr>
              <a:t>RELATÓRIO</a:t>
            </a:r>
            <a:br>
              <a:rPr lang="en-US" sz="3600" dirty="0">
                <a:solidFill>
                  <a:schemeClr val="accent1">
                    <a:lumMod val="75000"/>
                  </a:schemeClr>
                </a:solidFill>
              </a:rPr>
            </a:br>
            <a:r>
              <a:rPr lang="en-US" sz="3600" dirty="0">
                <a:solidFill>
                  <a:schemeClr val="accent1">
                    <a:lumMod val="75000"/>
                  </a:schemeClr>
                </a:solidFill>
              </a:rPr>
              <a:t>1</a:t>
            </a:r>
            <a:r>
              <a:rPr lang="en-US" sz="3600" dirty="0" smtClean="0">
                <a:solidFill>
                  <a:schemeClr val="accent1">
                    <a:lumMod val="75000"/>
                  </a:schemeClr>
                </a:solidFill>
              </a:rPr>
              <a:t>° SEMESTRE </a:t>
            </a:r>
            <a:r>
              <a:rPr lang="en-US" sz="3600" dirty="0">
                <a:solidFill>
                  <a:schemeClr val="accent1">
                    <a:lumMod val="75000"/>
                  </a:schemeClr>
                </a:solidFill>
              </a:rPr>
              <a:t>2019</a:t>
            </a:r>
            <a:endParaRPr lang="pt-BR" sz="3600" dirty="0">
              <a:solidFill>
                <a:schemeClr val="accent1">
                  <a:lumMod val="75000"/>
                </a:schemeClr>
              </a:solidFill>
            </a:endParaRPr>
          </a:p>
        </p:txBody>
      </p:sp>
      <p:pic>
        <p:nvPicPr>
          <p:cNvPr id="4" name="Imagem 3">
            <a:hlinkClick r:id="" action="ppaction://hlinkshowjump?jump=firstslide" tooltip="PÁGINA INICIAL"/>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7" name="Imagem 6">
            <a:hlinkClick r:id="" action="ppaction://hlinkshowjump?jump=nextslide"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7" name="Imagem 16">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5" name="CaixaDeTexto 4"/>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a:t>
            </a:r>
            <a:endParaRPr lang="pt-BR" sz="1050" dirty="0">
              <a:solidFill>
                <a:schemeClr val="bg1">
                  <a:lumMod val="50000"/>
                </a:schemeClr>
              </a:solidFill>
            </a:endParaRPr>
          </a:p>
        </p:txBody>
      </p:sp>
      <p:graphicFrame>
        <p:nvGraphicFramePr>
          <p:cNvPr id="9" name="Diagrama 8"/>
          <p:cNvGraphicFramePr/>
          <p:nvPr>
            <p:extLst>
              <p:ext uri="{D42A27DB-BD31-4B8C-83A1-F6EECF244321}">
                <p14:modId xmlns:p14="http://schemas.microsoft.com/office/powerpoint/2010/main" val="1741106523"/>
              </p:ext>
            </p:extLst>
          </p:nvPr>
        </p:nvGraphicFramePr>
        <p:xfrm>
          <a:off x="361952" y="2014674"/>
          <a:ext cx="6238875" cy="5581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28858928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6" name="Imagem 15">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7" name="Imagem 16">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12" name="CaixaDeTexto 11"/>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16</a:t>
            </a:r>
            <a:endParaRPr lang="pt-BR" sz="1050" dirty="0">
              <a:solidFill>
                <a:schemeClr val="bg1">
                  <a:lumMod val="50000"/>
                </a:schemeClr>
              </a:solidFill>
            </a:endParaRPr>
          </a:p>
        </p:txBody>
      </p:sp>
      <p:sp>
        <p:nvSpPr>
          <p:cNvPr id="14" name="Title 28">
            <a:extLst>
              <a:ext uri="{FF2B5EF4-FFF2-40B4-BE49-F238E27FC236}">
                <a16:creationId xmlns="" xmlns:a16="http://schemas.microsoft.com/office/drawing/2014/main" id="{CF5BE93F-A649-42C8-AEBD-2B75A390FADC}"/>
              </a:ext>
            </a:extLst>
          </p:cNvPr>
          <p:cNvSpPr>
            <a:spLocks noGrp="1"/>
          </p:cNvSpPr>
          <p:nvPr>
            <p:ph type="title"/>
          </p:nvPr>
        </p:nvSpPr>
        <p:spPr>
          <a:xfrm>
            <a:off x="1009649" y="227168"/>
            <a:ext cx="5153025" cy="1192057"/>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tx1"/>
                </a:solidFill>
              </a:rPr>
              <a:t/>
            </a:r>
            <a:br>
              <a:rPr lang="en-US" dirty="0">
                <a:solidFill>
                  <a:schemeClr val="tx1"/>
                </a:solidFill>
              </a:rPr>
            </a:br>
            <a:r>
              <a:rPr lang="pt-BR" dirty="0">
                <a:solidFill>
                  <a:schemeClr val="tx1"/>
                </a:solidFill>
              </a:rPr>
              <a:t/>
            </a:r>
            <a:br>
              <a:rPr lang="pt-BR" dirty="0">
                <a:solidFill>
                  <a:schemeClr val="tx1"/>
                </a:solidFill>
              </a:rPr>
            </a:br>
            <a:r>
              <a:rPr lang="pt-BR" sz="3200" dirty="0">
                <a:solidFill>
                  <a:schemeClr val="tx1"/>
                </a:solidFill>
              </a:rPr>
              <a:t>CARTÃO ESTUDANTE – PASSE LIVRE ESTUDANTIL -SBA </a:t>
            </a:r>
            <a:endParaRPr lang="ru-RU" sz="3200" dirty="0">
              <a:solidFill>
                <a:schemeClr val="tx1"/>
              </a:solidFill>
            </a:endParaRPr>
          </a:p>
        </p:txBody>
      </p:sp>
      <p:sp>
        <p:nvSpPr>
          <p:cNvPr id="18"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77027"/>
            <a:ext cx="68580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0946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m 34">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6" name="Imagem 35">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37" name="Imagem 36">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grpSp>
        <p:nvGrpSpPr>
          <p:cNvPr id="51" name="Grupo 50"/>
          <p:cNvGrpSpPr/>
          <p:nvPr/>
        </p:nvGrpSpPr>
        <p:grpSpPr>
          <a:xfrm>
            <a:off x="117566" y="6458947"/>
            <a:ext cx="6648994" cy="1910698"/>
            <a:chOff x="0" y="338658"/>
            <a:chExt cx="6238875" cy="1556100"/>
          </a:xfrm>
          <a:solidFill>
            <a:schemeClr val="bg1"/>
          </a:solidFill>
        </p:grpSpPr>
        <p:sp>
          <p:nvSpPr>
            <p:cNvPr id="52" name="Retângulo de cantos arredondados 51"/>
            <p:cNvSpPr/>
            <p:nvPr userDrawn="1"/>
          </p:nvSpPr>
          <p:spPr>
            <a:xfrm>
              <a:off x="0" y="338658"/>
              <a:ext cx="6238875" cy="1556100"/>
            </a:xfrm>
            <a:prstGeom prst="roundRect">
              <a:avLst/>
            </a:prstGeom>
            <a:grpFill/>
            <a:ln>
              <a:solidFill>
                <a:srgbClr val="55B55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etângulo 52"/>
            <p:cNvSpPr/>
            <p:nvPr userDrawn="1"/>
          </p:nvSpPr>
          <p:spPr>
            <a:xfrm>
              <a:off x="130576" y="681240"/>
              <a:ext cx="5948786" cy="108618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just"/>
              <a:endParaRPr lang="pt-BR" sz="1800" b="0" dirty="0">
                <a:solidFill>
                  <a:srgbClr val="0071BC"/>
                </a:solidFill>
              </a:endParaRPr>
            </a:p>
          </p:txBody>
        </p:sp>
      </p:grpSp>
      <p:sp>
        <p:nvSpPr>
          <p:cNvPr id="54" name="Retângulo 53"/>
          <p:cNvSpPr/>
          <p:nvPr/>
        </p:nvSpPr>
        <p:spPr>
          <a:xfrm>
            <a:off x="117566" y="6513538"/>
            <a:ext cx="6648993" cy="2062103"/>
          </a:xfrm>
          <a:prstGeom prst="rect">
            <a:avLst/>
          </a:prstGeom>
        </p:spPr>
        <p:txBody>
          <a:bodyPr wrap="square">
            <a:spAutoFit/>
          </a:bodyPr>
          <a:lstStyle/>
          <a:p>
            <a:pPr algn="just">
              <a:defRPr/>
            </a:pPr>
            <a:r>
              <a:rPr lang="pt-BR" sz="1600" dirty="0">
                <a:solidFill>
                  <a:schemeClr val="bg1">
                    <a:lumMod val="50000"/>
                  </a:schemeClr>
                </a:solidFill>
              </a:rPr>
              <a:t>Mais de </a:t>
            </a:r>
            <a:r>
              <a:rPr lang="pt-BR" sz="1600" dirty="0" smtClean="0">
                <a:solidFill>
                  <a:schemeClr val="bg1">
                    <a:lumMod val="50000"/>
                  </a:schemeClr>
                </a:solidFill>
              </a:rPr>
              <a:t>69% </a:t>
            </a:r>
            <a:r>
              <a:rPr lang="pt-BR" sz="1600" dirty="0">
                <a:solidFill>
                  <a:schemeClr val="bg1">
                    <a:lumMod val="50000"/>
                  </a:schemeClr>
                </a:solidFill>
              </a:rPr>
              <a:t>das demandas referente ao assunto se concentram nas Regiões Administrativas </a:t>
            </a:r>
            <a:r>
              <a:rPr lang="pt-BR" sz="1600" dirty="0" smtClean="0">
                <a:solidFill>
                  <a:schemeClr val="bg1">
                    <a:lumMod val="50000"/>
                  </a:schemeClr>
                </a:solidFill>
              </a:rPr>
              <a:t>do Plano Piloto, Ceilândia, Taguatinga, Samambaia, Gama, Guará e Santa Maria. </a:t>
            </a:r>
            <a:r>
              <a:rPr lang="pt-BR" sz="1600" dirty="0">
                <a:solidFill>
                  <a:schemeClr val="bg1">
                    <a:lumMod val="50000"/>
                  </a:schemeClr>
                </a:solidFill>
              </a:rPr>
              <a:t>Como muitas demandas se referem aos próprios Órgãos do GDF, a concentração de demandas no Plano Piloto se justifica pela localização das sedes destes. Destacamos Sobradinho por ser Cidade Satélite que recebeu mais elogios a Servidores Públicos do GDF. </a:t>
            </a:r>
          </a:p>
          <a:p>
            <a:pPr lvl="0" algn="just"/>
            <a:endParaRPr lang="pt-BR" sz="1600" dirty="0">
              <a:solidFill>
                <a:srgbClr val="0071BC"/>
              </a:solidFill>
            </a:endParaRPr>
          </a:p>
        </p:txBody>
      </p:sp>
      <p:sp>
        <p:nvSpPr>
          <p:cNvPr id="38" name="CaixaDeTexto 37"/>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17</a:t>
            </a:r>
            <a:endParaRPr lang="pt-BR" sz="1050" dirty="0">
              <a:solidFill>
                <a:schemeClr val="bg1">
                  <a:lumMod val="50000"/>
                </a:schemeClr>
              </a:solidFill>
            </a:endParaRPr>
          </a:p>
        </p:txBody>
      </p:sp>
      <p:sp>
        <p:nvSpPr>
          <p:cNvPr id="40" name="Title 28">
            <a:extLst>
              <a:ext uri="{FF2B5EF4-FFF2-40B4-BE49-F238E27FC236}">
                <a16:creationId xmlns="" xmlns:a16="http://schemas.microsoft.com/office/drawing/2014/main" id="{CF5BE93F-A649-42C8-AEBD-2B75A390FADC}"/>
              </a:ext>
            </a:extLst>
          </p:cNvPr>
          <p:cNvSpPr>
            <a:spLocks noGrp="1"/>
          </p:cNvSpPr>
          <p:nvPr>
            <p:ph type="title"/>
          </p:nvPr>
        </p:nvSpPr>
        <p:spPr>
          <a:xfrm>
            <a:off x="787172" y="-404698"/>
            <a:ext cx="5153025" cy="1192057"/>
          </a:xfrm>
        </p:spPr>
        <p:txBody>
          <a:bodyPr lIns="0" tIns="0" rIns="0" bIns="0">
            <a:noAutofit/>
          </a:bodyPr>
          <a:lstStyle>
            <a:lvl1pPr algn="ctr">
              <a:defRPr sz="3600" baseline="0">
                <a:solidFill>
                  <a:schemeClr val="bg1"/>
                </a:solidFill>
              </a:defRPr>
            </a:lvl1p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pt-BR" dirty="0" smtClean="0">
                <a:solidFill>
                  <a:schemeClr val="tx1"/>
                </a:solidFill>
              </a:rPr>
              <a:t>SERVIDOR PÚBLICO</a:t>
            </a:r>
            <a:endParaRPr lang="ru-RU" sz="3200" dirty="0">
              <a:solidFill>
                <a:schemeClr val="tx1"/>
              </a:solidFill>
            </a:endParaRPr>
          </a:p>
        </p:txBody>
      </p:sp>
      <p:sp>
        <p:nvSpPr>
          <p:cNvPr id="7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445211"/>
            <a:ext cx="6858000" cy="447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5029205" y="2547258"/>
            <a:ext cx="653142" cy="369332"/>
          </a:xfrm>
          <a:prstGeom prst="rect">
            <a:avLst/>
          </a:prstGeom>
          <a:noFill/>
        </p:spPr>
        <p:txBody>
          <a:bodyPr wrap="square" rtlCol="0">
            <a:spAutoFit/>
          </a:bodyPr>
          <a:lstStyle/>
          <a:p>
            <a:r>
              <a:rPr lang="pt-BR" b="1" dirty="0" smtClean="0">
                <a:solidFill>
                  <a:schemeClr val="bg1"/>
                </a:solidFill>
              </a:rPr>
              <a:t>287</a:t>
            </a:r>
            <a:endParaRPr lang="pt-BR" b="1" dirty="0">
              <a:solidFill>
                <a:schemeClr val="bg1"/>
              </a:solidFill>
            </a:endParaRPr>
          </a:p>
        </p:txBody>
      </p:sp>
      <p:sp>
        <p:nvSpPr>
          <p:cNvPr id="47" name="CaixaDeTexto 46"/>
          <p:cNvSpPr txBox="1"/>
          <p:nvPr/>
        </p:nvSpPr>
        <p:spPr>
          <a:xfrm>
            <a:off x="5259986" y="4998721"/>
            <a:ext cx="653142" cy="369332"/>
          </a:xfrm>
          <a:prstGeom prst="rect">
            <a:avLst/>
          </a:prstGeom>
          <a:noFill/>
        </p:spPr>
        <p:txBody>
          <a:bodyPr wrap="square" rtlCol="0">
            <a:spAutoFit/>
          </a:bodyPr>
          <a:lstStyle/>
          <a:p>
            <a:r>
              <a:rPr lang="pt-BR" b="1" dirty="0" smtClean="0">
                <a:solidFill>
                  <a:schemeClr val="bg1"/>
                </a:solidFill>
              </a:rPr>
              <a:t>170</a:t>
            </a:r>
            <a:endParaRPr lang="pt-BR" b="1" dirty="0">
              <a:solidFill>
                <a:schemeClr val="bg1"/>
              </a:solidFill>
            </a:endParaRPr>
          </a:p>
        </p:txBody>
      </p:sp>
      <p:sp>
        <p:nvSpPr>
          <p:cNvPr id="48" name="CaixaDeTexto 47"/>
          <p:cNvSpPr txBox="1"/>
          <p:nvPr/>
        </p:nvSpPr>
        <p:spPr>
          <a:xfrm>
            <a:off x="3655578" y="5205159"/>
            <a:ext cx="653142" cy="369332"/>
          </a:xfrm>
          <a:prstGeom prst="rect">
            <a:avLst/>
          </a:prstGeom>
          <a:noFill/>
        </p:spPr>
        <p:txBody>
          <a:bodyPr wrap="square" rtlCol="0">
            <a:spAutoFit/>
          </a:bodyPr>
          <a:lstStyle/>
          <a:p>
            <a:r>
              <a:rPr lang="pt-BR" b="1" dirty="0" smtClean="0">
                <a:solidFill>
                  <a:schemeClr val="bg1"/>
                </a:solidFill>
              </a:rPr>
              <a:t>52</a:t>
            </a:r>
            <a:endParaRPr lang="pt-BR" b="1" dirty="0">
              <a:solidFill>
                <a:schemeClr val="bg1"/>
              </a:solidFill>
            </a:endParaRPr>
          </a:p>
        </p:txBody>
      </p:sp>
      <p:sp>
        <p:nvSpPr>
          <p:cNvPr id="49" name="CaixaDeTexto 48"/>
          <p:cNvSpPr txBox="1"/>
          <p:nvPr/>
        </p:nvSpPr>
        <p:spPr>
          <a:xfrm>
            <a:off x="2310955" y="5424660"/>
            <a:ext cx="653142" cy="369332"/>
          </a:xfrm>
          <a:prstGeom prst="rect">
            <a:avLst/>
          </a:prstGeom>
          <a:noFill/>
        </p:spPr>
        <p:txBody>
          <a:bodyPr wrap="square" rtlCol="0">
            <a:spAutoFit/>
          </a:bodyPr>
          <a:lstStyle/>
          <a:p>
            <a:r>
              <a:rPr lang="pt-BR" b="1" dirty="0" smtClean="0">
                <a:solidFill>
                  <a:schemeClr val="bg1"/>
                </a:solidFill>
              </a:rPr>
              <a:t>333</a:t>
            </a:r>
            <a:endParaRPr lang="pt-BR" b="1" dirty="0">
              <a:solidFill>
                <a:schemeClr val="bg1"/>
              </a:solidFill>
            </a:endParaRPr>
          </a:p>
        </p:txBody>
      </p:sp>
      <p:sp>
        <p:nvSpPr>
          <p:cNvPr id="50" name="CaixaDeTexto 49"/>
          <p:cNvSpPr txBox="1"/>
          <p:nvPr/>
        </p:nvSpPr>
        <p:spPr>
          <a:xfrm>
            <a:off x="740234" y="5363700"/>
            <a:ext cx="653142" cy="369332"/>
          </a:xfrm>
          <a:prstGeom prst="rect">
            <a:avLst/>
          </a:prstGeom>
          <a:noFill/>
        </p:spPr>
        <p:txBody>
          <a:bodyPr wrap="square" rtlCol="0">
            <a:spAutoFit/>
          </a:bodyPr>
          <a:lstStyle/>
          <a:p>
            <a:r>
              <a:rPr lang="pt-BR" b="1" dirty="0" smtClean="0">
                <a:solidFill>
                  <a:schemeClr val="bg1"/>
                </a:solidFill>
              </a:rPr>
              <a:t>262</a:t>
            </a:r>
            <a:endParaRPr lang="pt-BR" b="1" dirty="0">
              <a:solidFill>
                <a:schemeClr val="bg1"/>
              </a:solidFill>
            </a:endParaRPr>
          </a:p>
        </p:txBody>
      </p:sp>
      <p:sp>
        <p:nvSpPr>
          <p:cNvPr id="55" name="CaixaDeTexto 54"/>
          <p:cNvSpPr txBox="1"/>
          <p:nvPr/>
        </p:nvSpPr>
        <p:spPr>
          <a:xfrm>
            <a:off x="1001492" y="4664224"/>
            <a:ext cx="653142" cy="369332"/>
          </a:xfrm>
          <a:prstGeom prst="rect">
            <a:avLst/>
          </a:prstGeom>
          <a:noFill/>
        </p:spPr>
        <p:txBody>
          <a:bodyPr wrap="square" rtlCol="0">
            <a:spAutoFit/>
          </a:bodyPr>
          <a:lstStyle/>
          <a:p>
            <a:r>
              <a:rPr lang="pt-BR" b="1" dirty="0" smtClean="0">
                <a:solidFill>
                  <a:schemeClr val="bg1"/>
                </a:solidFill>
              </a:rPr>
              <a:t>73</a:t>
            </a:r>
            <a:endParaRPr lang="pt-BR" b="1" dirty="0">
              <a:solidFill>
                <a:schemeClr val="bg1"/>
              </a:solidFill>
            </a:endParaRPr>
          </a:p>
        </p:txBody>
      </p:sp>
      <p:sp>
        <p:nvSpPr>
          <p:cNvPr id="56" name="CaixaDeTexto 55"/>
          <p:cNvSpPr txBox="1"/>
          <p:nvPr/>
        </p:nvSpPr>
        <p:spPr>
          <a:xfrm>
            <a:off x="727173" y="4342790"/>
            <a:ext cx="653142" cy="369332"/>
          </a:xfrm>
          <a:prstGeom prst="rect">
            <a:avLst/>
          </a:prstGeom>
          <a:noFill/>
        </p:spPr>
        <p:txBody>
          <a:bodyPr wrap="square" rtlCol="0">
            <a:spAutoFit/>
          </a:bodyPr>
          <a:lstStyle/>
          <a:p>
            <a:r>
              <a:rPr lang="pt-BR" b="1" dirty="0" smtClean="0">
                <a:solidFill>
                  <a:schemeClr val="bg1"/>
                </a:solidFill>
              </a:rPr>
              <a:t>179</a:t>
            </a:r>
            <a:endParaRPr lang="pt-BR" b="1" dirty="0">
              <a:solidFill>
                <a:schemeClr val="bg1"/>
              </a:solidFill>
            </a:endParaRPr>
          </a:p>
        </p:txBody>
      </p:sp>
      <p:sp>
        <p:nvSpPr>
          <p:cNvPr id="57" name="CaixaDeTexto 56"/>
          <p:cNvSpPr txBox="1"/>
          <p:nvPr/>
        </p:nvSpPr>
        <p:spPr>
          <a:xfrm>
            <a:off x="518165" y="3823064"/>
            <a:ext cx="653142" cy="369332"/>
          </a:xfrm>
          <a:prstGeom prst="rect">
            <a:avLst/>
          </a:prstGeom>
          <a:noFill/>
        </p:spPr>
        <p:txBody>
          <a:bodyPr wrap="square" rtlCol="0">
            <a:spAutoFit/>
          </a:bodyPr>
          <a:lstStyle/>
          <a:p>
            <a:r>
              <a:rPr lang="pt-BR" b="1" dirty="0" smtClean="0">
                <a:solidFill>
                  <a:schemeClr val="bg1"/>
                </a:solidFill>
              </a:rPr>
              <a:t>320</a:t>
            </a:r>
            <a:endParaRPr lang="pt-BR" b="1" dirty="0">
              <a:solidFill>
                <a:schemeClr val="bg1"/>
              </a:solidFill>
            </a:endParaRPr>
          </a:p>
        </p:txBody>
      </p:sp>
      <p:sp>
        <p:nvSpPr>
          <p:cNvPr id="58" name="CaixaDeTexto 57"/>
          <p:cNvSpPr txBox="1"/>
          <p:nvPr/>
        </p:nvSpPr>
        <p:spPr>
          <a:xfrm>
            <a:off x="910056" y="2199698"/>
            <a:ext cx="653142" cy="369332"/>
          </a:xfrm>
          <a:prstGeom prst="rect">
            <a:avLst/>
          </a:prstGeom>
          <a:noFill/>
        </p:spPr>
        <p:txBody>
          <a:bodyPr wrap="square" rtlCol="0">
            <a:spAutoFit/>
          </a:bodyPr>
          <a:lstStyle/>
          <a:p>
            <a:r>
              <a:rPr lang="pt-BR" b="1" dirty="0" smtClean="0">
                <a:solidFill>
                  <a:schemeClr val="bg1"/>
                </a:solidFill>
              </a:rPr>
              <a:t>58</a:t>
            </a:r>
            <a:endParaRPr lang="pt-BR" b="1" dirty="0">
              <a:solidFill>
                <a:schemeClr val="bg1"/>
              </a:solidFill>
            </a:endParaRPr>
          </a:p>
        </p:txBody>
      </p:sp>
      <p:sp>
        <p:nvSpPr>
          <p:cNvPr id="59" name="CaixaDeTexto 58"/>
          <p:cNvSpPr txBox="1"/>
          <p:nvPr/>
        </p:nvSpPr>
        <p:spPr>
          <a:xfrm>
            <a:off x="1861377" y="1589316"/>
            <a:ext cx="653142" cy="369332"/>
          </a:xfrm>
          <a:prstGeom prst="rect">
            <a:avLst/>
          </a:prstGeom>
          <a:noFill/>
        </p:spPr>
        <p:txBody>
          <a:bodyPr wrap="square" rtlCol="0">
            <a:spAutoFit/>
          </a:bodyPr>
          <a:lstStyle/>
          <a:p>
            <a:r>
              <a:rPr lang="pt-BR" b="1" dirty="0" smtClean="0">
                <a:solidFill>
                  <a:schemeClr val="bg1"/>
                </a:solidFill>
              </a:rPr>
              <a:t>50</a:t>
            </a:r>
            <a:endParaRPr lang="pt-BR" b="1" dirty="0">
              <a:solidFill>
                <a:schemeClr val="bg1"/>
              </a:solidFill>
            </a:endParaRPr>
          </a:p>
        </p:txBody>
      </p:sp>
      <p:sp>
        <p:nvSpPr>
          <p:cNvPr id="60" name="CaixaDeTexto 59"/>
          <p:cNvSpPr txBox="1"/>
          <p:nvPr/>
        </p:nvSpPr>
        <p:spPr>
          <a:xfrm>
            <a:off x="2553703" y="1563190"/>
            <a:ext cx="410394" cy="369332"/>
          </a:xfrm>
          <a:prstGeom prst="rect">
            <a:avLst/>
          </a:prstGeom>
          <a:noFill/>
        </p:spPr>
        <p:txBody>
          <a:bodyPr wrap="square" rtlCol="0">
            <a:spAutoFit/>
          </a:bodyPr>
          <a:lstStyle/>
          <a:p>
            <a:r>
              <a:rPr lang="pt-BR" b="1" dirty="0" smtClean="0">
                <a:solidFill>
                  <a:schemeClr val="bg1"/>
                </a:solidFill>
              </a:rPr>
              <a:t>7</a:t>
            </a:r>
            <a:endParaRPr lang="pt-BR" b="1" dirty="0">
              <a:solidFill>
                <a:schemeClr val="bg1"/>
              </a:solidFill>
            </a:endParaRPr>
          </a:p>
        </p:txBody>
      </p:sp>
      <p:sp>
        <p:nvSpPr>
          <p:cNvPr id="61" name="CaixaDeTexto 60"/>
          <p:cNvSpPr txBox="1"/>
          <p:nvPr/>
        </p:nvSpPr>
        <p:spPr>
          <a:xfrm>
            <a:off x="3122004" y="1598025"/>
            <a:ext cx="653142" cy="369332"/>
          </a:xfrm>
          <a:prstGeom prst="rect">
            <a:avLst/>
          </a:prstGeom>
          <a:noFill/>
        </p:spPr>
        <p:txBody>
          <a:bodyPr wrap="square" rtlCol="0">
            <a:spAutoFit/>
          </a:bodyPr>
          <a:lstStyle/>
          <a:p>
            <a:r>
              <a:rPr lang="pt-BR" b="1" dirty="0" smtClean="0">
                <a:solidFill>
                  <a:schemeClr val="bg1"/>
                </a:solidFill>
              </a:rPr>
              <a:t>252</a:t>
            </a:r>
            <a:endParaRPr lang="pt-BR" b="1" dirty="0">
              <a:solidFill>
                <a:schemeClr val="bg1"/>
              </a:solidFill>
            </a:endParaRPr>
          </a:p>
        </p:txBody>
      </p:sp>
      <p:sp>
        <p:nvSpPr>
          <p:cNvPr id="62" name="CaixaDeTexto 61"/>
          <p:cNvSpPr txBox="1"/>
          <p:nvPr/>
        </p:nvSpPr>
        <p:spPr>
          <a:xfrm>
            <a:off x="3642519" y="3182984"/>
            <a:ext cx="653142" cy="369332"/>
          </a:xfrm>
          <a:prstGeom prst="rect">
            <a:avLst/>
          </a:prstGeom>
          <a:noFill/>
        </p:spPr>
        <p:txBody>
          <a:bodyPr wrap="square" rtlCol="0">
            <a:spAutoFit/>
          </a:bodyPr>
          <a:lstStyle/>
          <a:p>
            <a:r>
              <a:rPr lang="pt-BR" b="1" dirty="0" smtClean="0">
                <a:solidFill>
                  <a:schemeClr val="bg1"/>
                </a:solidFill>
              </a:rPr>
              <a:t>20</a:t>
            </a:r>
            <a:endParaRPr lang="pt-BR" b="1" dirty="0">
              <a:solidFill>
                <a:schemeClr val="bg1"/>
              </a:solidFill>
            </a:endParaRPr>
          </a:p>
        </p:txBody>
      </p:sp>
      <p:sp>
        <p:nvSpPr>
          <p:cNvPr id="63" name="CaixaDeTexto 62"/>
          <p:cNvSpPr txBox="1"/>
          <p:nvPr/>
        </p:nvSpPr>
        <p:spPr>
          <a:xfrm>
            <a:off x="3475001" y="3973458"/>
            <a:ext cx="653142" cy="369332"/>
          </a:xfrm>
          <a:prstGeom prst="rect">
            <a:avLst/>
          </a:prstGeom>
          <a:noFill/>
        </p:spPr>
        <p:txBody>
          <a:bodyPr wrap="square" rtlCol="0">
            <a:spAutoFit/>
          </a:bodyPr>
          <a:lstStyle/>
          <a:p>
            <a:r>
              <a:rPr lang="pt-BR" b="1" dirty="0" smtClean="0">
                <a:solidFill>
                  <a:schemeClr val="bg1"/>
                </a:solidFill>
              </a:rPr>
              <a:t>20</a:t>
            </a:r>
            <a:endParaRPr lang="pt-BR" b="1" dirty="0">
              <a:solidFill>
                <a:schemeClr val="bg1"/>
              </a:solidFill>
            </a:endParaRPr>
          </a:p>
        </p:txBody>
      </p:sp>
      <p:sp>
        <p:nvSpPr>
          <p:cNvPr id="64" name="CaixaDeTexto 63"/>
          <p:cNvSpPr txBox="1"/>
          <p:nvPr/>
        </p:nvSpPr>
        <p:spPr>
          <a:xfrm>
            <a:off x="2746376" y="4488267"/>
            <a:ext cx="653142" cy="369332"/>
          </a:xfrm>
          <a:prstGeom prst="rect">
            <a:avLst/>
          </a:prstGeom>
          <a:noFill/>
        </p:spPr>
        <p:txBody>
          <a:bodyPr wrap="square" rtlCol="0">
            <a:spAutoFit/>
          </a:bodyPr>
          <a:lstStyle/>
          <a:p>
            <a:r>
              <a:rPr lang="pt-BR" b="1" dirty="0" smtClean="0">
                <a:solidFill>
                  <a:schemeClr val="bg1"/>
                </a:solidFill>
              </a:rPr>
              <a:t>22</a:t>
            </a:r>
            <a:endParaRPr lang="pt-BR" b="1" dirty="0">
              <a:solidFill>
                <a:schemeClr val="bg1"/>
              </a:solidFill>
            </a:endParaRPr>
          </a:p>
        </p:txBody>
      </p:sp>
      <p:sp>
        <p:nvSpPr>
          <p:cNvPr id="65" name="CaixaDeTexto 64"/>
          <p:cNvSpPr txBox="1"/>
          <p:nvPr/>
        </p:nvSpPr>
        <p:spPr>
          <a:xfrm>
            <a:off x="2141385" y="4625036"/>
            <a:ext cx="653142" cy="369332"/>
          </a:xfrm>
          <a:prstGeom prst="rect">
            <a:avLst/>
          </a:prstGeom>
          <a:noFill/>
        </p:spPr>
        <p:txBody>
          <a:bodyPr wrap="square" rtlCol="0">
            <a:spAutoFit/>
          </a:bodyPr>
          <a:lstStyle/>
          <a:p>
            <a:r>
              <a:rPr lang="pt-BR" b="1" dirty="0" smtClean="0">
                <a:solidFill>
                  <a:schemeClr val="bg1"/>
                </a:solidFill>
              </a:rPr>
              <a:t>11</a:t>
            </a:r>
            <a:endParaRPr lang="pt-BR" b="1" dirty="0">
              <a:solidFill>
                <a:schemeClr val="bg1"/>
              </a:solidFill>
            </a:endParaRPr>
          </a:p>
        </p:txBody>
      </p:sp>
      <p:sp>
        <p:nvSpPr>
          <p:cNvPr id="66" name="CaixaDeTexto 65"/>
          <p:cNvSpPr txBox="1"/>
          <p:nvPr/>
        </p:nvSpPr>
        <p:spPr>
          <a:xfrm>
            <a:off x="1814569" y="4725185"/>
            <a:ext cx="653142" cy="338554"/>
          </a:xfrm>
          <a:prstGeom prst="rect">
            <a:avLst/>
          </a:prstGeom>
          <a:noFill/>
        </p:spPr>
        <p:txBody>
          <a:bodyPr wrap="square" rtlCol="0">
            <a:spAutoFit/>
          </a:bodyPr>
          <a:lstStyle/>
          <a:p>
            <a:r>
              <a:rPr lang="pt-BR" sz="1600" b="1" dirty="0" smtClean="0">
                <a:solidFill>
                  <a:schemeClr val="bg1"/>
                </a:solidFill>
              </a:rPr>
              <a:t>49</a:t>
            </a:r>
            <a:endParaRPr lang="pt-BR" sz="1600" b="1" dirty="0">
              <a:solidFill>
                <a:schemeClr val="bg1"/>
              </a:solidFill>
            </a:endParaRPr>
          </a:p>
        </p:txBody>
      </p:sp>
      <p:sp>
        <p:nvSpPr>
          <p:cNvPr id="67" name="CaixaDeTexto 66"/>
          <p:cNvSpPr txBox="1"/>
          <p:nvPr/>
        </p:nvSpPr>
        <p:spPr>
          <a:xfrm>
            <a:off x="1731848" y="4429633"/>
            <a:ext cx="653142" cy="338554"/>
          </a:xfrm>
          <a:prstGeom prst="rect">
            <a:avLst/>
          </a:prstGeom>
          <a:noFill/>
        </p:spPr>
        <p:txBody>
          <a:bodyPr wrap="square" rtlCol="0">
            <a:spAutoFit/>
          </a:bodyPr>
          <a:lstStyle/>
          <a:p>
            <a:r>
              <a:rPr lang="pt-BR" sz="1600" b="1" dirty="0" smtClean="0">
                <a:solidFill>
                  <a:schemeClr val="bg1"/>
                </a:solidFill>
              </a:rPr>
              <a:t>37</a:t>
            </a:r>
            <a:endParaRPr lang="pt-BR" sz="1600" b="1" dirty="0">
              <a:solidFill>
                <a:schemeClr val="bg1"/>
              </a:solidFill>
            </a:endParaRPr>
          </a:p>
        </p:txBody>
      </p:sp>
      <p:sp>
        <p:nvSpPr>
          <p:cNvPr id="68" name="CaixaDeTexto 67"/>
          <p:cNvSpPr txBox="1"/>
          <p:nvPr/>
        </p:nvSpPr>
        <p:spPr>
          <a:xfrm>
            <a:off x="1718776" y="4091079"/>
            <a:ext cx="653142" cy="338554"/>
          </a:xfrm>
          <a:prstGeom prst="rect">
            <a:avLst/>
          </a:prstGeom>
          <a:noFill/>
        </p:spPr>
        <p:txBody>
          <a:bodyPr wrap="square" rtlCol="0">
            <a:spAutoFit/>
          </a:bodyPr>
          <a:lstStyle/>
          <a:p>
            <a:r>
              <a:rPr lang="pt-BR" sz="1600" b="1" dirty="0" smtClean="0">
                <a:solidFill>
                  <a:schemeClr val="bg1"/>
                </a:solidFill>
              </a:rPr>
              <a:t>77</a:t>
            </a:r>
            <a:endParaRPr lang="pt-BR" sz="1600" b="1" dirty="0">
              <a:solidFill>
                <a:schemeClr val="bg1"/>
              </a:solidFill>
            </a:endParaRPr>
          </a:p>
        </p:txBody>
      </p:sp>
      <p:sp>
        <p:nvSpPr>
          <p:cNvPr id="69" name="CaixaDeTexto 68"/>
          <p:cNvSpPr txBox="1"/>
          <p:nvPr/>
        </p:nvSpPr>
        <p:spPr>
          <a:xfrm>
            <a:off x="1661084" y="3752525"/>
            <a:ext cx="428049" cy="338554"/>
          </a:xfrm>
          <a:prstGeom prst="rect">
            <a:avLst/>
          </a:prstGeom>
          <a:noFill/>
        </p:spPr>
        <p:txBody>
          <a:bodyPr wrap="square" rtlCol="0">
            <a:spAutoFit/>
          </a:bodyPr>
          <a:lstStyle/>
          <a:p>
            <a:r>
              <a:rPr lang="pt-BR" sz="1600" b="1" dirty="0">
                <a:solidFill>
                  <a:schemeClr val="bg1"/>
                </a:solidFill>
              </a:rPr>
              <a:t>3</a:t>
            </a:r>
            <a:r>
              <a:rPr lang="pt-BR" sz="1600" b="1" dirty="0" smtClean="0">
                <a:solidFill>
                  <a:schemeClr val="bg1"/>
                </a:solidFill>
              </a:rPr>
              <a:t>9</a:t>
            </a:r>
            <a:endParaRPr lang="pt-BR" sz="1600" b="1" dirty="0">
              <a:solidFill>
                <a:schemeClr val="bg1"/>
              </a:solidFill>
            </a:endParaRPr>
          </a:p>
        </p:txBody>
      </p:sp>
      <p:sp>
        <p:nvSpPr>
          <p:cNvPr id="70" name="CaixaDeTexto 69"/>
          <p:cNvSpPr txBox="1"/>
          <p:nvPr/>
        </p:nvSpPr>
        <p:spPr>
          <a:xfrm>
            <a:off x="1334514" y="3512063"/>
            <a:ext cx="653142" cy="338554"/>
          </a:xfrm>
          <a:prstGeom prst="rect">
            <a:avLst/>
          </a:prstGeom>
          <a:noFill/>
        </p:spPr>
        <p:txBody>
          <a:bodyPr wrap="square" rtlCol="0">
            <a:spAutoFit/>
          </a:bodyPr>
          <a:lstStyle/>
          <a:p>
            <a:r>
              <a:rPr lang="pt-BR" sz="1600" b="1" dirty="0" smtClean="0">
                <a:solidFill>
                  <a:schemeClr val="bg1"/>
                </a:solidFill>
              </a:rPr>
              <a:t>334</a:t>
            </a:r>
            <a:endParaRPr lang="pt-BR" sz="1600" b="1" dirty="0">
              <a:solidFill>
                <a:schemeClr val="bg1"/>
              </a:solidFill>
            </a:endParaRPr>
          </a:p>
        </p:txBody>
      </p:sp>
      <p:sp>
        <p:nvSpPr>
          <p:cNvPr id="71" name="CaixaDeTexto 70"/>
          <p:cNvSpPr txBox="1"/>
          <p:nvPr/>
        </p:nvSpPr>
        <p:spPr>
          <a:xfrm>
            <a:off x="1930806" y="3523699"/>
            <a:ext cx="428049" cy="307777"/>
          </a:xfrm>
          <a:prstGeom prst="rect">
            <a:avLst/>
          </a:prstGeom>
          <a:noFill/>
        </p:spPr>
        <p:txBody>
          <a:bodyPr wrap="square" rtlCol="0">
            <a:spAutoFit/>
          </a:bodyPr>
          <a:lstStyle/>
          <a:p>
            <a:r>
              <a:rPr lang="pt-BR" sz="1400" b="1" dirty="0" smtClean="0">
                <a:solidFill>
                  <a:schemeClr val="bg1"/>
                </a:solidFill>
              </a:rPr>
              <a:t>3</a:t>
            </a:r>
            <a:r>
              <a:rPr lang="pt-BR" sz="1400" b="1" dirty="0">
                <a:solidFill>
                  <a:schemeClr val="bg1"/>
                </a:solidFill>
              </a:rPr>
              <a:t>3</a:t>
            </a:r>
          </a:p>
        </p:txBody>
      </p:sp>
      <p:sp>
        <p:nvSpPr>
          <p:cNvPr id="73" name="CaixaDeTexto 72"/>
          <p:cNvSpPr txBox="1"/>
          <p:nvPr/>
        </p:nvSpPr>
        <p:spPr>
          <a:xfrm>
            <a:off x="1783422" y="2771113"/>
            <a:ext cx="819261" cy="338554"/>
          </a:xfrm>
          <a:prstGeom prst="rect">
            <a:avLst/>
          </a:prstGeom>
          <a:noFill/>
        </p:spPr>
        <p:txBody>
          <a:bodyPr wrap="square" rtlCol="0">
            <a:spAutoFit/>
          </a:bodyPr>
          <a:lstStyle/>
          <a:p>
            <a:r>
              <a:rPr lang="pt-BR" sz="1600" b="1" dirty="0" smtClean="0">
                <a:solidFill>
                  <a:schemeClr val="bg1"/>
                </a:solidFill>
              </a:rPr>
              <a:t>1.640</a:t>
            </a:r>
            <a:endParaRPr lang="pt-BR" sz="1600" b="1" dirty="0">
              <a:solidFill>
                <a:schemeClr val="bg1"/>
              </a:solidFill>
            </a:endParaRPr>
          </a:p>
        </p:txBody>
      </p:sp>
      <p:sp>
        <p:nvSpPr>
          <p:cNvPr id="74" name="CaixaDeTexto 73"/>
          <p:cNvSpPr txBox="1"/>
          <p:nvPr/>
        </p:nvSpPr>
        <p:spPr>
          <a:xfrm>
            <a:off x="2193052" y="3426165"/>
            <a:ext cx="428049" cy="338554"/>
          </a:xfrm>
          <a:prstGeom prst="rect">
            <a:avLst/>
          </a:prstGeom>
          <a:noFill/>
        </p:spPr>
        <p:txBody>
          <a:bodyPr wrap="square" rtlCol="0">
            <a:spAutoFit/>
          </a:bodyPr>
          <a:lstStyle/>
          <a:p>
            <a:r>
              <a:rPr lang="pt-BR" sz="1600" b="1" dirty="0" smtClean="0">
                <a:solidFill>
                  <a:schemeClr val="bg1"/>
                </a:solidFill>
              </a:rPr>
              <a:t>78</a:t>
            </a:r>
            <a:endParaRPr lang="pt-BR" sz="1600" b="1" dirty="0">
              <a:solidFill>
                <a:schemeClr val="bg1"/>
              </a:solidFill>
            </a:endParaRPr>
          </a:p>
        </p:txBody>
      </p:sp>
      <p:sp>
        <p:nvSpPr>
          <p:cNvPr id="76" name="CaixaDeTexto 75"/>
          <p:cNvSpPr txBox="1"/>
          <p:nvPr/>
        </p:nvSpPr>
        <p:spPr>
          <a:xfrm>
            <a:off x="2021150" y="3881744"/>
            <a:ext cx="577187" cy="307777"/>
          </a:xfrm>
          <a:prstGeom prst="rect">
            <a:avLst/>
          </a:prstGeom>
          <a:noFill/>
        </p:spPr>
        <p:txBody>
          <a:bodyPr wrap="square" rtlCol="0">
            <a:spAutoFit/>
          </a:bodyPr>
          <a:lstStyle/>
          <a:p>
            <a:r>
              <a:rPr lang="pt-BR" sz="1400" b="1" dirty="0" smtClean="0">
                <a:solidFill>
                  <a:schemeClr val="bg1"/>
                </a:solidFill>
              </a:rPr>
              <a:t>155</a:t>
            </a:r>
            <a:endParaRPr lang="pt-BR" sz="1400" b="1" dirty="0">
              <a:solidFill>
                <a:schemeClr val="bg1"/>
              </a:solidFill>
            </a:endParaRPr>
          </a:p>
        </p:txBody>
      </p:sp>
      <p:sp>
        <p:nvSpPr>
          <p:cNvPr id="77" name="CaixaDeTexto 76"/>
          <p:cNvSpPr txBox="1"/>
          <p:nvPr/>
        </p:nvSpPr>
        <p:spPr>
          <a:xfrm>
            <a:off x="2255870" y="4148844"/>
            <a:ext cx="428049" cy="307777"/>
          </a:xfrm>
          <a:prstGeom prst="rect">
            <a:avLst/>
          </a:prstGeom>
          <a:noFill/>
        </p:spPr>
        <p:txBody>
          <a:bodyPr wrap="square" rtlCol="0">
            <a:spAutoFit/>
          </a:bodyPr>
          <a:lstStyle/>
          <a:p>
            <a:r>
              <a:rPr lang="pt-BR" sz="1400" b="1" dirty="0" smtClean="0">
                <a:solidFill>
                  <a:schemeClr val="bg1"/>
                </a:solidFill>
              </a:rPr>
              <a:t>23</a:t>
            </a:r>
            <a:endParaRPr lang="pt-BR" sz="1400" b="1" dirty="0">
              <a:solidFill>
                <a:schemeClr val="bg1"/>
              </a:solidFill>
            </a:endParaRPr>
          </a:p>
        </p:txBody>
      </p:sp>
      <p:sp>
        <p:nvSpPr>
          <p:cNvPr id="105" name="CaixaDeTexto 104"/>
          <p:cNvSpPr txBox="1"/>
          <p:nvPr/>
        </p:nvSpPr>
        <p:spPr>
          <a:xfrm>
            <a:off x="2984532" y="3020684"/>
            <a:ext cx="428049" cy="307777"/>
          </a:xfrm>
          <a:prstGeom prst="rect">
            <a:avLst/>
          </a:prstGeom>
          <a:noFill/>
        </p:spPr>
        <p:txBody>
          <a:bodyPr wrap="square" rtlCol="0">
            <a:spAutoFit/>
          </a:bodyPr>
          <a:lstStyle/>
          <a:p>
            <a:r>
              <a:rPr lang="pt-BR" sz="1400" b="1" dirty="0" smtClean="0">
                <a:solidFill>
                  <a:schemeClr val="bg1"/>
                </a:solidFill>
              </a:rPr>
              <a:t>23</a:t>
            </a:r>
            <a:endParaRPr lang="pt-BR" sz="1400" b="1" dirty="0">
              <a:solidFill>
                <a:schemeClr val="bg1"/>
              </a:solidFill>
            </a:endParaRPr>
          </a:p>
        </p:txBody>
      </p:sp>
      <p:sp>
        <p:nvSpPr>
          <p:cNvPr id="106" name="CaixaDeTexto 105"/>
          <p:cNvSpPr txBox="1"/>
          <p:nvPr/>
        </p:nvSpPr>
        <p:spPr>
          <a:xfrm>
            <a:off x="2453481" y="3665681"/>
            <a:ext cx="428049" cy="261610"/>
          </a:xfrm>
          <a:prstGeom prst="rect">
            <a:avLst/>
          </a:prstGeom>
          <a:noFill/>
        </p:spPr>
        <p:txBody>
          <a:bodyPr wrap="square" rtlCol="0">
            <a:spAutoFit/>
          </a:bodyPr>
          <a:lstStyle/>
          <a:p>
            <a:r>
              <a:rPr lang="pt-BR" sz="1100" b="1" dirty="0" smtClean="0">
                <a:solidFill>
                  <a:schemeClr val="bg1"/>
                </a:solidFill>
              </a:rPr>
              <a:t>22</a:t>
            </a:r>
            <a:endParaRPr lang="pt-BR" sz="1100" b="1" dirty="0">
              <a:solidFill>
                <a:schemeClr val="bg1"/>
              </a:solidFill>
            </a:endParaRPr>
          </a:p>
        </p:txBody>
      </p:sp>
      <p:sp>
        <p:nvSpPr>
          <p:cNvPr id="107" name="CaixaDeTexto 106"/>
          <p:cNvSpPr txBox="1"/>
          <p:nvPr/>
        </p:nvSpPr>
        <p:spPr>
          <a:xfrm>
            <a:off x="2433388" y="3507593"/>
            <a:ext cx="428049" cy="261610"/>
          </a:xfrm>
          <a:prstGeom prst="rect">
            <a:avLst/>
          </a:prstGeom>
          <a:noFill/>
        </p:spPr>
        <p:txBody>
          <a:bodyPr wrap="square" rtlCol="0">
            <a:spAutoFit/>
          </a:bodyPr>
          <a:lstStyle/>
          <a:p>
            <a:r>
              <a:rPr lang="pt-BR" sz="1100" b="1" dirty="0" smtClean="0">
                <a:solidFill>
                  <a:schemeClr val="bg1"/>
                </a:solidFill>
              </a:rPr>
              <a:t>39</a:t>
            </a:r>
            <a:endParaRPr lang="pt-BR" sz="1100" b="1" dirty="0">
              <a:solidFill>
                <a:schemeClr val="bg1"/>
              </a:solidFill>
            </a:endParaRPr>
          </a:p>
        </p:txBody>
      </p:sp>
      <p:sp>
        <p:nvSpPr>
          <p:cNvPr id="108" name="CaixaDeTexto 107"/>
          <p:cNvSpPr txBox="1"/>
          <p:nvPr/>
        </p:nvSpPr>
        <p:spPr>
          <a:xfrm>
            <a:off x="600893" y="1149527"/>
            <a:ext cx="6257107" cy="338554"/>
          </a:xfrm>
          <a:prstGeom prst="rect">
            <a:avLst/>
          </a:prstGeom>
          <a:noFill/>
        </p:spPr>
        <p:txBody>
          <a:bodyPr wrap="square" rtlCol="0">
            <a:spAutoFit/>
          </a:bodyPr>
          <a:lstStyle/>
          <a:p>
            <a:r>
              <a:rPr lang="pt-BR" sz="1600" dirty="0" smtClean="0"/>
              <a:t>Total de Manifestações: 4.751– </a:t>
            </a:r>
            <a:r>
              <a:rPr lang="pt-BR" sz="1600" dirty="0"/>
              <a:t>3</a:t>
            </a:r>
            <a:r>
              <a:rPr lang="pt-BR" sz="1600" dirty="0" smtClean="0"/>
              <a:t>4% de Resolutividade</a:t>
            </a:r>
            <a:endParaRPr lang="pt-BR" sz="1600" dirty="0"/>
          </a:p>
        </p:txBody>
      </p:sp>
      <p:grpSp>
        <p:nvGrpSpPr>
          <p:cNvPr id="45" name="Grupo 44"/>
          <p:cNvGrpSpPr/>
          <p:nvPr/>
        </p:nvGrpSpPr>
        <p:grpSpPr>
          <a:xfrm>
            <a:off x="1402557" y="5866509"/>
            <a:ext cx="4785837" cy="621681"/>
            <a:chOff x="1446685" y="6069911"/>
            <a:chExt cx="4785837" cy="621681"/>
          </a:xfrm>
        </p:grpSpPr>
        <p:grpSp>
          <p:nvGrpSpPr>
            <p:cNvPr id="46" name="Grupo 45"/>
            <p:cNvGrpSpPr/>
            <p:nvPr/>
          </p:nvGrpSpPr>
          <p:grpSpPr>
            <a:xfrm>
              <a:off x="1446685" y="6081287"/>
              <a:ext cx="1917485" cy="307777"/>
              <a:chOff x="532269" y="6490727"/>
              <a:chExt cx="1917485" cy="307777"/>
            </a:xfrm>
          </p:grpSpPr>
          <p:sp>
            <p:nvSpPr>
              <p:cNvPr id="92" name="Retângulo 91"/>
              <p:cNvSpPr/>
              <p:nvPr/>
            </p:nvSpPr>
            <p:spPr>
              <a:xfrm>
                <a:off x="532269" y="6545319"/>
                <a:ext cx="177421" cy="184666"/>
              </a:xfrm>
              <a:prstGeom prst="rect">
                <a:avLst/>
              </a:prstGeom>
              <a:solidFill>
                <a:srgbClr val="D75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93" name="CaixaDeTexto 8"/>
              <p:cNvSpPr txBox="1"/>
              <p:nvPr/>
            </p:nvSpPr>
            <p:spPr>
              <a:xfrm>
                <a:off x="671017" y="649072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90% - 100%</a:t>
                </a:r>
                <a:endParaRPr lang="pt-BR" sz="1400" dirty="0">
                  <a:solidFill>
                    <a:srgbClr val="444349"/>
                  </a:solidFill>
                </a:endParaRPr>
              </a:p>
            </p:txBody>
          </p:sp>
        </p:grpSp>
        <p:grpSp>
          <p:nvGrpSpPr>
            <p:cNvPr id="75" name="Grupo 74"/>
            <p:cNvGrpSpPr/>
            <p:nvPr/>
          </p:nvGrpSpPr>
          <p:grpSpPr>
            <a:xfrm>
              <a:off x="1448957" y="6370167"/>
              <a:ext cx="1917485" cy="307777"/>
              <a:chOff x="534541" y="6779607"/>
              <a:chExt cx="1917485" cy="307777"/>
            </a:xfrm>
          </p:grpSpPr>
          <p:sp>
            <p:nvSpPr>
              <p:cNvPr id="90" name="Retângulo 89"/>
              <p:cNvSpPr/>
              <p:nvPr/>
            </p:nvSpPr>
            <p:spPr>
              <a:xfrm>
                <a:off x="534541" y="6847847"/>
                <a:ext cx="177421" cy="184666"/>
              </a:xfrm>
              <a:prstGeom prst="rect">
                <a:avLst/>
              </a:prstGeom>
              <a:solidFill>
                <a:srgbClr val="E9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91" name="CaixaDeTexto 21"/>
              <p:cNvSpPr txBox="1"/>
              <p:nvPr/>
            </p:nvSpPr>
            <p:spPr>
              <a:xfrm>
                <a:off x="673289"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7</a:t>
                </a:r>
                <a:r>
                  <a:rPr lang="pt-BR" sz="1400" dirty="0" smtClean="0">
                    <a:solidFill>
                      <a:srgbClr val="444349"/>
                    </a:solidFill>
                  </a:rPr>
                  <a:t>0% - 90%</a:t>
                </a:r>
                <a:endParaRPr lang="pt-BR" sz="1400" dirty="0">
                  <a:solidFill>
                    <a:srgbClr val="444349"/>
                  </a:solidFill>
                </a:endParaRPr>
              </a:p>
            </p:txBody>
          </p:sp>
        </p:grpSp>
        <p:grpSp>
          <p:nvGrpSpPr>
            <p:cNvPr id="78" name="Grupo 77"/>
            <p:cNvGrpSpPr/>
            <p:nvPr/>
          </p:nvGrpSpPr>
          <p:grpSpPr>
            <a:xfrm>
              <a:off x="2868349" y="6069911"/>
              <a:ext cx="1917485" cy="307777"/>
              <a:chOff x="534541" y="7066215"/>
              <a:chExt cx="1917485" cy="307777"/>
            </a:xfrm>
          </p:grpSpPr>
          <p:sp>
            <p:nvSpPr>
              <p:cNvPr id="88" name="Retângulo 87"/>
              <p:cNvSpPr/>
              <p:nvPr/>
            </p:nvSpPr>
            <p:spPr>
              <a:xfrm>
                <a:off x="534541" y="7134455"/>
                <a:ext cx="177421" cy="184666"/>
              </a:xfrm>
              <a:prstGeom prst="rect">
                <a:avLst/>
              </a:prstGeom>
              <a:solidFill>
                <a:srgbClr val="ED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9" name="CaixaDeTexto 22"/>
              <p:cNvSpPr txBox="1"/>
              <p:nvPr/>
            </p:nvSpPr>
            <p:spPr>
              <a:xfrm>
                <a:off x="673289"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5</a:t>
                </a:r>
                <a:r>
                  <a:rPr lang="pt-BR" sz="1400" dirty="0" smtClean="0">
                    <a:solidFill>
                      <a:srgbClr val="444349"/>
                    </a:solidFill>
                  </a:rPr>
                  <a:t>0% - 70%</a:t>
                </a:r>
                <a:endParaRPr lang="pt-BR" sz="1400" dirty="0">
                  <a:solidFill>
                    <a:srgbClr val="444349"/>
                  </a:solidFill>
                </a:endParaRPr>
              </a:p>
            </p:txBody>
          </p:sp>
        </p:grpSp>
        <p:grpSp>
          <p:nvGrpSpPr>
            <p:cNvPr id="79" name="Grupo 78"/>
            <p:cNvGrpSpPr/>
            <p:nvPr/>
          </p:nvGrpSpPr>
          <p:grpSpPr>
            <a:xfrm>
              <a:off x="2879738" y="6383815"/>
              <a:ext cx="1906096" cy="307777"/>
              <a:chOff x="2756906" y="6492999"/>
              <a:chExt cx="1906096" cy="307777"/>
            </a:xfrm>
          </p:grpSpPr>
          <p:sp>
            <p:nvSpPr>
              <p:cNvPr id="86" name="Retângulo 85"/>
              <p:cNvSpPr/>
              <p:nvPr/>
            </p:nvSpPr>
            <p:spPr>
              <a:xfrm>
                <a:off x="2756906" y="6545319"/>
                <a:ext cx="177421" cy="184666"/>
              </a:xfrm>
              <a:prstGeom prst="rect">
                <a:avLst/>
              </a:prstGeom>
              <a:solidFill>
                <a:srgbClr val="93D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7" name="CaixaDeTexto 23"/>
              <p:cNvSpPr txBox="1"/>
              <p:nvPr/>
            </p:nvSpPr>
            <p:spPr>
              <a:xfrm>
                <a:off x="2884265" y="6492999"/>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30% - 50%</a:t>
                </a:r>
                <a:endParaRPr lang="pt-BR" sz="1400" dirty="0">
                  <a:solidFill>
                    <a:srgbClr val="444349"/>
                  </a:solidFill>
                </a:endParaRPr>
              </a:p>
            </p:txBody>
          </p:sp>
        </p:grpSp>
        <p:grpSp>
          <p:nvGrpSpPr>
            <p:cNvPr id="80" name="Grupo 79"/>
            <p:cNvGrpSpPr/>
            <p:nvPr/>
          </p:nvGrpSpPr>
          <p:grpSpPr>
            <a:xfrm>
              <a:off x="4326426" y="6069911"/>
              <a:ext cx="1906096" cy="307777"/>
              <a:chOff x="2756906" y="6779607"/>
              <a:chExt cx="1906096" cy="307777"/>
            </a:xfrm>
          </p:grpSpPr>
          <p:sp>
            <p:nvSpPr>
              <p:cNvPr id="84" name="Retângulo 83"/>
              <p:cNvSpPr/>
              <p:nvPr/>
            </p:nvSpPr>
            <p:spPr>
              <a:xfrm>
                <a:off x="2756906" y="6847847"/>
                <a:ext cx="177421" cy="184666"/>
              </a:xfrm>
              <a:prstGeom prst="rect">
                <a:avLst/>
              </a:prstGeom>
              <a:solidFill>
                <a:srgbClr val="79C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5" name="CaixaDeTexto 24"/>
              <p:cNvSpPr txBox="1"/>
              <p:nvPr/>
            </p:nvSpPr>
            <p:spPr>
              <a:xfrm>
                <a:off x="2884265"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1</a:t>
                </a:r>
                <a:r>
                  <a:rPr lang="pt-BR" sz="1400" dirty="0" smtClean="0">
                    <a:solidFill>
                      <a:srgbClr val="444349"/>
                    </a:solidFill>
                  </a:rPr>
                  <a:t>0% - 30%</a:t>
                </a:r>
                <a:endParaRPr lang="pt-BR" sz="1400" dirty="0">
                  <a:solidFill>
                    <a:srgbClr val="444349"/>
                  </a:solidFill>
                </a:endParaRPr>
              </a:p>
            </p:txBody>
          </p:sp>
        </p:grpSp>
        <p:grpSp>
          <p:nvGrpSpPr>
            <p:cNvPr id="81" name="Grupo 80"/>
            <p:cNvGrpSpPr/>
            <p:nvPr/>
          </p:nvGrpSpPr>
          <p:grpSpPr>
            <a:xfrm>
              <a:off x="4326426" y="6356519"/>
              <a:ext cx="1906096" cy="307777"/>
              <a:chOff x="2756906" y="7066215"/>
              <a:chExt cx="1906096" cy="307777"/>
            </a:xfrm>
          </p:grpSpPr>
          <p:sp>
            <p:nvSpPr>
              <p:cNvPr id="82" name="Retângulo 81"/>
              <p:cNvSpPr/>
              <p:nvPr/>
            </p:nvSpPr>
            <p:spPr>
              <a:xfrm>
                <a:off x="2756906" y="7134455"/>
                <a:ext cx="177421" cy="184666"/>
              </a:xfrm>
              <a:prstGeom prst="rect">
                <a:avLst/>
              </a:prstGeom>
              <a:solidFill>
                <a:srgbClr val="55B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3" name="CaixaDeTexto 25"/>
              <p:cNvSpPr txBox="1"/>
              <p:nvPr/>
            </p:nvSpPr>
            <p:spPr>
              <a:xfrm>
                <a:off x="2884265"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0% - 10%</a:t>
                </a:r>
                <a:endParaRPr lang="pt-BR" sz="1400" dirty="0">
                  <a:solidFill>
                    <a:srgbClr val="444349"/>
                  </a:solidFill>
                </a:endParaRPr>
              </a:p>
            </p:txBody>
          </p:sp>
        </p:grpSp>
      </p:grpSp>
    </p:spTree>
    <p:extLst>
      <p:ext uri="{BB962C8B-B14F-4D97-AF65-F5344CB8AC3E}">
        <p14:creationId xmlns:p14="http://schemas.microsoft.com/office/powerpoint/2010/main" val="16424105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1" name="Imagem 10">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6" name="Imagem 15">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12" name="CaixaDeTexto 11"/>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18</a:t>
            </a:r>
            <a:endParaRPr lang="pt-BR" sz="1050" dirty="0">
              <a:solidFill>
                <a:schemeClr val="bg1">
                  <a:lumMod val="50000"/>
                </a:schemeClr>
              </a:solidFill>
            </a:endParaRPr>
          </a:p>
        </p:txBody>
      </p:sp>
      <p:sp>
        <p:nvSpPr>
          <p:cNvPr id="14" name="Title 28">
            <a:extLst>
              <a:ext uri="{FF2B5EF4-FFF2-40B4-BE49-F238E27FC236}">
                <a16:creationId xmlns="" xmlns:a16="http://schemas.microsoft.com/office/drawing/2014/main" id="{CF5BE93F-A649-42C8-AEBD-2B75A390FADC}"/>
              </a:ext>
            </a:extLst>
          </p:cNvPr>
          <p:cNvSpPr>
            <a:spLocks noGrp="1"/>
          </p:cNvSpPr>
          <p:nvPr>
            <p:ph type="title"/>
          </p:nvPr>
        </p:nvSpPr>
        <p:spPr>
          <a:xfrm>
            <a:off x="852487" y="150968"/>
            <a:ext cx="5153025" cy="1192057"/>
          </a:xfrm>
        </p:spPr>
        <p:txBody>
          <a:bodyPr lIns="0" tIns="0" rIns="0" bIns="0">
            <a:noAutofit/>
          </a:bodyPr>
          <a:lstStyle>
            <a:lvl1pPr algn="ctr">
              <a:defRPr sz="3600" baseline="0">
                <a:solidFill>
                  <a:schemeClr val="bg1"/>
                </a:solidFill>
              </a:defRPr>
            </a:lvl1p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pt-BR" dirty="0" smtClean="0">
                <a:solidFill>
                  <a:schemeClr val="tx1"/>
                </a:solidFill>
              </a:rPr>
              <a:t>SERVIDOR PÚBLICO</a:t>
            </a:r>
            <a:endParaRPr lang="ru-RU" sz="3200" dirty="0">
              <a:solidFill>
                <a:schemeClr val="tx1"/>
              </a:solidFill>
            </a:endParaRPr>
          </a:p>
        </p:txBody>
      </p:sp>
      <p:sp>
        <p:nvSpPr>
          <p:cNvPr id="17"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4963"/>
            <a:ext cx="685800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8078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9" name="Imagem 3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40" name="Imagem 39">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35" name="Retângulo de cantos arredondados 34"/>
          <p:cNvSpPr/>
          <p:nvPr userDrawn="1"/>
        </p:nvSpPr>
        <p:spPr>
          <a:xfrm>
            <a:off x="188845" y="7121947"/>
            <a:ext cx="6293467" cy="1213136"/>
          </a:xfrm>
          <a:prstGeom prst="roundRect">
            <a:avLst/>
          </a:prstGeom>
          <a:solidFill>
            <a:schemeClr val="bg1"/>
          </a:solidFill>
          <a:ln>
            <a:solidFill>
              <a:srgbClr val="55B55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etângulo 36"/>
          <p:cNvSpPr/>
          <p:nvPr/>
        </p:nvSpPr>
        <p:spPr>
          <a:xfrm>
            <a:off x="365659" y="7135010"/>
            <a:ext cx="6147153" cy="1169551"/>
          </a:xfrm>
          <a:prstGeom prst="rect">
            <a:avLst/>
          </a:prstGeom>
        </p:spPr>
        <p:txBody>
          <a:bodyPr wrap="square">
            <a:spAutoFit/>
          </a:bodyPr>
          <a:lstStyle/>
          <a:p>
            <a:pPr algn="just">
              <a:defRPr/>
            </a:pPr>
            <a:r>
              <a:rPr lang="pt-BR" sz="1400" dirty="0">
                <a:solidFill>
                  <a:schemeClr val="bg1">
                    <a:lumMod val="50000"/>
                  </a:schemeClr>
                </a:solidFill>
              </a:rPr>
              <a:t>Mais de </a:t>
            </a:r>
            <a:r>
              <a:rPr lang="pt-BR" sz="1400" dirty="0" smtClean="0">
                <a:solidFill>
                  <a:schemeClr val="bg1">
                    <a:lumMod val="50000"/>
                  </a:schemeClr>
                </a:solidFill>
              </a:rPr>
              <a:t>76% </a:t>
            </a:r>
            <a:r>
              <a:rPr lang="pt-BR" sz="1400" dirty="0">
                <a:solidFill>
                  <a:schemeClr val="bg1">
                    <a:lumMod val="50000"/>
                  </a:schemeClr>
                </a:solidFill>
              </a:rPr>
              <a:t>das demandas referente ao assunto se concentram nas Regiões Administrativas de </a:t>
            </a:r>
            <a:r>
              <a:rPr lang="pt-BR" sz="1400" dirty="0" smtClean="0">
                <a:solidFill>
                  <a:schemeClr val="bg1">
                    <a:lumMod val="50000"/>
                  </a:schemeClr>
                </a:solidFill>
              </a:rPr>
              <a:t>Ceilândia, Plano Piloto, Gama, Taguatinga, Samambaia, Águas Claras, Santa Maria e Guará. </a:t>
            </a:r>
            <a:r>
              <a:rPr lang="pt-BR" sz="1400" dirty="0">
                <a:solidFill>
                  <a:schemeClr val="bg1">
                    <a:lumMod val="50000"/>
                  </a:schemeClr>
                </a:solidFill>
              </a:rPr>
              <a:t>Mas se observarmos a linha de corte acima dos </a:t>
            </a:r>
            <a:r>
              <a:rPr lang="pt-BR" sz="1400" dirty="0" smtClean="0">
                <a:solidFill>
                  <a:schemeClr val="bg1">
                    <a:lumMod val="50000"/>
                  </a:schemeClr>
                </a:solidFill>
              </a:rPr>
              <a:t>80%, </a:t>
            </a:r>
            <a:r>
              <a:rPr lang="pt-BR" sz="1400" dirty="0">
                <a:solidFill>
                  <a:schemeClr val="bg1">
                    <a:lumMod val="50000"/>
                  </a:schemeClr>
                </a:solidFill>
              </a:rPr>
              <a:t>incluímos também </a:t>
            </a:r>
            <a:r>
              <a:rPr lang="pt-BR" sz="1400" dirty="0" smtClean="0">
                <a:solidFill>
                  <a:schemeClr val="bg1">
                    <a:lumMod val="50000"/>
                  </a:schemeClr>
                </a:solidFill>
              </a:rPr>
              <a:t>Recanto das Emas e Lago Sul.</a:t>
            </a:r>
            <a:endParaRPr lang="pt-BR" sz="1600" dirty="0">
              <a:solidFill>
                <a:srgbClr val="0071BC"/>
              </a:solidFill>
            </a:endParaRPr>
          </a:p>
        </p:txBody>
      </p:sp>
      <p:sp>
        <p:nvSpPr>
          <p:cNvPr id="41" name="CaixaDeTexto 40"/>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19</a:t>
            </a:r>
            <a:endParaRPr lang="pt-BR" sz="1050" dirty="0">
              <a:solidFill>
                <a:schemeClr val="bg1">
                  <a:lumMod val="50000"/>
                </a:schemeClr>
              </a:solidFill>
            </a:endParaRPr>
          </a:p>
        </p:txBody>
      </p:sp>
      <p:sp>
        <p:nvSpPr>
          <p:cNvPr id="42" name="Title 28">
            <a:extLst>
              <a:ext uri="{FF2B5EF4-FFF2-40B4-BE49-F238E27FC236}">
                <a16:creationId xmlns="" xmlns:a16="http://schemas.microsoft.com/office/drawing/2014/main" id="{CF5BE93F-A649-42C8-AEBD-2B75A390FADC}"/>
              </a:ext>
            </a:extLst>
          </p:cNvPr>
          <p:cNvSpPr>
            <a:spLocks noGrp="1"/>
          </p:cNvSpPr>
          <p:nvPr>
            <p:ph type="title"/>
          </p:nvPr>
        </p:nvSpPr>
        <p:spPr>
          <a:xfrm>
            <a:off x="852487" y="-441939"/>
            <a:ext cx="5153025" cy="1192057"/>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tx1"/>
                </a:solidFill>
              </a:rPr>
              <a:t/>
            </a:r>
            <a:br>
              <a:rPr lang="en-US" dirty="0">
                <a:solidFill>
                  <a:schemeClr val="tx1"/>
                </a:solidFill>
              </a:rPr>
            </a:br>
            <a:r>
              <a:rPr lang="pt-BR" sz="2800" dirty="0" smtClean="0">
                <a:solidFill>
                  <a:schemeClr val="tx1"/>
                </a:solidFill>
              </a:rPr>
              <a:t>TAPA BURACO – MANUTENÇÃO DE VIAS PÚBLICAS</a:t>
            </a:r>
            <a:endParaRPr lang="ru-RU" sz="2800" dirty="0">
              <a:solidFill>
                <a:schemeClr val="tx1"/>
              </a:solidFill>
            </a:endParaRPr>
          </a:p>
        </p:txBody>
      </p:sp>
      <p:sp>
        <p:nvSpPr>
          <p:cNvPr id="4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6099"/>
            <a:ext cx="6858000" cy="491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4841408" y="2780603"/>
            <a:ext cx="633548" cy="369332"/>
          </a:xfrm>
          <a:prstGeom prst="rect">
            <a:avLst/>
          </a:prstGeom>
          <a:noFill/>
        </p:spPr>
        <p:txBody>
          <a:bodyPr wrap="square" rtlCol="0">
            <a:spAutoFit/>
          </a:bodyPr>
          <a:lstStyle/>
          <a:p>
            <a:r>
              <a:rPr lang="pt-BR" b="1" dirty="0" smtClean="0">
                <a:solidFill>
                  <a:schemeClr val="bg1"/>
                </a:solidFill>
              </a:rPr>
              <a:t>101</a:t>
            </a:r>
            <a:endParaRPr lang="pt-BR" b="1" dirty="0">
              <a:solidFill>
                <a:schemeClr val="bg1"/>
              </a:solidFill>
            </a:endParaRPr>
          </a:p>
        </p:txBody>
      </p:sp>
      <p:sp>
        <p:nvSpPr>
          <p:cNvPr id="46" name="CaixaDeTexto 45"/>
          <p:cNvSpPr txBox="1"/>
          <p:nvPr/>
        </p:nvSpPr>
        <p:spPr>
          <a:xfrm>
            <a:off x="5256684" y="5375757"/>
            <a:ext cx="633548" cy="369332"/>
          </a:xfrm>
          <a:prstGeom prst="rect">
            <a:avLst/>
          </a:prstGeom>
          <a:noFill/>
        </p:spPr>
        <p:txBody>
          <a:bodyPr wrap="square" rtlCol="0">
            <a:spAutoFit/>
          </a:bodyPr>
          <a:lstStyle/>
          <a:p>
            <a:r>
              <a:rPr lang="pt-BR" b="1" dirty="0" smtClean="0">
                <a:solidFill>
                  <a:schemeClr val="bg1"/>
                </a:solidFill>
              </a:rPr>
              <a:t>13</a:t>
            </a:r>
            <a:endParaRPr lang="pt-BR" b="1" dirty="0">
              <a:solidFill>
                <a:schemeClr val="bg1"/>
              </a:solidFill>
            </a:endParaRPr>
          </a:p>
        </p:txBody>
      </p:sp>
      <p:sp>
        <p:nvSpPr>
          <p:cNvPr id="47" name="CaixaDeTexto 46"/>
          <p:cNvSpPr txBox="1"/>
          <p:nvPr/>
        </p:nvSpPr>
        <p:spPr>
          <a:xfrm>
            <a:off x="3665375" y="5567346"/>
            <a:ext cx="633548" cy="369332"/>
          </a:xfrm>
          <a:prstGeom prst="rect">
            <a:avLst/>
          </a:prstGeom>
          <a:noFill/>
        </p:spPr>
        <p:txBody>
          <a:bodyPr wrap="square" rtlCol="0">
            <a:spAutoFit/>
          </a:bodyPr>
          <a:lstStyle/>
          <a:p>
            <a:r>
              <a:rPr lang="pt-BR" b="1" dirty="0" smtClean="0">
                <a:solidFill>
                  <a:schemeClr val="bg1"/>
                </a:solidFill>
              </a:rPr>
              <a:t>54</a:t>
            </a:r>
            <a:endParaRPr lang="pt-BR" b="1" dirty="0">
              <a:solidFill>
                <a:schemeClr val="bg1"/>
              </a:solidFill>
            </a:endParaRPr>
          </a:p>
        </p:txBody>
      </p:sp>
      <p:sp>
        <p:nvSpPr>
          <p:cNvPr id="48" name="CaixaDeTexto 47"/>
          <p:cNvSpPr txBox="1"/>
          <p:nvPr/>
        </p:nvSpPr>
        <p:spPr>
          <a:xfrm>
            <a:off x="2254095" y="5936678"/>
            <a:ext cx="633548" cy="369332"/>
          </a:xfrm>
          <a:prstGeom prst="rect">
            <a:avLst/>
          </a:prstGeom>
          <a:noFill/>
        </p:spPr>
        <p:txBody>
          <a:bodyPr wrap="square" rtlCol="0">
            <a:spAutoFit/>
          </a:bodyPr>
          <a:lstStyle/>
          <a:p>
            <a:r>
              <a:rPr lang="pt-BR" b="1" dirty="0" smtClean="0">
                <a:solidFill>
                  <a:schemeClr val="bg1"/>
                </a:solidFill>
              </a:rPr>
              <a:t>249</a:t>
            </a:r>
            <a:endParaRPr lang="pt-BR" b="1" dirty="0">
              <a:solidFill>
                <a:schemeClr val="bg1"/>
              </a:solidFill>
            </a:endParaRPr>
          </a:p>
        </p:txBody>
      </p:sp>
      <p:sp>
        <p:nvSpPr>
          <p:cNvPr id="49" name="CaixaDeTexto 48"/>
          <p:cNvSpPr txBox="1"/>
          <p:nvPr/>
        </p:nvSpPr>
        <p:spPr>
          <a:xfrm>
            <a:off x="745949" y="5804264"/>
            <a:ext cx="633548" cy="369332"/>
          </a:xfrm>
          <a:prstGeom prst="rect">
            <a:avLst/>
          </a:prstGeom>
          <a:noFill/>
        </p:spPr>
        <p:txBody>
          <a:bodyPr wrap="square" rtlCol="0">
            <a:spAutoFit/>
          </a:bodyPr>
          <a:lstStyle/>
          <a:p>
            <a:r>
              <a:rPr lang="pt-BR" b="1" dirty="0" smtClean="0">
                <a:solidFill>
                  <a:schemeClr val="bg1"/>
                </a:solidFill>
              </a:rPr>
              <a:t>547</a:t>
            </a:r>
            <a:endParaRPr lang="pt-BR" b="1" dirty="0">
              <a:solidFill>
                <a:schemeClr val="bg1"/>
              </a:solidFill>
            </a:endParaRPr>
          </a:p>
        </p:txBody>
      </p:sp>
      <p:sp>
        <p:nvSpPr>
          <p:cNvPr id="50" name="CaixaDeTexto 49"/>
          <p:cNvSpPr txBox="1"/>
          <p:nvPr/>
        </p:nvSpPr>
        <p:spPr>
          <a:xfrm>
            <a:off x="931260" y="5078663"/>
            <a:ext cx="633548" cy="369332"/>
          </a:xfrm>
          <a:prstGeom prst="rect">
            <a:avLst/>
          </a:prstGeom>
          <a:noFill/>
        </p:spPr>
        <p:txBody>
          <a:bodyPr wrap="square" rtlCol="0">
            <a:spAutoFit/>
          </a:bodyPr>
          <a:lstStyle/>
          <a:p>
            <a:r>
              <a:rPr lang="pt-BR" b="1" dirty="0" smtClean="0">
                <a:solidFill>
                  <a:schemeClr val="bg1"/>
                </a:solidFill>
              </a:rPr>
              <a:t>125</a:t>
            </a:r>
            <a:endParaRPr lang="pt-BR" b="1" dirty="0">
              <a:solidFill>
                <a:schemeClr val="bg1"/>
              </a:solidFill>
            </a:endParaRPr>
          </a:p>
        </p:txBody>
      </p:sp>
      <p:sp>
        <p:nvSpPr>
          <p:cNvPr id="51" name="CaixaDeTexto 50"/>
          <p:cNvSpPr txBox="1"/>
          <p:nvPr/>
        </p:nvSpPr>
        <p:spPr>
          <a:xfrm>
            <a:off x="721442" y="4709331"/>
            <a:ext cx="633548" cy="369332"/>
          </a:xfrm>
          <a:prstGeom prst="rect">
            <a:avLst/>
          </a:prstGeom>
          <a:noFill/>
        </p:spPr>
        <p:txBody>
          <a:bodyPr wrap="square" rtlCol="0">
            <a:spAutoFit/>
          </a:bodyPr>
          <a:lstStyle/>
          <a:p>
            <a:r>
              <a:rPr lang="pt-BR" b="1" dirty="0" smtClean="0">
                <a:solidFill>
                  <a:schemeClr val="bg1"/>
                </a:solidFill>
              </a:rPr>
              <a:t>435</a:t>
            </a:r>
            <a:endParaRPr lang="pt-BR" b="1" dirty="0">
              <a:solidFill>
                <a:schemeClr val="bg1"/>
              </a:solidFill>
            </a:endParaRPr>
          </a:p>
        </p:txBody>
      </p:sp>
      <p:sp>
        <p:nvSpPr>
          <p:cNvPr id="52" name="CaixaDeTexto 51"/>
          <p:cNvSpPr txBox="1"/>
          <p:nvPr/>
        </p:nvSpPr>
        <p:spPr>
          <a:xfrm>
            <a:off x="589979" y="4049690"/>
            <a:ext cx="633548" cy="369332"/>
          </a:xfrm>
          <a:prstGeom prst="rect">
            <a:avLst/>
          </a:prstGeom>
          <a:noFill/>
        </p:spPr>
        <p:txBody>
          <a:bodyPr wrap="square" rtlCol="0">
            <a:spAutoFit/>
          </a:bodyPr>
          <a:lstStyle/>
          <a:p>
            <a:r>
              <a:rPr lang="pt-BR" b="1" dirty="0" smtClean="0">
                <a:solidFill>
                  <a:schemeClr val="bg1"/>
                </a:solidFill>
              </a:rPr>
              <a:t>630</a:t>
            </a:r>
            <a:endParaRPr lang="pt-BR" b="1" dirty="0">
              <a:solidFill>
                <a:schemeClr val="bg1"/>
              </a:solidFill>
            </a:endParaRPr>
          </a:p>
        </p:txBody>
      </p:sp>
      <p:sp>
        <p:nvSpPr>
          <p:cNvPr id="53" name="CaixaDeTexto 52"/>
          <p:cNvSpPr txBox="1"/>
          <p:nvPr/>
        </p:nvSpPr>
        <p:spPr>
          <a:xfrm>
            <a:off x="945942" y="2098633"/>
            <a:ext cx="633548" cy="369332"/>
          </a:xfrm>
          <a:prstGeom prst="rect">
            <a:avLst/>
          </a:prstGeom>
          <a:noFill/>
        </p:spPr>
        <p:txBody>
          <a:bodyPr wrap="square" rtlCol="0">
            <a:spAutoFit/>
          </a:bodyPr>
          <a:lstStyle/>
          <a:p>
            <a:r>
              <a:rPr lang="pt-BR" b="1" dirty="0" smtClean="0">
                <a:solidFill>
                  <a:schemeClr val="bg1"/>
                </a:solidFill>
              </a:rPr>
              <a:t>26</a:t>
            </a:r>
            <a:endParaRPr lang="pt-BR" b="1" dirty="0">
              <a:solidFill>
                <a:schemeClr val="bg1"/>
              </a:solidFill>
            </a:endParaRPr>
          </a:p>
        </p:txBody>
      </p:sp>
      <p:sp>
        <p:nvSpPr>
          <p:cNvPr id="54" name="CaixaDeTexto 53"/>
          <p:cNvSpPr txBox="1"/>
          <p:nvPr/>
        </p:nvSpPr>
        <p:spPr>
          <a:xfrm>
            <a:off x="1876863" y="1742364"/>
            <a:ext cx="487514" cy="369332"/>
          </a:xfrm>
          <a:prstGeom prst="rect">
            <a:avLst/>
          </a:prstGeom>
          <a:noFill/>
        </p:spPr>
        <p:txBody>
          <a:bodyPr wrap="square" rtlCol="0">
            <a:spAutoFit/>
          </a:bodyPr>
          <a:lstStyle/>
          <a:p>
            <a:r>
              <a:rPr lang="pt-BR" b="1" dirty="0" smtClean="0">
                <a:solidFill>
                  <a:schemeClr val="bg1"/>
                </a:solidFill>
              </a:rPr>
              <a:t>40</a:t>
            </a:r>
            <a:endParaRPr lang="pt-BR" b="1" dirty="0">
              <a:solidFill>
                <a:schemeClr val="bg1"/>
              </a:solidFill>
            </a:endParaRPr>
          </a:p>
        </p:txBody>
      </p:sp>
      <p:sp>
        <p:nvSpPr>
          <p:cNvPr id="55" name="CaixaDeTexto 54"/>
          <p:cNvSpPr txBox="1"/>
          <p:nvPr/>
        </p:nvSpPr>
        <p:spPr>
          <a:xfrm>
            <a:off x="2488388" y="1710098"/>
            <a:ext cx="487514" cy="369332"/>
          </a:xfrm>
          <a:prstGeom prst="rect">
            <a:avLst/>
          </a:prstGeom>
          <a:noFill/>
        </p:spPr>
        <p:txBody>
          <a:bodyPr wrap="square" rtlCol="0">
            <a:spAutoFit/>
          </a:bodyPr>
          <a:lstStyle/>
          <a:p>
            <a:r>
              <a:rPr lang="pt-BR" b="1" dirty="0" smtClean="0">
                <a:solidFill>
                  <a:schemeClr val="bg1"/>
                </a:solidFill>
              </a:rPr>
              <a:t>13</a:t>
            </a:r>
            <a:endParaRPr lang="pt-BR" b="1" dirty="0">
              <a:solidFill>
                <a:schemeClr val="bg1"/>
              </a:solidFill>
            </a:endParaRPr>
          </a:p>
        </p:txBody>
      </p:sp>
      <p:sp>
        <p:nvSpPr>
          <p:cNvPr id="56" name="CaixaDeTexto 55"/>
          <p:cNvSpPr txBox="1"/>
          <p:nvPr/>
        </p:nvSpPr>
        <p:spPr>
          <a:xfrm>
            <a:off x="3138671" y="1723811"/>
            <a:ext cx="744095" cy="369332"/>
          </a:xfrm>
          <a:prstGeom prst="rect">
            <a:avLst/>
          </a:prstGeom>
          <a:noFill/>
        </p:spPr>
        <p:txBody>
          <a:bodyPr wrap="square" rtlCol="0">
            <a:spAutoFit/>
          </a:bodyPr>
          <a:lstStyle/>
          <a:p>
            <a:r>
              <a:rPr lang="pt-BR" b="1" dirty="0" smtClean="0">
                <a:solidFill>
                  <a:schemeClr val="bg1"/>
                </a:solidFill>
              </a:rPr>
              <a:t>104</a:t>
            </a:r>
            <a:endParaRPr lang="pt-BR" b="1" dirty="0">
              <a:solidFill>
                <a:schemeClr val="bg1"/>
              </a:solidFill>
            </a:endParaRPr>
          </a:p>
        </p:txBody>
      </p:sp>
      <p:sp>
        <p:nvSpPr>
          <p:cNvPr id="57" name="CaixaDeTexto 56"/>
          <p:cNvSpPr txBox="1"/>
          <p:nvPr/>
        </p:nvSpPr>
        <p:spPr>
          <a:xfrm>
            <a:off x="3639009" y="3410056"/>
            <a:ext cx="487514" cy="369332"/>
          </a:xfrm>
          <a:prstGeom prst="rect">
            <a:avLst/>
          </a:prstGeom>
          <a:noFill/>
        </p:spPr>
        <p:txBody>
          <a:bodyPr wrap="square" rtlCol="0">
            <a:spAutoFit/>
          </a:bodyPr>
          <a:lstStyle/>
          <a:p>
            <a:r>
              <a:rPr lang="pt-BR" b="1" dirty="0" smtClean="0">
                <a:solidFill>
                  <a:schemeClr val="bg1"/>
                </a:solidFill>
              </a:rPr>
              <a:t>26</a:t>
            </a:r>
            <a:endParaRPr lang="pt-BR" b="1" dirty="0">
              <a:solidFill>
                <a:schemeClr val="bg1"/>
              </a:solidFill>
            </a:endParaRPr>
          </a:p>
        </p:txBody>
      </p:sp>
      <p:sp>
        <p:nvSpPr>
          <p:cNvPr id="58" name="CaixaDeTexto 57"/>
          <p:cNvSpPr txBox="1"/>
          <p:nvPr/>
        </p:nvSpPr>
        <p:spPr>
          <a:xfrm>
            <a:off x="3472946" y="4235006"/>
            <a:ext cx="487514" cy="369332"/>
          </a:xfrm>
          <a:prstGeom prst="rect">
            <a:avLst/>
          </a:prstGeom>
          <a:noFill/>
        </p:spPr>
        <p:txBody>
          <a:bodyPr wrap="square" rtlCol="0">
            <a:spAutoFit/>
          </a:bodyPr>
          <a:lstStyle/>
          <a:p>
            <a:r>
              <a:rPr lang="pt-BR" b="1" dirty="0">
                <a:solidFill>
                  <a:schemeClr val="bg1"/>
                </a:solidFill>
              </a:rPr>
              <a:t>3</a:t>
            </a:r>
            <a:r>
              <a:rPr lang="pt-BR" b="1" dirty="0" smtClean="0">
                <a:solidFill>
                  <a:schemeClr val="bg1"/>
                </a:solidFill>
              </a:rPr>
              <a:t>0</a:t>
            </a:r>
            <a:endParaRPr lang="pt-BR" b="1" dirty="0">
              <a:solidFill>
                <a:schemeClr val="bg1"/>
              </a:solidFill>
            </a:endParaRPr>
          </a:p>
        </p:txBody>
      </p:sp>
      <p:sp>
        <p:nvSpPr>
          <p:cNvPr id="59" name="CaixaDeTexto 58"/>
          <p:cNvSpPr txBox="1"/>
          <p:nvPr/>
        </p:nvSpPr>
        <p:spPr>
          <a:xfrm>
            <a:off x="2724686" y="4894647"/>
            <a:ext cx="610892" cy="369332"/>
          </a:xfrm>
          <a:prstGeom prst="rect">
            <a:avLst/>
          </a:prstGeom>
          <a:noFill/>
        </p:spPr>
        <p:txBody>
          <a:bodyPr wrap="square" rtlCol="0">
            <a:spAutoFit/>
          </a:bodyPr>
          <a:lstStyle/>
          <a:p>
            <a:r>
              <a:rPr lang="pt-BR" b="1" dirty="0" smtClean="0">
                <a:solidFill>
                  <a:schemeClr val="bg1"/>
                </a:solidFill>
              </a:rPr>
              <a:t>118</a:t>
            </a:r>
            <a:endParaRPr lang="pt-BR" b="1" dirty="0">
              <a:solidFill>
                <a:schemeClr val="bg1"/>
              </a:solidFill>
            </a:endParaRPr>
          </a:p>
        </p:txBody>
      </p:sp>
      <p:sp>
        <p:nvSpPr>
          <p:cNvPr id="60" name="CaixaDeTexto 59"/>
          <p:cNvSpPr txBox="1"/>
          <p:nvPr/>
        </p:nvSpPr>
        <p:spPr>
          <a:xfrm>
            <a:off x="2159809" y="4993362"/>
            <a:ext cx="487514" cy="369332"/>
          </a:xfrm>
          <a:prstGeom prst="rect">
            <a:avLst/>
          </a:prstGeom>
          <a:noFill/>
        </p:spPr>
        <p:txBody>
          <a:bodyPr wrap="square" rtlCol="0">
            <a:spAutoFit/>
          </a:bodyPr>
          <a:lstStyle/>
          <a:p>
            <a:r>
              <a:rPr lang="pt-BR" b="1" dirty="0" smtClean="0">
                <a:solidFill>
                  <a:schemeClr val="bg1"/>
                </a:solidFill>
              </a:rPr>
              <a:t>37</a:t>
            </a:r>
            <a:endParaRPr lang="pt-BR" b="1" dirty="0">
              <a:solidFill>
                <a:schemeClr val="bg1"/>
              </a:solidFill>
            </a:endParaRPr>
          </a:p>
        </p:txBody>
      </p:sp>
      <p:sp>
        <p:nvSpPr>
          <p:cNvPr id="61" name="CaixaDeTexto 60"/>
          <p:cNvSpPr txBox="1"/>
          <p:nvPr/>
        </p:nvSpPr>
        <p:spPr>
          <a:xfrm>
            <a:off x="1766581" y="5079313"/>
            <a:ext cx="487514" cy="338554"/>
          </a:xfrm>
          <a:prstGeom prst="rect">
            <a:avLst/>
          </a:prstGeom>
          <a:noFill/>
        </p:spPr>
        <p:txBody>
          <a:bodyPr wrap="square" rtlCol="0">
            <a:spAutoFit/>
          </a:bodyPr>
          <a:lstStyle/>
          <a:p>
            <a:r>
              <a:rPr lang="pt-BR" sz="1600" b="1" dirty="0" smtClean="0">
                <a:solidFill>
                  <a:schemeClr val="bg1"/>
                </a:solidFill>
              </a:rPr>
              <a:t>32</a:t>
            </a:r>
            <a:endParaRPr lang="pt-BR" sz="1600" b="1" dirty="0">
              <a:solidFill>
                <a:schemeClr val="bg1"/>
              </a:solidFill>
            </a:endParaRPr>
          </a:p>
        </p:txBody>
      </p:sp>
      <p:sp>
        <p:nvSpPr>
          <p:cNvPr id="62" name="CaixaDeTexto 61"/>
          <p:cNvSpPr txBox="1"/>
          <p:nvPr/>
        </p:nvSpPr>
        <p:spPr>
          <a:xfrm>
            <a:off x="1652614" y="4768368"/>
            <a:ext cx="487514" cy="338554"/>
          </a:xfrm>
          <a:prstGeom prst="rect">
            <a:avLst/>
          </a:prstGeom>
          <a:noFill/>
        </p:spPr>
        <p:txBody>
          <a:bodyPr wrap="square" rtlCol="0">
            <a:spAutoFit/>
          </a:bodyPr>
          <a:lstStyle/>
          <a:p>
            <a:r>
              <a:rPr lang="pt-BR" sz="1600" b="1" dirty="0" smtClean="0">
                <a:solidFill>
                  <a:schemeClr val="bg1"/>
                </a:solidFill>
              </a:rPr>
              <a:t>24</a:t>
            </a:r>
            <a:endParaRPr lang="pt-BR" sz="1600" b="1" dirty="0">
              <a:solidFill>
                <a:schemeClr val="bg1"/>
              </a:solidFill>
            </a:endParaRPr>
          </a:p>
        </p:txBody>
      </p:sp>
      <p:sp>
        <p:nvSpPr>
          <p:cNvPr id="63" name="CaixaDeTexto 62"/>
          <p:cNvSpPr txBox="1"/>
          <p:nvPr/>
        </p:nvSpPr>
        <p:spPr>
          <a:xfrm>
            <a:off x="1688203" y="4419022"/>
            <a:ext cx="623921" cy="307777"/>
          </a:xfrm>
          <a:prstGeom prst="rect">
            <a:avLst/>
          </a:prstGeom>
          <a:noFill/>
        </p:spPr>
        <p:txBody>
          <a:bodyPr wrap="square" rtlCol="0">
            <a:spAutoFit/>
          </a:bodyPr>
          <a:lstStyle/>
          <a:p>
            <a:r>
              <a:rPr lang="pt-BR" sz="1400" b="1" dirty="0" smtClean="0">
                <a:solidFill>
                  <a:schemeClr val="bg1"/>
                </a:solidFill>
              </a:rPr>
              <a:t>304</a:t>
            </a:r>
            <a:endParaRPr lang="pt-BR" sz="1400" b="1" dirty="0">
              <a:solidFill>
                <a:schemeClr val="bg1"/>
              </a:solidFill>
            </a:endParaRPr>
          </a:p>
        </p:txBody>
      </p:sp>
      <p:sp>
        <p:nvSpPr>
          <p:cNvPr id="64" name="CaixaDeTexto 63"/>
          <p:cNvSpPr txBox="1"/>
          <p:nvPr/>
        </p:nvSpPr>
        <p:spPr>
          <a:xfrm>
            <a:off x="1649725" y="4048329"/>
            <a:ext cx="623921" cy="307777"/>
          </a:xfrm>
          <a:prstGeom prst="rect">
            <a:avLst/>
          </a:prstGeom>
          <a:noFill/>
        </p:spPr>
        <p:txBody>
          <a:bodyPr wrap="square" rtlCol="0">
            <a:spAutoFit/>
          </a:bodyPr>
          <a:lstStyle/>
          <a:p>
            <a:r>
              <a:rPr lang="pt-BR" sz="1400" b="1" dirty="0" smtClean="0">
                <a:solidFill>
                  <a:schemeClr val="bg1"/>
                </a:solidFill>
              </a:rPr>
              <a:t>58</a:t>
            </a:r>
            <a:endParaRPr lang="pt-BR" sz="1400" b="1" dirty="0">
              <a:solidFill>
                <a:schemeClr val="bg1"/>
              </a:solidFill>
            </a:endParaRPr>
          </a:p>
        </p:txBody>
      </p:sp>
      <p:sp>
        <p:nvSpPr>
          <p:cNvPr id="65" name="CaixaDeTexto 64"/>
          <p:cNvSpPr txBox="1"/>
          <p:nvPr/>
        </p:nvSpPr>
        <p:spPr>
          <a:xfrm>
            <a:off x="1356536" y="3778027"/>
            <a:ext cx="623921" cy="307777"/>
          </a:xfrm>
          <a:prstGeom prst="rect">
            <a:avLst/>
          </a:prstGeom>
          <a:noFill/>
        </p:spPr>
        <p:txBody>
          <a:bodyPr wrap="square" rtlCol="0">
            <a:spAutoFit/>
          </a:bodyPr>
          <a:lstStyle/>
          <a:p>
            <a:r>
              <a:rPr lang="pt-BR" sz="1400" b="1" dirty="0" smtClean="0">
                <a:solidFill>
                  <a:schemeClr val="bg1"/>
                </a:solidFill>
              </a:rPr>
              <a:t>506</a:t>
            </a:r>
            <a:endParaRPr lang="pt-BR" sz="1400" b="1" dirty="0">
              <a:solidFill>
                <a:schemeClr val="bg1"/>
              </a:solidFill>
            </a:endParaRPr>
          </a:p>
        </p:txBody>
      </p:sp>
      <p:sp>
        <p:nvSpPr>
          <p:cNvPr id="66" name="CaixaDeTexto 65"/>
          <p:cNvSpPr txBox="1"/>
          <p:nvPr/>
        </p:nvSpPr>
        <p:spPr>
          <a:xfrm>
            <a:off x="2021221" y="4195366"/>
            <a:ext cx="623921" cy="307777"/>
          </a:xfrm>
          <a:prstGeom prst="rect">
            <a:avLst/>
          </a:prstGeom>
          <a:noFill/>
        </p:spPr>
        <p:txBody>
          <a:bodyPr wrap="square" rtlCol="0">
            <a:spAutoFit/>
          </a:bodyPr>
          <a:lstStyle/>
          <a:p>
            <a:r>
              <a:rPr lang="pt-BR" sz="1400" b="1" dirty="0" smtClean="0">
                <a:solidFill>
                  <a:schemeClr val="bg1"/>
                </a:solidFill>
              </a:rPr>
              <a:t>216</a:t>
            </a:r>
            <a:endParaRPr lang="pt-BR" sz="1400" b="1" dirty="0">
              <a:solidFill>
                <a:schemeClr val="bg1"/>
              </a:solidFill>
            </a:endParaRPr>
          </a:p>
        </p:txBody>
      </p:sp>
      <p:sp>
        <p:nvSpPr>
          <p:cNvPr id="67" name="CaixaDeTexto 66"/>
          <p:cNvSpPr txBox="1"/>
          <p:nvPr/>
        </p:nvSpPr>
        <p:spPr>
          <a:xfrm>
            <a:off x="1894739" y="3779388"/>
            <a:ext cx="623921" cy="307777"/>
          </a:xfrm>
          <a:prstGeom prst="rect">
            <a:avLst/>
          </a:prstGeom>
          <a:noFill/>
        </p:spPr>
        <p:txBody>
          <a:bodyPr wrap="square" rtlCol="0">
            <a:spAutoFit/>
          </a:bodyPr>
          <a:lstStyle/>
          <a:p>
            <a:r>
              <a:rPr lang="pt-BR" sz="1400" b="1" dirty="0" smtClean="0">
                <a:solidFill>
                  <a:schemeClr val="bg1"/>
                </a:solidFill>
              </a:rPr>
              <a:t>11</a:t>
            </a:r>
            <a:endParaRPr lang="pt-BR" sz="1400" b="1" dirty="0">
              <a:solidFill>
                <a:schemeClr val="bg1"/>
              </a:solidFill>
            </a:endParaRPr>
          </a:p>
        </p:txBody>
      </p:sp>
      <p:sp>
        <p:nvSpPr>
          <p:cNvPr id="68" name="CaixaDeTexto 67"/>
          <p:cNvSpPr txBox="1"/>
          <p:nvPr/>
        </p:nvSpPr>
        <p:spPr>
          <a:xfrm>
            <a:off x="1777172" y="2854643"/>
            <a:ext cx="623921" cy="307777"/>
          </a:xfrm>
          <a:prstGeom prst="rect">
            <a:avLst/>
          </a:prstGeom>
          <a:noFill/>
        </p:spPr>
        <p:txBody>
          <a:bodyPr wrap="square" rtlCol="0">
            <a:spAutoFit/>
          </a:bodyPr>
          <a:lstStyle/>
          <a:p>
            <a:r>
              <a:rPr lang="pt-BR" sz="1400" b="1" dirty="0" smtClean="0">
                <a:solidFill>
                  <a:schemeClr val="bg1"/>
                </a:solidFill>
              </a:rPr>
              <a:t>583</a:t>
            </a:r>
            <a:endParaRPr lang="pt-BR" sz="1400" b="1" dirty="0">
              <a:solidFill>
                <a:schemeClr val="bg1"/>
              </a:solidFill>
            </a:endParaRPr>
          </a:p>
        </p:txBody>
      </p:sp>
      <p:sp>
        <p:nvSpPr>
          <p:cNvPr id="70" name="CaixaDeTexto 69"/>
          <p:cNvSpPr txBox="1"/>
          <p:nvPr/>
        </p:nvSpPr>
        <p:spPr>
          <a:xfrm>
            <a:off x="3005210" y="3243104"/>
            <a:ext cx="417539" cy="307777"/>
          </a:xfrm>
          <a:prstGeom prst="rect">
            <a:avLst/>
          </a:prstGeom>
          <a:noFill/>
        </p:spPr>
        <p:txBody>
          <a:bodyPr wrap="square" rtlCol="0">
            <a:spAutoFit/>
          </a:bodyPr>
          <a:lstStyle/>
          <a:p>
            <a:r>
              <a:rPr lang="pt-BR" sz="1400" b="1" dirty="0" smtClean="0">
                <a:solidFill>
                  <a:schemeClr val="bg1"/>
                </a:solidFill>
              </a:rPr>
              <a:t>47</a:t>
            </a:r>
            <a:endParaRPr lang="pt-BR" sz="1400" b="1" dirty="0">
              <a:solidFill>
                <a:schemeClr val="bg1"/>
              </a:solidFill>
            </a:endParaRPr>
          </a:p>
        </p:txBody>
      </p:sp>
      <p:sp>
        <p:nvSpPr>
          <p:cNvPr id="71" name="CaixaDeTexto 70"/>
          <p:cNvSpPr txBox="1"/>
          <p:nvPr/>
        </p:nvSpPr>
        <p:spPr>
          <a:xfrm>
            <a:off x="2180573" y="3735062"/>
            <a:ext cx="623921" cy="307777"/>
          </a:xfrm>
          <a:prstGeom prst="rect">
            <a:avLst/>
          </a:prstGeom>
          <a:noFill/>
        </p:spPr>
        <p:txBody>
          <a:bodyPr wrap="square" rtlCol="0">
            <a:spAutoFit/>
          </a:bodyPr>
          <a:lstStyle/>
          <a:p>
            <a:r>
              <a:rPr lang="pt-BR" sz="1400" b="1" dirty="0" smtClean="0">
                <a:solidFill>
                  <a:schemeClr val="bg1"/>
                </a:solidFill>
              </a:rPr>
              <a:t>40</a:t>
            </a:r>
            <a:endParaRPr lang="pt-BR" sz="1400" b="1" dirty="0">
              <a:solidFill>
                <a:schemeClr val="bg1"/>
              </a:solidFill>
            </a:endParaRPr>
          </a:p>
        </p:txBody>
      </p:sp>
      <p:sp>
        <p:nvSpPr>
          <p:cNvPr id="73" name="CaixaDeTexto 72"/>
          <p:cNvSpPr txBox="1"/>
          <p:nvPr/>
        </p:nvSpPr>
        <p:spPr>
          <a:xfrm>
            <a:off x="2264979" y="4479866"/>
            <a:ext cx="623921" cy="307777"/>
          </a:xfrm>
          <a:prstGeom prst="rect">
            <a:avLst/>
          </a:prstGeom>
          <a:noFill/>
        </p:spPr>
        <p:txBody>
          <a:bodyPr wrap="square" rtlCol="0">
            <a:spAutoFit/>
          </a:bodyPr>
          <a:lstStyle/>
          <a:p>
            <a:r>
              <a:rPr lang="pt-BR" sz="1400" b="1" dirty="0" smtClean="0">
                <a:solidFill>
                  <a:schemeClr val="bg1"/>
                </a:solidFill>
              </a:rPr>
              <a:t>12</a:t>
            </a:r>
            <a:endParaRPr lang="pt-BR" sz="1400" b="1" dirty="0">
              <a:solidFill>
                <a:schemeClr val="bg1"/>
              </a:solidFill>
            </a:endParaRPr>
          </a:p>
        </p:txBody>
      </p:sp>
      <p:sp>
        <p:nvSpPr>
          <p:cNvPr id="74" name="CaixaDeTexto 73"/>
          <p:cNvSpPr txBox="1"/>
          <p:nvPr/>
        </p:nvSpPr>
        <p:spPr>
          <a:xfrm>
            <a:off x="2426803" y="3957463"/>
            <a:ext cx="377691" cy="246221"/>
          </a:xfrm>
          <a:prstGeom prst="rect">
            <a:avLst/>
          </a:prstGeom>
          <a:noFill/>
        </p:spPr>
        <p:txBody>
          <a:bodyPr wrap="square" rtlCol="0">
            <a:spAutoFit/>
          </a:bodyPr>
          <a:lstStyle/>
          <a:p>
            <a:r>
              <a:rPr lang="pt-BR" sz="1000" b="1" dirty="0" smtClean="0">
                <a:solidFill>
                  <a:schemeClr val="bg1"/>
                </a:solidFill>
              </a:rPr>
              <a:t>66</a:t>
            </a:r>
            <a:endParaRPr lang="pt-BR" sz="1000" b="1" dirty="0">
              <a:solidFill>
                <a:schemeClr val="bg1"/>
              </a:solidFill>
            </a:endParaRPr>
          </a:p>
        </p:txBody>
      </p:sp>
      <p:sp>
        <p:nvSpPr>
          <p:cNvPr id="75" name="CaixaDeTexto 74"/>
          <p:cNvSpPr txBox="1"/>
          <p:nvPr/>
        </p:nvSpPr>
        <p:spPr>
          <a:xfrm>
            <a:off x="2335778" y="3899667"/>
            <a:ext cx="377691" cy="246221"/>
          </a:xfrm>
          <a:prstGeom prst="rect">
            <a:avLst/>
          </a:prstGeom>
          <a:noFill/>
        </p:spPr>
        <p:txBody>
          <a:bodyPr wrap="square" rtlCol="0">
            <a:spAutoFit/>
          </a:bodyPr>
          <a:lstStyle/>
          <a:p>
            <a:r>
              <a:rPr lang="pt-BR" sz="1000" b="1" dirty="0" smtClean="0">
                <a:solidFill>
                  <a:schemeClr val="bg1"/>
                </a:solidFill>
              </a:rPr>
              <a:t>40</a:t>
            </a:r>
            <a:endParaRPr lang="pt-BR" sz="1000" b="1" dirty="0">
              <a:solidFill>
                <a:schemeClr val="bg1"/>
              </a:solidFill>
            </a:endParaRPr>
          </a:p>
        </p:txBody>
      </p:sp>
      <p:sp>
        <p:nvSpPr>
          <p:cNvPr id="102" name="CaixaDeTexto 101"/>
          <p:cNvSpPr txBox="1"/>
          <p:nvPr/>
        </p:nvSpPr>
        <p:spPr>
          <a:xfrm>
            <a:off x="600893" y="1149527"/>
            <a:ext cx="6257107" cy="338554"/>
          </a:xfrm>
          <a:prstGeom prst="rect">
            <a:avLst/>
          </a:prstGeom>
          <a:noFill/>
        </p:spPr>
        <p:txBody>
          <a:bodyPr wrap="square" rtlCol="0">
            <a:spAutoFit/>
          </a:bodyPr>
          <a:lstStyle/>
          <a:p>
            <a:r>
              <a:rPr lang="pt-BR" sz="1600" dirty="0" smtClean="0"/>
              <a:t>Total de Manifestações: 4.552– 52% de Resolutividade</a:t>
            </a:r>
            <a:endParaRPr lang="pt-BR" sz="1600" dirty="0"/>
          </a:p>
        </p:txBody>
      </p:sp>
      <p:grpSp>
        <p:nvGrpSpPr>
          <p:cNvPr id="44" name="Grupo 43"/>
          <p:cNvGrpSpPr/>
          <p:nvPr/>
        </p:nvGrpSpPr>
        <p:grpSpPr>
          <a:xfrm>
            <a:off x="1376431" y="6415153"/>
            <a:ext cx="4785837" cy="621681"/>
            <a:chOff x="1446685" y="6069911"/>
            <a:chExt cx="4785837" cy="621681"/>
          </a:xfrm>
        </p:grpSpPr>
        <p:grpSp>
          <p:nvGrpSpPr>
            <p:cNvPr id="69" name="Grupo 68"/>
            <p:cNvGrpSpPr/>
            <p:nvPr/>
          </p:nvGrpSpPr>
          <p:grpSpPr>
            <a:xfrm>
              <a:off x="1446685" y="6081287"/>
              <a:ext cx="1917485" cy="307777"/>
              <a:chOff x="532269" y="6490727"/>
              <a:chExt cx="1917485" cy="307777"/>
            </a:xfrm>
          </p:grpSpPr>
          <p:sp>
            <p:nvSpPr>
              <p:cNvPr id="90" name="Retângulo 89"/>
              <p:cNvSpPr/>
              <p:nvPr/>
            </p:nvSpPr>
            <p:spPr>
              <a:xfrm>
                <a:off x="532269" y="6545319"/>
                <a:ext cx="177421" cy="184666"/>
              </a:xfrm>
              <a:prstGeom prst="rect">
                <a:avLst/>
              </a:prstGeom>
              <a:solidFill>
                <a:srgbClr val="D75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91" name="CaixaDeTexto 8"/>
              <p:cNvSpPr txBox="1"/>
              <p:nvPr/>
            </p:nvSpPr>
            <p:spPr>
              <a:xfrm>
                <a:off x="671017" y="649072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90% - 100%</a:t>
                </a:r>
                <a:endParaRPr lang="pt-BR" sz="1400" dirty="0">
                  <a:solidFill>
                    <a:srgbClr val="444349"/>
                  </a:solidFill>
                </a:endParaRPr>
              </a:p>
            </p:txBody>
          </p:sp>
        </p:grpSp>
        <p:grpSp>
          <p:nvGrpSpPr>
            <p:cNvPr id="72" name="Grupo 71"/>
            <p:cNvGrpSpPr/>
            <p:nvPr/>
          </p:nvGrpSpPr>
          <p:grpSpPr>
            <a:xfrm>
              <a:off x="1448957" y="6370167"/>
              <a:ext cx="1917485" cy="307777"/>
              <a:chOff x="534541" y="6779607"/>
              <a:chExt cx="1917485" cy="307777"/>
            </a:xfrm>
          </p:grpSpPr>
          <p:sp>
            <p:nvSpPr>
              <p:cNvPr id="88" name="Retângulo 87"/>
              <p:cNvSpPr/>
              <p:nvPr/>
            </p:nvSpPr>
            <p:spPr>
              <a:xfrm>
                <a:off x="534541" y="6847847"/>
                <a:ext cx="177421" cy="184666"/>
              </a:xfrm>
              <a:prstGeom prst="rect">
                <a:avLst/>
              </a:prstGeom>
              <a:solidFill>
                <a:srgbClr val="E9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9" name="CaixaDeTexto 21"/>
              <p:cNvSpPr txBox="1"/>
              <p:nvPr/>
            </p:nvSpPr>
            <p:spPr>
              <a:xfrm>
                <a:off x="673289"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7</a:t>
                </a:r>
                <a:r>
                  <a:rPr lang="pt-BR" sz="1400" dirty="0" smtClean="0">
                    <a:solidFill>
                      <a:srgbClr val="444349"/>
                    </a:solidFill>
                  </a:rPr>
                  <a:t>0% - 90%</a:t>
                </a:r>
                <a:endParaRPr lang="pt-BR" sz="1400" dirty="0">
                  <a:solidFill>
                    <a:srgbClr val="444349"/>
                  </a:solidFill>
                </a:endParaRPr>
              </a:p>
            </p:txBody>
          </p:sp>
        </p:grpSp>
        <p:grpSp>
          <p:nvGrpSpPr>
            <p:cNvPr id="76" name="Grupo 75"/>
            <p:cNvGrpSpPr/>
            <p:nvPr/>
          </p:nvGrpSpPr>
          <p:grpSpPr>
            <a:xfrm>
              <a:off x="2868349" y="6069911"/>
              <a:ext cx="1917485" cy="307777"/>
              <a:chOff x="534541" y="7066215"/>
              <a:chExt cx="1917485" cy="307777"/>
            </a:xfrm>
          </p:grpSpPr>
          <p:sp>
            <p:nvSpPr>
              <p:cNvPr id="86" name="Retângulo 85"/>
              <p:cNvSpPr/>
              <p:nvPr/>
            </p:nvSpPr>
            <p:spPr>
              <a:xfrm>
                <a:off x="534541" y="7134455"/>
                <a:ext cx="177421" cy="184666"/>
              </a:xfrm>
              <a:prstGeom prst="rect">
                <a:avLst/>
              </a:prstGeom>
              <a:solidFill>
                <a:srgbClr val="ED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7" name="CaixaDeTexto 22"/>
              <p:cNvSpPr txBox="1"/>
              <p:nvPr/>
            </p:nvSpPr>
            <p:spPr>
              <a:xfrm>
                <a:off x="673289"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5</a:t>
                </a:r>
                <a:r>
                  <a:rPr lang="pt-BR" sz="1400" dirty="0" smtClean="0">
                    <a:solidFill>
                      <a:srgbClr val="444349"/>
                    </a:solidFill>
                  </a:rPr>
                  <a:t>0% - 70%</a:t>
                </a:r>
                <a:endParaRPr lang="pt-BR" sz="1400" dirty="0">
                  <a:solidFill>
                    <a:srgbClr val="444349"/>
                  </a:solidFill>
                </a:endParaRPr>
              </a:p>
            </p:txBody>
          </p:sp>
        </p:grpSp>
        <p:grpSp>
          <p:nvGrpSpPr>
            <p:cNvPr id="77" name="Grupo 76"/>
            <p:cNvGrpSpPr/>
            <p:nvPr/>
          </p:nvGrpSpPr>
          <p:grpSpPr>
            <a:xfrm>
              <a:off x="2879738" y="6383815"/>
              <a:ext cx="1906096" cy="307777"/>
              <a:chOff x="2756906" y="6492999"/>
              <a:chExt cx="1906096" cy="307777"/>
            </a:xfrm>
          </p:grpSpPr>
          <p:sp>
            <p:nvSpPr>
              <p:cNvPr id="84" name="Retângulo 83"/>
              <p:cNvSpPr/>
              <p:nvPr/>
            </p:nvSpPr>
            <p:spPr>
              <a:xfrm>
                <a:off x="2756906" y="6545319"/>
                <a:ext cx="177421" cy="184666"/>
              </a:xfrm>
              <a:prstGeom prst="rect">
                <a:avLst/>
              </a:prstGeom>
              <a:solidFill>
                <a:srgbClr val="93D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5" name="CaixaDeTexto 23"/>
              <p:cNvSpPr txBox="1"/>
              <p:nvPr/>
            </p:nvSpPr>
            <p:spPr>
              <a:xfrm>
                <a:off x="2884265" y="6492999"/>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30% - 50%</a:t>
                </a:r>
                <a:endParaRPr lang="pt-BR" sz="1400" dirty="0">
                  <a:solidFill>
                    <a:srgbClr val="444349"/>
                  </a:solidFill>
                </a:endParaRPr>
              </a:p>
            </p:txBody>
          </p:sp>
        </p:grpSp>
        <p:grpSp>
          <p:nvGrpSpPr>
            <p:cNvPr id="78" name="Grupo 77"/>
            <p:cNvGrpSpPr/>
            <p:nvPr/>
          </p:nvGrpSpPr>
          <p:grpSpPr>
            <a:xfrm>
              <a:off x="4326426" y="6069911"/>
              <a:ext cx="1906096" cy="307777"/>
              <a:chOff x="2756906" y="6779607"/>
              <a:chExt cx="1906096" cy="307777"/>
            </a:xfrm>
          </p:grpSpPr>
          <p:sp>
            <p:nvSpPr>
              <p:cNvPr id="82" name="Retângulo 81"/>
              <p:cNvSpPr/>
              <p:nvPr/>
            </p:nvSpPr>
            <p:spPr>
              <a:xfrm>
                <a:off x="2756906" y="6847847"/>
                <a:ext cx="177421" cy="184666"/>
              </a:xfrm>
              <a:prstGeom prst="rect">
                <a:avLst/>
              </a:prstGeom>
              <a:solidFill>
                <a:srgbClr val="79C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3" name="CaixaDeTexto 24"/>
              <p:cNvSpPr txBox="1"/>
              <p:nvPr/>
            </p:nvSpPr>
            <p:spPr>
              <a:xfrm>
                <a:off x="2884265"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1</a:t>
                </a:r>
                <a:r>
                  <a:rPr lang="pt-BR" sz="1400" dirty="0" smtClean="0">
                    <a:solidFill>
                      <a:srgbClr val="444349"/>
                    </a:solidFill>
                  </a:rPr>
                  <a:t>0% - 30%</a:t>
                </a:r>
                <a:endParaRPr lang="pt-BR" sz="1400" dirty="0">
                  <a:solidFill>
                    <a:srgbClr val="444349"/>
                  </a:solidFill>
                </a:endParaRPr>
              </a:p>
            </p:txBody>
          </p:sp>
        </p:grpSp>
        <p:grpSp>
          <p:nvGrpSpPr>
            <p:cNvPr id="79" name="Grupo 78"/>
            <p:cNvGrpSpPr/>
            <p:nvPr/>
          </p:nvGrpSpPr>
          <p:grpSpPr>
            <a:xfrm>
              <a:off x="4326426" y="6356519"/>
              <a:ext cx="1906096" cy="307777"/>
              <a:chOff x="2756906" y="7066215"/>
              <a:chExt cx="1906096" cy="307777"/>
            </a:xfrm>
          </p:grpSpPr>
          <p:sp>
            <p:nvSpPr>
              <p:cNvPr id="80" name="Retângulo 79"/>
              <p:cNvSpPr/>
              <p:nvPr/>
            </p:nvSpPr>
            <p:spPr>
              <a:xfrm>
                <a:off x="2756906" y="7134455"/>
                <a:ext cx="177421" cy="184666"/>
              </a:xfrm>
              <a:prstGeom prst="rect">
                <a:avLst/>
              </a:prstGeom>
              <a:solidFill>
                <a:srgbClr val="55B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1" name="CaixaDeTexto 25"/>
              <p:cNvSpPr txBox="1"/>
              <p:nvPr/>
            </p:nvSpPr>
            <p:spPr>
              <a:xfrm>
                <a:off x="2884265"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0% - 10%</a:t>
                </a:r>
                <a:endParaRPr lang="pt-BR" sz="1400" dirty="0">
                  <a:solidFill>
                    <a:srgbClr val="444349"/>
                  </a:solidFill>
                </a:endParaRPr>
              </a:p>
            </p:txBody>
          </p:sp>
        </p:grpSp>
      </p:grpSp>
    </p:spTree>
    <p:extLst>
      <p:ext uri="{BB962C8B-B14F-4D97-AF65-F5344CB8AC3E}">
        <p14:creationId xmlns:p14="http://schemas.microsoft.com/office/powerpoint/2010/main" val="3872593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6" name="Imagem 15">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7" name="Imagem 16">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12" name="CaixaDeTexto 11"/>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20</a:t>
            </a:r>
            <a:endParaRPr lang="pt-BR" sz="1050" dirty="0">
              <a:solidFill>
                <a:schemeClr val="bg1">
                  <a:lumMod val="50000"/>
                </a:schemeClr>
              </a:solidFill>
            </a:endParaRPr>
          </a:p>
        </p:txBody>
      </p:sp>
      <p:sp>
        <p:nvSpPr>
          <p:cNvPr id="14" name="Title 28">
            <a:extLst>
              <a:ext uri="{FF2B5EF4-FFF2-40B4-BE49-F238E27FC236}">
                <a16:creationId xmlns="" xmlns:a16="http://schemas.microsoft.com/office/drawing/2014/main" id="{CF5BE93F-A649-42C8-AEBD-2B75A390FADC}"/>
              </a:ext>
            </a:extLst>
          </p:cNvPr>
          <p:cNvSpPr>
            <a:spLocks noGrp="1"/>
          </p:cNvSpPr>
          <p:nvPr>
            <p:ph type="title"/>
          </p:nvPr>
        </p:nvSpPr>
        <p:spPr>
          <a:xfrm>
            <a:off x="852487" y="150968"/>
            <a:ext cx="5153025" cy="1192057"/>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tx1"/>
                </a:solidFill>
              </a:rPr>
              <a:t/>
            </a:r>
            <a:br>
              <a:rPr lang="en-US" dirty="0">
                <a:solidFill>
                  <a:schemeClr val="tx1"/>
                </a:solidFill>
              </a:rPr>
            </a:br>
            <a:r>
              <a:rPr lang="pt-BR" sz="2800" dirty="0" smtClean="0">
                <a:solidFill>
                  <a:schemeClr val="tx1"/>
                </a:solidFill>
              </a:rPr>
              <a:t>TAPA BURACO – MANUTENÇÃO DE VIAS PÚBLICAS</a:t>
            </a:r>
            <a:endParaRPr lang="ru-RU" sz="2800" dirty="0">
              <a:solidFill>
                <a:schemeClr val="tx1"/>
              </a:solidFill>
            </a:endParaRPr>
          </a:p>
        </p:txBody>
      </p:sp>
      <p:sp>
        <p:nvSpPr>
          <p:cNvPr id="18"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857375"/>
            <a:ext cx="6858000"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68819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9" name="Imagem 3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40" name="Imagem 39">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35" name="Retângulo de cantos arredondados 34"/>
          <p:cNvSpPr/>
          <p:nvPr userDrawn="1"/>
        </p:nvSpPr>
        <p:spPr>
          <a:xfrm>
            <a:off x="293349" y="7036178"/>
            <a:ext cx="6293467" cy="1213136"/>
          </a:xfrm>
          <a:prstGeom prst="roundRect">
            <a:avLst/>
          </a:prstGeom>
          <a:solidFill>
            <a:schemeClr val="bg1"/>
          </a:solidFill>
          <a:ln>
            <a:solidFill>
              <a:srgbClr val="55B55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etângulo 36"/>
          <p:cNvSpPr/>
          <p:nvPr/>
        </p:nvSpPr>
        <p:spPr>
          <a:xfrm>
            <a:off x="470163" y="7273414"/>
            <a:ext cx="6147153" cy="738664"/>
          </a:xfrm>
          <a:prstGeom prst="rect">
            <a:avLst/>
          </a:prstGeom>
        </p:spPr>
        <p:txBody>
          <a:bodyPr wrap="square">
            <a:spAutoFit/>
          </a:bodyPr>
          <a:lstStyle/>
          <a:p>
            <a:pPr algn="just">
              <a:defRPr/>
            </a:pPr>
            <a:r>
              <a:rPr lang="pt-BR" sz="1400" dirty="0" smtClean="0">
                <a:solidFill>
                  <a:schemeClr val="bg1">
                    <a:lumMod val="50000"/>
                  </a:schemeClr>
                </a:solidFill>
              </a:rPr>
              <a:t>70</a:t>
            </a:r>
            <a:r>
              <a:rPr lang="pt-BR" sz="1400" dirty="0">
                <a:solidFill>
                  <a:schemeClr val="bg1">
                    <a:lumMod val="50000"/>
                  </a:schemeClr>
                </a:solidFill>
              </a:rPr>
              <a:t>% das demandas referente ao assunto se concentram nas Regiões Administrativas </a:t>
            </a:r>
            <a:r>
              <a:rPr lang="pt-BR" sz="1400" dirty="0" smtClean="0">
                <a:solidFill>
                  <a:schemeClr val="bg1">
                    <a:lumMod val="50000"/>
                  </a:schemeClr>
                </a:solidFill>
              </a:rPr>
              <a:t>do Plano Piloto, Ceilândia, Taguatinga, Gama, Planaltina e Samambaia.</a:t>
            </a:r>
            <a:endParaRPr lang="pt-BR" sz="1600" dirty="0">
              <a:solidFill>
                <a:srgbClr val="0071BC"/>
              </a:solidFill>
            </a:endParaRPr>
          </a:p>
        </p:txBody>
      </p:sp>
      <p:sp>
        <p:nvSpPr>
          <p:cNvPr id="41" name="CaixaDeTexto 40"/>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21</a:t>
            </a:r>
            <a:endParaRPr lang="pt-BR" sz="1050" dirty="0">
              <a:solidFill>
                <a:schemeClr val="bg1">
                  <a:lumMod val="50000"/>
                </a:schemeClr>
              </a:solidFill>
            </a:endParaRPr>
          </a:p>
        </p:txBody>
      </p:sp>
      <p:sp>
        <p:nvSpPr>
          <p:cNvPr id="69" name="Title 28">
            <a:extLst>
              <a:ext uri="{FF2B5EF4-FFF2-40B4-BE49-F238E27FC236}">
                <a16:creationId xmlns="" xmlns:a16="http://schemas.microsoft.com/office/drawing/2014/main" id="{CF5BE93F-A649-42C8-AEBD-2B75A390FADC}"/>
              </a:ext>
            </a:extLst>
          </p:cNvPr>
          <p:cNvSpPr>
            <a:spLocks noGrp="1"/>
          </p:cNvSpPr>
          <p:nvPr>
            <p:ph type="title"/>
          </p:nvPr>
        </p:nvSpPr>
        <p:spPr>
          <a:xfrm>
            <a:off x="879783" y="-490488"/>
            <a:ext cx="5153025" cy="1192057"/>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t/>
            </a:r>
            <a:br>
              <a:rPr lang="en-US" dirty="0"/>
            </a:br>
            <a:r>
              <a:rPr lang="pt-BR" sz="2800" dirty="0" smtClean="0">
                <a:solidFill>
                  <a:schemeClr val="tx1"/>
                </a:solidFill>
              </a:rPr>
              <a:t>ATENDIMENTO EM UNIDADE PÚBLICA DE SAÚDE</a:t>
            </a:r>
            <a:endParaRPr lang="ru-RU" sz="2800" dirty="0">
              <a:solidFill>
                <a:schemeClr val="tx1"/>
              </a:solidFill>
            </a:endParaRPr>
          </a:p>
        </p:txBody>
      </p:sp>
      <p:sp>
        <p:nvSpPr>
          <p:cNvPr id="44"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
        <p:nvSpPr>
          <p:cNvPr id="97" name="CaixaDeTexto 96"/>
          <p:cNvSpPr txBox="1"/>
          <p:nvPr/>
        </p:nvSpPr>
        <p:spPr>
          <a:xfrm>
            <a:off x="1965875" y="4064705"/>
            <a:ext cx="478168" cy="276999"/>
          </a:xfrm>
          <a:prstGeom prst="rect">
            <a:avLst/>
          </a:prstGeom>
          <a:noFill/>
        </p:spPr>
        <p:txBody>
          <a:bodyPr wrap="square" rtlCol="0">
            <a:spAutoFit/>
          </a:bodyPr>
          <a:lstStyle/>
          <a:p>
            <a:r>
              <a:rPr lang="pt-BR" sz="1200" b="1" dirty="0" smtClean="0">
                <a:solidFill>
                  <a:schemeClr val="bg1"/>
                </a:solidFill>
              </a:rPr>
              <a:t>12</a:t>
            </a:r>
            <a:endParaRPr lang="pt-BR" sz="1200" b="1" dirty="0">
              <a:solidFill>
                <a:schemeClr val="bg1"/>
              </a:solidFill>
            </a:endParaRPr>
          </a:p>
        </p:txBody>
      </p:sp>
      <p:grpSp>
        <p:nvGrpSpPr>
          <p:cNvPr id="3" name="Grupo 2"/>
          <p:cNvGrpSpPr/>
          <p:nvPr/>
        </p:nvGrpSpPr>
        <p:grpSpPr>
          <a:xfrm>
            <a:off x="-13063" y="1825514"/>
            <a:ext cx="6858000" cy="4439317"/>
            <a:chOff x="0" y="1825514"/>
            <a:chExt cx="6858000" cy="4797360"/>
          </a:xfrm>
        </p:grpSpPr>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514"/>
              <a:ext cx="6858000" cy="479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4820194" y="3004457"/>
              <a:ext cx="705395" cy="378823"/>
            </a:xfrm>
            <a:prstGeom prst="rect">
              <a:avLst/>
            </a:prstGeom>
            <a:noFill/>
          </p:spPr>
          <p:txBody>
            <a:bodyPr wrap="square" rtlCol="0">
              <a:spAutoFit/>
            </a:bodyPr>
            <a:lstStyle/>
            <a:p>
              <a:r>
                <a:rPr lang="pt-BR" b="1" dirty="0" smtClean="0">
                  <a:solidFill>
                    <a:schemeClr val="bg1"/>
                  </a:solidFill>
                </a:rPr>
                <a:t>222</a:t>
              </a:r>
              <a:endParaRPr lang="pt-BR" b="1" dirty="0">
                <a:solidFill>
                  <a:schemeClr val="bg1"/>
                </a:solidFill>
              </a:endParaRPr>
            </a:p>
          </p:txBody>
        </p:sp>
        <p:sp>
          <p:nvSpPr>
            <p:cNvPr id="55" name="CaixaDeTexto 54"/>
            <p:cNvSpPr txBox="1"/>
            <p:nvPr/>
          </p:nvSpPr>
          <p:spPr>
            <a:xfrm>
              <a:off x="5212079" y="5704114"/>
              <a:ext cx="705395" cy="378823"/>
            </a:xfrm>
            <a:prstGeom prst="rect">
              <a:avLst/>
            </a:prstGeom>
            <a:noFill/>
          </p:spPr>
          <p:txBody>
            <a:bodyPr wrap="square" rtlCol="0">
              <a:spAutoFit/>
            </a:bodyPr>
            <a:lstStyle/>
            <a:p>
              <a:r>
                <a:rPr lang="pt-BR" b="1" dirty="0">
                  <a:solidFill>
                    <a:schemeClr val="bg1"/>
                  </a:solidFill>
                </a:rPr>
                <a:t>1</a:t>
              </a:r>
              <a:r>
                <a:rPr lang="pt-BR" b="1" dirty="0" smtClean="0">
                  <a:solidFill>
                    <a:schemeClr val="bg1"/>
                  </a:solidFill>
                </a:rPr>
                <a:t>22</a:t>
              </a:r>
              <a:endParaRPr lang="pt-BR" b="1" dirty="0">
                <a:solidFill>
                  <a:schemeClr val="bg1"/>
                </a:solidFill>
              </a:endParaRPr>
            </a:p>
          </p:txBody>
        </p:sp>
        <p:sp>
          <p:nvSpPr>
            <p:cNvPr id="61" name="CaixaDeTexto 60"/>
            <p:cNvSpPr txBox="1"/>
            <p:nvPr/>
          </p:nvSpPr>
          <p:spPr>
            <a:xfrm>
              <a:off x="3736562" y="5893525"/>
              <a:ext cx="482741" cy="378823"/>
            </a:xfrm>
            <a:prstGeom prst="rect">
              <a:avLst/>
            </a:prstGeom>
            <a:noFill/>
          </p:spPr>
          <p:txBody>
            <a:bodyPr wrap="square" rtlCol="0">
              <a:spAutoFit/>
            </a:bodyPr>
            <a:lstStyle/>
            <a:p>
              <a:r>
                <a:rPr lang="pt-BR" b="1" dirty="0" smtClean="0">
                  <a:solidFill>
                    <a:schemeClr val="bg1"/>
                  </a:solidFill>
                </a:rPr>
                <a:t>73</a:t>
              </a:r>
              <a:endParaRPr lang="pt-BR" b="1" dirty="0">
                <a:solidFill>
                  <a:schemeClr val="bg1"/>
                </a:solidFill>
              </a:endParaRPr>
            </a:p>
          </p:txBody>
        </p:sp>
        <p:sp>
          <p:nvSpPr>
            <p:cNvPr id="78" name="CaixaDeTexto 77"/>
            <p:cNvSpPr txBox="1"/>
            <p:nvPr/>
          </p:nvSpPr>
          <p:spPr>
            <a:xfrm>
              <a:off x="2328363" y="6117770"/>
              <a:ext cx="705395" cy="378823"/>
            </a:xfrm>
            <a:prstGeom prst="rect">
              <a:avLst/>
            </a:prstGeom>
            <a:noFill/>
          </p:spPr>
          <p:txBody>
            <a:bodyPr wrap="square" rtlCol="0">
              <a:spAutoFit/>
            </a:bodyPr>
            <a:lstStyle/>
            <a:p>
              <a:r>
                <a:rPr lang="pt-BR" b="1" dirty="0" smtClean="0">
                  <a:solidFill>
                    <a:schemeClr val="bg1"/>
                  </a:solidFill>
                </a:rPr>
                <a:t>163</a:t>
              </a:r>
              <a:endParaRPr lang="pt-BR" b="1" dirty="0">
                <a:solidFill>
                  <a:schemeClr val="bg1"/>
                </a:solidFill>
              </a:endParaRPr>
            </a:p>
          </p:txBody>
        </p:sp>
        <p:sp>
          <p:nvSpPr>
            <p:cNvPr id="79" name="CaixaDeTexto 78"/>
            <p:cNvSpPr txBox="1"/>
            <p:nvPr/>
          </p:nvSpPr>
          <p:spPr>
            <a:xfrm>
              <a:off x="772074" y="6104708"/>
              <a:ext cx="705395" cy="378823"/>
            </a:xfrm>
            <a:prstGeom prst="rect">
              <a:avLst/>
            </a:prstGeom>
            <a:noFill/>
          </p:spPr>
          <p:txBody>
            <a:bodyPr wrap="square" rtlCol="0">
              <a:spAutoFit/>
            </a:bodyPr>
            <a:lstStyle/>
            <a:p>
              <a:r>
                <a:rPr lang="pt-BR" b="1" dirty="0" smtClean="0">
                  <a:solidFill>
                    <a:schemeClr val="bg1"/>
                  </a:solidFill>
                </a:rPr>
                <a:t>263</a:t>
              </a:r>
              <a:endParaRPr lang="pt-BR" b="1" dirty="0">
                <a:solidFill>
                  <a:schemeClr val="bg1"/>
                </a:solidFill>
              </a:endParaRPr>
            </a:p>
          </p:txBody>
        </p:sp>
        <p:sp>
          <p:nvSpPr>
            <p:cNvPr id="80" name="CaixaDeTexto 79"/>
            <p:cNvSpPr txBox="1"/>
            <p:nvPr/>
          </p:nvSpPr>
          <p:spPr>
            <a:xfrm>
              <a:off x="1066800" y="5325291"/>
              <a:ext cx="705395" cy="378823"/>
            </a:xfrm>
            <a:prstGeom prst="rect">
              <a:avLst/>
            </a:prstGeom>
            <a:noFill/>
          </p:spPr>
          <p:txBody>
            <a:bodyPr wrap="square" rtlCol="0">
              <a:spAutoFit/>
            </a:bodyPr>
            <a:lstStyle/>
            <a:p>
              <a:r>
                <a:rPr lang="pt-BR" b="1" dirty="0" smtClean="0">
                  <a:solidFill>
                    <a:schemeClr val="bg1"/>
                  </a:solidFill>
                </a:rPr>
                <a:t>84</a:t>
              </a:r>
              <a:endParaRPr lang="pt-BR" b="1" dirty="0">
                <a:solidFill>
                  <a:schemeClr val="bg1"/>
                </a:solidFill>
              </a:endParaRPr>
            </a:p>
          </p:txBody>
        </p:sp>
        <p:sp>
          <p:nvSpPr>
            <p:cNvPr id="81" name="CaixaDeTexto 80"/>
            <p:cNvSpPr txBox="1"/>
            <p:nvPr/>
          </p:nvSpPr>
          <p:spPr>
            <a:xfrm>
              <a:off x="779417" y="4981302"/>
              <a:ext cx="705395" cy="378823"/>
            </a:xfrm>
            <a:prstGeom prst="rect">
              <a:avLst/>
            </a:prstGeom>
            <a:noFill/>
          </p:spPr>
          <p:txBody>
            <a:bodyPr wrap="square" rtlCol="0">
              <a:spAutoFit/>
            </a:bodyPr>
            <a:lstStyle/>
            <a:p>
              <a:r>
                <a:rPr lang="pt-BR" b="1" dirty="0" smtClean="0">
                  <a:solidFill>
                    <a:schemeClr val="bg1"/>
                  </a:solidFill>
                </a:rPr>
                <a:t>195</a:t>
              </a:r>
              <a:endParaRPr lang="pt-BR" b="1" dirty="0">
                <a:solidFill>
                  <a:schemeClr val="bg1"/>
                </a:solidFill>
              </a:endParaRPr>
            </a:p>
          </p:txBody>
        </p:sp>
        <p:sp>
          <p:nvSpPr>
            <p:cNvPr id="82" name="CaixaDeTexto 81"/>
            <p:cNvSpPr txBox="1"/>
            <p:nvPr/>
          </p:nvSpPr>
          <p:spPr>
            <a:xfrm>
              <a:off x="531222" y="4423954"/>
              <a:ext cx="705395" cy="378823"/>
            </a:xfrm>
            <a:prstGeom prst="rect">
              <a:avLst/>
            </a:prstGeom>
            <a:noFill/>
          </p:spPr>
          <p:txBody>
            <a:bodyPr wrap="square" rtlCol="0">
              <a:spAutoFit/>
            </a:bodyPr>
            <a:lstStyle/>
            <a:p>
              <a:r>
                <a:rPr lang="pt-BR" b="1" dirty="0" smtClean="0">
                  <a:solidFill>
                    <a:schemeClr val="bg1"/>
                  </a:solidFill>
                </a:rPr>
                <a:t>343</a:t>
              </a:r>
              <a:endParaRPr lang="pt-BR" b="1" dirty="0">
                <a:solidFill>
                  <a:schemeClr val="bg1"/>
                </a:solidFill>
              </a:endParaRPr>
            </a:p>
          </p:txBody>
        </p:sp>
        <p:sp>
          <p:nvSpPr>
            <p:cNvPr id="83" name="CaixaDeTexto 82"/>
            <p:cNvSpPr txBox="1"/>
            <p:nvPr/>
          </p:nvSpPr>
          <p:spPr>
            <a:xfrm>
              <a:off x="962296" y="2625634"/>
              <a:ext cx="705395" cy="378823"/>
            </a:xfrm>
            <a:prstGeom prst="rect">
              <a:avLst/>
            </a:prstGeom>
            <a:noFill/>
          </p:spPr>
          <p:txBody>
            <a:bodyPr wrap="square" rtlCol="0">
              <a:spAutoFit/>
            </a:bodyPr>
            <a:lstStyle/>
            <a:p>
              <a:r>
                <a:rPr lang="pt-BR" b="1" dirty="0" smtClean="0">
                  <a:solidFill>
                    <a:schemeClr val="bg1"/>
                  </a:solidFill>
                </a:rPr>
                <a:t>39</a:t>
              </a:r>
              <a:endParaRPr lang="pt-BR" b="1" dirty="0">
                <a:solidFill>
                  <a:schemeClr val="bg1"/>
                </a:solidFill>
              </a:endParaRPr>
            </a:p>
          </p:txBody>
        </p:sp>
        <p:sp>
          <p:nvSpPr>
            <p:cNvPr id="84" name="CaixaDeTexto 83"/>
            <p:cNvSpPr txBox="1"/>
            <p:nvPr/>
          </p:nvSpPr>
          <p:spPr>
            <a:xfrm>
              <a:off x="1965875" y="2098765"/>
              <a:ext cx="522513" cy="378823"/>
            </a:xfrm>
            <a:prstGeom prst="rect">
              <a:avLst/>
            </a:prstGeom>
            <a:noFill/>
          </p:spPr>
          <p:txBody>
            <a:bodyPr wrap="square" rtlCol="0">
              <a:spAutoFit/>
            </a:bodyPr>
            <a:lstStyle/>
            <a:p>
              <a:r>
                <a:rPr lang="pt-BR" b="1" dirty="0" smtClean="0">
                  <a:solidFill>
                    <a:schemeClr val="bg1"/>
                  </a:solidFill>
                </a:rPr>
                <a:t>47</a:t>
              </a:r>
              <a:endParaRPr lang="pt-BR" b="1" dirty="0">
                <a:solidFill>
                  <a:schemeClr val="bg1"/>
                </a:solidFill>
              </a:endParaRPr>
            </a:p>
          </p:txBody>
        </p:sp>
        <p:sp>
          <p:nvSpPr>
            <p:cNvPr id="85" name="CaixaDeTexto 84"/>
            <p:cNvSpPr txBox="1"/>
            <p:nvPr/>
          </p:nvSpPr>
          <p:spPr>
            <a:xfrm>
              <a:off x="2667997" y="2029093"/>
              <a:ext cx="522513" cy="378823"/>
            </a:xfrm>
            <a:prstGeom prst="rect">
              <a:avLst/>
            </a:prstGeom>
            <a:noFill/>
          </p:spPr>
          <p:txBody>
            <a:bodyPr wrap="square" rtlCol="0">
              <a:spAutoFit/>
            </a:bodyPr>
            <a:lstStyle/>
            <a:p>
              <a:r>
                <a:rPr lang="pt-BR" b="1" dirty="0">
                  <a:solidFill>
                    <a:schemeClr val="bg1"/>
                  </a:solidFill>
                </a:rPr>
                <a:t>6</a:t>
              </a:r>
            </a:p>
          </p:txBody>
        </p:sp>
        <p:sp>
          <p:nvSpPr>
            <p:cNvPr id="86" name="CaixaDeTexto 85"/>
            <p:cNvSpPr txBox="1"/>
            <p:nvPr/>
          </p:nvSpPr>
          <p:spPr>
            <a:xfrm>
              <a:off x="3253238" y="2029093"/>
              <a:ext cx="668718" cy="369332"/>
            </a:xfrm>
            <a:prstGeom prst="rect">
              <a:avLst/>
            </a:prstGeom>
            <a:noFill/>
          </p:spPr>
          <p:txBody>
            <a:bodyPr wrap="square" rtlCol="0">
              <a:spAutoFit/>
            </a:bodyPr>
            <a:lstStyle/>
            <a:p>
              <a:r>
                <a:rPr lang="pt-BR" b="1" dirty="0" smtClean="0">
                  <a:solidFill>
                    <a:schemeClr val="bg1"/>
                  </a:solidFill>
                </a:rPr>
                <a:t>180</a:t>
              </a:r>
              <a:endParaRPr lang="pt-BR" b="1" dirty="0">
                <a:solidFill>
                  <a:schemeClr val="bg1"/>
                </a:solidFill>
              </a:endParaRPr>
            </a:p>
          </p:txBody>
        </p:sp>
        <p:sp>
          <p:nvSpPr>
            <p:cNvPr id="87" name="CaixaDeTexto 86"/>
            <p:cNvSpPr txBox="1"/>
            <p:nvPr/>
          </p:nvSpPr>
          <p:spPr>
            <a:xfrm>
              <a:off x="3743007" y="3753394"/>
              <a:ext cx="522513" cy="338554"/>
            </a:xfrm>
            <a:prstGeom prst="rect">
              <a:avLst/>
            </a:prstGeom>
            <a:noFill/>
          </p:spPr>
          <p:txBody>
            <a:bodyPr wrap="square" rtlCol="0">
              <a:spAutoFit/>
            </a:bodyPr>
            <a:lstStyle/>
            <a:p>
              <a:r>
                <a:rPr lang="pt-BR" sz="1600" b="1" dirty="0" smtClean="0">
                  <a:solidFill>
                    <a:schemeClr val="bg1"/>
                  </a:solidFill>
                </a:rPr>
                <a:t>15</a:t>
              </a:r>
              <a:endParaRPr lang="pt-BR" sz="1600" b="1" dirty="0">
                <a:solidFill>
                  <a:schemeClr val="bg1"/>
                </a:solidFill>
              </a:endParaRPr>
            </a:p>
          </p:txBody>
        </p:sp>
        <p:sp>
          <p:nvSpPr>
            <p:cNvPr id="88" name="CaixaDeTexto 87"/>
            <p:cNvSpPr txBox="1"/>
            <p:nvPr/>
          </p:nvSpPr>
          <p:spPr>
            <a:xfrm>
              <a:off x="3651570" y="4561113"/>
              <a:ext cx="352694" cy="338554"/>
            </a:xfrm>
            <a:prstGeom prst="rect">
              <a:avLst/>
            </a:prstGeom>
            <a:noFill/>
          </p:spPr>
          <p:txBody>
            <a:bodyPr wrap="square" rtlCol="0">
              <a:spAutoFit/>
            </a:bodyPr>
            <a:lstStyle/>
            <a:p>
              <a:r>
                <a:rPr lang="pt-BR" sz="1600" b="1" dirty="0">
                  <a:solidFill>
                    <a:schemeClr val="bg1"/>
                  </a:solidFill>
                </a:rPr>
                <a:t>9</a:t>
              </a:r>
            </a:p>
          </p:txBody>
        </p:sp>
        <p:sp>
          <p:nvSpPr>
            <p:cNvPr id="89" name="CaixaDeTexto 88"/>
            <p:cNvSpPr txBox="1"/>
            <p:nvPr/>
          </p:nvSpPr>
          <p:spPr>
            <a:xfrm>
              <a:off x="2857410" y="5156014"/>
              <a:ext cx="478168" cy="338554"/>
            </a:xfrm>
            <a:prstGeom prst="rect">
              <a:avLst/>
            </a:prstGeom>
            <a:noFill/>
          </p:spPr>
          <p:txBody>
            <a:bodyPr wrap="square" rtlCol="0">
              <a:spAutoFit/>
            </a:bodyPr>
            <a:lstStyle/>
            <a:p>
              <a:r>
                <a:rPr lang="pt-BR" sz="1600" b="1" dirty="0" smtClean="0">
                  <a:solidFill>
                    <a:schemeClr val="bg1"/>
                  </a:solidFill>
                </a:rPr>
                <a:t>19</a:t>
              </a:r>
              <a:endParaRPr lang="pt-BR" sz="1600" b="1" dirty="0">
                <a:solidFill>
                  <a:schemeClr val="bg1"/>
                </a:solidFill>
              </a:endParaRPr>
            </a:p>
          </p:txBody>
        </p:sp>
        <p:sp>
          <p:nvSpPr>
            <p:cNvPr id="90" name="CaixaDeTexto 89"/>
            <p:cNvSpPr txBox="1"/>
            <p:nvPr/>
          </p:nvSpPr>
          <p:spPr>
            <a:xfrm>
              <a:off x="2292446" y="5300245"/>
              <a:ext cx="478168" cy="338554"/>
            </a:xfrm>
            <a:prstGeom prst="rect">
              <a:avLst/>
            </a:prstGeom>
            <a:noFill/>
          </p:spPr>
          <p:txBody>
            <a:bodyPr wrap="square" rtlCol="0">
              <a:spAutoFit/>
            </a:bodyPr>
            <a:lstStyle/>
            <a:p>
              <a:r>
                <a:rPr lang="pt-BR" sz="1600" b="1" dirty="0">
                  <a:solidFill>
                    <a:schemeClr val="bg1"/>
                  </a:solidFill>
                </a:rPr>
                <a:t>3</a:t>
              </a:r>
            </a:p>
          </p:txBody>
        </p:sp>
        <p:sp>
          <p:nvSpPr>
            <p:cNvPr id="91" name="CaixaDeTexto 90"/>
            <p:cNvSpPr txBox="1"/>
            <p:nvPr/>
          </p:nvSpPr>
          <p:spPr>
            <a:xfrm>
              <a:off x="1902301" y="5345425"/>
              <a:ext cx="478168" cy="338554"/>
            </a:xfrm>
            <a:prstGeom prst="rect">
              <a:avLst/>
            </a:prstGeom>
            <a:noFill/>
          </p:spPr>
          <p:txBody>
            <a:bodyPr wrap="square" rtlCol="0">
              <a:spAutoFit/>
            </a:bodyPr>
            <a:lstStyle/>
            <a:p>
              <a:r>
                <a:rPr lang="pt-BR" sz="1600" b="1" dirty="0" smtClean="0">
                  <a:solidFill>
                    <a:schemeClr val="bg1"/>
                  </a:solidFill>
                </a:rPr>
                <a:t>47</a:t>
              </a:r>
              <a:endParaRPr lang="pt-BR" sz="1600" b="1" dirty="0">
                <a:solidFill>
                  <a:schemeClr val="bg1"/>
                </a:solidFill>
              </a:endParaRPr>
            </a:p>
          </p:txBody>
        </p:sp>
        <p:sp>
          <p:nvSpPr>
            <p:cNvPr id="92" name="CaixaDeTexto 91"/>
            <p:cNvSpPr txBox="1"/>
            <p:nvPr/>
          </p:nvSpPr>
          <p:spPr>
            <a:xfrm>
              <a:off x="1748963" y="5031359"/>
              <a:ext cx="478168" cy="338554"/>
            </a:xfrm>
            <a:prstGeom prst="rect">
              <a:avLst/>
            </a:prstGeom>
            <a:noFill/>
          </p:spPr>
          <p:txBody>
            <a:bodyPr wrap="square" rtlCol="0">
              <a:spAutoFit/>
            </a:bodyPr>
            <a:lstStyle/>
            <a:p>
              <a:r>
                <a:rPr lang="pt-BR" sz="1600" b="1" dirty="0" smtClean="0">
                  <a:solidFill>
                    <a:schemeClr val="bg1"/>
                  </a:solidFill>
                </a:rPr>
                <a:t>34</a:t>
              </a:r>
              <a:endParaRPr lang="pt-BR" sz="1600" b="1" dirty="0">
                <a:solidFill>
                  <a:schemeClr val="bg1"/>
                </a:solidFill>
              </a:endParaRPr>
            </a:p>
          </p:txBody>
        </p:sp>
        <p:sp>
          <p:nvSpPr>
            <p:cNvPr id="93" name="CaixaDeTexto 92"/>
            <p:cNvSpPr txBox="1"/>
            <p:nvPr/>
          </p:nvSpPr>
          <p:spPr>
            <a:xfrm>
              <a:off x="1811384" y="4692805"/>
              <a:ext cx="478168" cy="338554"/>
            </a:xfrm>
            <a:prstGeom prst="rect">
              <a:avLst/>
            </a:prstGeom>
            <a:noFill/>
          </p:spPr>
          <p:txBody>
            <a:bodyPr wrap="square" rtlCol="0">
              <a:spAutoFit/>
            </a:bodyPr>
            <a:lstStyle/>
            <a:p>
              <a:r>
                <a:rPr lang="pt-BR" sz="1600" b="1" dirty="0" smtClean="0">
                  <a:solidFill>
                    <a:schemeClr val="bg1"/>
                  </a:solidFill>
                </a:rPr>
                <a:t>31</a:t>
              </a:r>
              <a:endParaRPr lang="pt-BR" sz="1600" b="1" dirty="0">
                <a:solidFill>
                  <a:schemeClr val="bg1"/>
                </a:solidFill>
              </a:endParaRPr>
            </a:p>
          </p:txBody>
        </p:sp>
        <p:sp>
          <p:nvSpPr>
            <p:cNvPr id="94" name="CaixaDeTexto 93"/>
            <p:cNvSpPr txBox="1"/>
            <p:nvPr/>
          </p:nvSpPr>
          <p:spPr>
            <a:xfrm>
              <a:off x="1726791" y="4297662"/>
              <a:ext cx="478168" cy="338554"/>
            </a:xfrm>
            <a:prstGeom prst="rect">
              <a:avLst/>
            </a:prstGeom>
            <a:noFill/>
          </p:spPr>
          <p:txBody>
            <a:bodyPr wrap="square" rtlCol="0">
              <a:spAutoFit/>
            </a:bodyPr>
            <a:lstStyle/>
            <a:p>
              <a:r>
                <a:rPr lang="pt-BR" sz="1600" b="1" dirty="0" smtClean="0">
                  <a:solidFill>
                    <a:schemeClr val="bg1"/>
                  </a:solidFill>
                </a:rPr>
                <a:t>28</a:t>
              </a:r>
              <a:endParaRPr lang="pt-BR" sz="1600" b="1" dirty="0">
                <a:solidFill>
                  <a:schemeClr val="bg1"/>
                </a:solidFill>
              </a:endParaRPr>
            </a:p>
          </p:txBody>
        </p:sp>
        <p:sp>
          <p:nvSpPr>
            <p:cNvPr id="95" name="CaixaDeTexto 94"/>
            <p:cNvSpPr txBox="1"/>
            <p:nvPr/>
          </p:nvSpPr>
          <p:spPr>
            <a:xfrm>
              <a:off x="1455892" y="4054917"/>
              <a:ext cx="594575" cy="338554"/>
            </a:xfrm>
            <a:prstGeom prst="rect">
              <a:avLst/>
            </a:prstGeom>
            <a:noFill/>
          </p:spPr>
          <p:txBody>
            <a:bodyPr wrap="square" rtlCol="0">
              <a:spAutoFit/>
            </a:bodyPr>
            <a:lstStyle/>
            <a:p>
              <a:r>
                <a:rPr lang="pt-BR" sz="1600" b="1" dirty="0" smtClean="0">
                  <a:solidFill>
                    <a:schemeClr val="bg1"/>
                  </a:solidFill>
                </a:rPr>
                <a:t>273</a:t>
              </a:r>
              <a:endParaRPr lang="pt-BR" sz="1600" b="1" dirty="0">
                <a:solidFill>
                  <a:schemeClr val="bg1"/>
                </a:solidFill>
              </a:endParaRPr>
            </a:p>
          </p:txBody>
        </p:sp>
        <p:sp>
          <p:nvSpPr>
            <p:cNvPr id="96" name="CaixaDeTexto 95"/>
            <p:cNvSpPr txBox="1"/>
            <p:nvPr/>
          </p:nvSpPr>
          <p:spPr>
            <a:xfrm>
              <a:off x="2066704" y="4466939"/>
              <a:ext cx="614355" cy="338554"/>
            </a:xfrm>
            <a:prstGeom prst="rect">
              <a:avLst/>
            </a:prstGeom>
            <a:noFill/>
          </p:spPr>
          <p:txBody>
            <a:bodyPr wrap="square" rtlCol="0">
              <a:spAutoFit/>
            </a:bodyPr>
            <a:lstStyle/>
            <a:p>
              <a:r>
                <a:rPr lang="pt-BR" sz="1600" b="1" dirty="0" smtClean="0">
                  <a:solidFill>
                    <a:schemeClr val="bg1"/>
                  </a:solidFill>
                </a:rPr>
                <a:t>115</a:t>
              </a:r>
              <a:endParaRPr lang="pt-BR" sz="1600" b="1" dirty="0">
                <a:solidFill>
                  <a:schemeClr val="bg1"/>
                </a:solidFill>
              </a:endParaRPr>
            </a:p>
          </p:txBody>
        </p:sp>
        <p:sp>
          <p:nvSpPr>
            <p:cNvPr id="98" name="CaixaDeTexto 97"/>
            <p:cNvSpPr txBox="1"/>
            <p:nvPr/>
          </p:nvSpPr>
          <p:spPr>
            <a:xfrm>
              <a:off x="2301556" y="4020663"/>
              <a:ext cx="366441" cy="276999"/>
            </a:xfrm>
            <a:prstGeom prst="rect">
              <a:avLst/>
            </a:prstGeom>
            <a:noFill/>
          </p:spPr>
          <p:txBody>
            <a:bodyPr wrap="square" rtlCol="0">
              <a:spAutoFit/>
            </a:bodyPr>
            <a:lstStyle/>
            <a:p>
              <a:r>
                <a:rPr lang="pt-BR" sz="1200" b="1" dirty="0">
                  <a:solidFill>
                    <a:schemeClr val="bg1"/>
                  </a:solidFill>
                </a:rPr>
                <a:t>7</a:t>
              </a:r>
            </a:p>
          </p:txBody>
        </p:sp>
        <p:sp>
          <p:nvSpPr>
            <p:cNvPr id="99" name="CaixaDeTexto 98"/>
            <p:cNvSpPr txBox="1"/>
            <p:nvPr/>
          </p:nvSpPr>
          <p:spPr>
            <a:xfrm>
              <a:off x="1902300" y="3190832"/>
              <a:ext cx="778760" cy="369332"/>
            </a:xfrm>
            <a:prstGeom prst="rect">
              <a:avLst/>
            </a:prstGeom>
            <a:noFill/>
          </p:spPr>
          <p:txBody>
            <a:bodyPr wrap="square" rtlCol="0">
              <a:spAutoFit/>
            </a:bodyPr>
            <a:lstStyle/>
            <a:p>
              <a:r>
                <a:rPr lang="pt-BR" b="1" dirty="0" smtClean="0">
                  <a:solidFill>
                    <a:schemeClr val="bg1"/>
                  </a:solidFill>
                </a:rPr>
                <a:t>1.407</a:t>
              </a:r>
              <a:endParaRPr lang="pt-BR" b="1" dirty="0">
                <a:solidFill>
                  <a:schemeClr val="bg1"/>
                </a:solidFill>
              </a:endParaRPr>
            </a:p>
          </p:txBody>
        </p:sp>
        <p:sp>
          <p:nvSpPr>
            <p:cNvPr id="100" name="CaixaDeTexto 99"/>
            <p:cNvSpPr txBox="1"/>
            <p:nvPr/>
          </p:nvSpPr>
          <p:spPr>
            <a:xfrm>
              <a:off x="3096494" y="3553113"/>
              <a:ext cx="366441" cy="276999"/>
            </a:xfrm>
            <a:prstGeom prst="rect">
              <a:avLst/>
            </a:prstGeom>
            <a:noFill/>
          </p:spPr>
          <p:txBody>
            <a:bodyPr wrap="square" rtlCol="0">
              <a:spAutoFit/>
            </a:bodyPr>
            <a:lstStyle/>
            <a:p>
              <a:r>
                <a:rPr lang="pt-BR" sz="1200" b="1" dirty="0" smtClean="0">
                  <a:solidFill>
                    <a:schemeClr val="bg1"/>
                  </a:solidFill>
                </a:rPr>
                <a:t>11</a:t>
              </a:r>
              <a:endParaRPr lang="pt-BR" sz="1200" b="1" dirty="0">
                <a:solidFill>
                  <a:schemeClr val="bg1"/>
                </a:solidFill>
              </a:endParaRPr>
            </a:p>
          </p:txBody>
        </p:sp>
        <p:sp>
          <p:nvSpPr>
            <p:cNvPr id="101" name="CaixaDeTexto 100"/>
            <p:cNvSpPr txBox="1"/>
            <p:nvPr/>
          </p:nvSpPr>
          <p:spPr>
            <a:xfrm>
              <a:off x="2334692" y="4789714"/>
              <a:ext cx="366441" cy="276999"/>
            </a:xfrm>
            <a:prstGeom prst="rect">
              <a:avLst/>
            </a:prstGeom>
            <a:noFill/>
          </p:spPr>
          <p:txBody>
            <a:bodyPr wrap="square" rtlCol="0">
              <a:spAutoFit/>
            </a:bodyPr>
            <a:lstStyle/>
            <a:p>
              <a:r>
                <a:rPr lang="pt-BR" sz="1200" b="1" dirty="0" smtClean="0">
                  <a:solidFill>
                    <a:schemeClr val="bg1"/>
                  </a:solidFill>
                </a:rPr>
                <a:t>15</a:t>
              </a:r>
              <a:endParaRPr lang="pt-BR" sz="1200" b="1" dirty="0">
                <a:solidFill>
                  <a:schemeClr val="bg1"/>
                </a:solidFill>
              </a:endParaRPr>
            </a:p>
          </p:txBody>
        </p:sp>
        <p:sp>
          <p:nvSpPr>
            <p:cNvPr id="102" name="CaixaDeTexto 101"/>
            <p:cNvSpPr txBox="1"/>
            <p:nvPr/>
          </p:nvSpPr>
          <p:spPr>
            <a:xfrm>
              <a:off x="2531530" y="4217143"/>
              <a:ext cx="366441" cy="276999"/>
            </a:xfrm>
            <a:prstGeom prst="rect">
              <a:avLst/>
            </a:prstGeom>
            <a:noFill/>
          </p:spPr>
          <p:txBody>
            <a:bodyPr wrap="square" rtlCol="0">
              <a:spAutoFit/>
            </a:bodyPr>
            <a:lstStyle/>
            <a:p>
              <a:r>
                <a:rPr lang="pt-BR" sz="1200" b="1" dirty="0" smtClean="0">
                  <a:solidFill>
                    <a:schemeClr val="bg1"/>
                  </a:solidFill>
                </a:rPr>
                <a:t>2</a:t>
              </a:r>
              <a:endParaRPr lang="pt-BR" sz="1200" b="1" dirty="0">
                <a:solidFill>
                  <a:schemeClr val="bg1"/>
                </a:solidFill>
              </a:endParaRPr>
            </a:p>
          </p:txBody>
        </p:sp>
      </p:grpSp>
      <p:sp>
        <p:nvSpPr>
          <p:cNvPr id="103" name="CaixaDeTexto 102"/>
          <p:cNvSpPr txBox="1"/>
          <p:nvPr/>
        </p:nvSpPr>
        <p:spPr>
          <a:xfrm>
            <a:off x="2509358" y="4069393"/>
            <a:ext cx="366441" cy="230832"/>
          </a:xfrm>
          <a:prstGeom prst="rect">
            <a:avLst/>
          </a:prstGeom>
          <a:noFill/>
        </p:spPr>
        <p:txBody>
          <a:bodyPr wrap="square" rtlCol="0">
            <a:spAutoFit/>
          </a:bodyPr>
          <a:lstStyle/>
          <a:p>
            <a:r>
              <a:rPr lang="pt-BR" sz="900" b="1" dirty="0" smtClean="0">
                <a:solidFill>
                  <a:schemeClr val="bg1"/>
                </a:solidFill>
              </a:rPr>
              <a:t>36</a:t>
            </a:r>
            <a:endParaRPr lang="pt-BR" sz="900" b="1" dirty="0">
              <a:solidFill>
                <a:schemeClr val="bg1"/>
              </a:solidFill>
            </a:endParaRPr>
          </a:p>
        </p:txBody>
      </p:sp>
      <p:sp>
        <p:nvSpPr>
          <p:cNvPr id="104" name="CaixaDeTexto 103"/>
          <p:cNvSpPr txBox="1"/>
          <p:nvPr/>
        </p:nvSpPr>
        <p:spPr>
          <a:xfrm>
            <a:off x="770712" y="1371598"/>
            <a:ext cx="6257107" cy="338554"/>
          </a:xfrm>
          <a:prstGeom prst="rect">
            <a:avLst/>
          </a:prstGeom>
          <a:noFill/>
        </p:spPr>
        <p:txBody>
          <a:bodyPr wrap="square" rtlCol="0">
            <a:spAutoFit/>
          </a:bodyPr>
          <a:lstStyle/>
          <a:p>
            <a:r>
              <a:rPr lang="pt-BR" sz="1600" dirty="0" smtClean="0"/>
              <a:t>Total de Manifestações: 3.857– 34% de Resolutividade</a:t>
            </a:r>
            <a:endParaRPr lang="pt-BR" sz="1600" dirty="0"/>
          </a:p>
        </p:txBody>
      </p:sp>
      <p:grpSp>
        <p:nvGrpSpPr>
          <p:cNvPr id="45" name="Grupo 44"/>
          <p:cNvGrpSpPr/>
          <p:nvPr/>
        </p:nvGrpSpPr>
        <p:grpSpPr>
          <a:xfrm>
            <a:off x="1441746" y="6323712"/>
            <a:ext cx="4785837" cy="621681"/>
            <a:chOff x="1446685" y="6069911"/>
            <a:chExt cx="4785837" cy="621681"/>
          </a:xfrm>
        </p:grpSpPr>
        <p:grpSp>
          <p:nvGrpSpPr>
            <p:cNvPr id="46" name="Grupo 45"/>
            <p:cNvGrpSpPr/>
            <p:nvPr/>
          </p:nvGrpSpPr>
          <p:grpSpPr>
            <a:xfrm>
              <a:off x="1446685" y="6081287"/>
              <a:ext cx="1917485" cy="307777"/>
              <a:chOff x="532269" y="6490727"/>
              <a:chExt cx="1917485" cy="307777"/>
            </a:xfrm>
          </p:grpSpPr>
          <p:sp>
            <p:nvSpPr>
              <p:cNvPr id="64" name="Retângulo 63"/>
              <p:cNvSpPr/>
              <p:nvPr/>
            </p:nvSpPr>
            <p:spPr>
              <a:xfrm>
                <a:off x="532269" y="6545319"/>
                <a:ext cx="177421" cy="184666"/>
              </a:xfrm>
              <a:prstGeom prst="rect">
                <a:avLst/>
              </a:prstGeom>
              <a:solidFill>
                <a:srgbClr val="D75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65" name="CaixaDeTexto 8"/>
              <p:cNvSpPr txBox="1"/>
              <p:nvPr/>
            </p:nvSpPr>
            <p:spPr>
              <a:xfrm>
                <a:off x="671017" y="649072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90% - 100%</a:t>
                </a:r>
                <a:endParaRPr lang="pt-BR" sz="1400" dirty="0">
                  <a:solidFill>
                    <a:srgbClr val="444349"/>
                  </a:solidFill>
                </a:endParaRPr>
              </a:p>
            </p:txBody>
          </p:sp>
        </p:grpSp>
        <p:grpSp>
          <p:nvGrpSpPr>
            <p:cNvPr id="47" name="Grupo 46"/>
            <p:cNvGrpSpPr/>
            <p:nvPr/>
          </p:nvGrpSpPr>
          <p:grpSpPr>
            <a:xfrm>
              <a:off x="1448957" y="6370167"/>
              <a:ext cx="1917485" cy="307777"/>
              <a:chOff x="534541" y="6779607"/>
              <a:chExt cx="1917485" cy="307777"/>
            </a:xfrm>
          </p:grpSpPr>
          <p:sp>
            <p:nvSpPr>
              <p:cNvPr id="62" name="Retângulo 61"/>
              <p:cNvSpPr/>
              <p:nvPr/>
            </p:nvSpPr>
            <p:spPr>
              <a:xfrm>
                <a:off x="534541" y="6847847"/>
                <a:ext cx="177421" cy="184666"/>
              </a:xfrm>
              <a:prstGeom prst="rect">
                <a:avLst/>
              </a:prstGeom>
              <a:solidFill>
                <a:srgbClr val="E9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63" name="CaixaDeTexto 21"/>
              <p:cNvSpPr txBox="1"/>
              <p:nvPr/>
            </p:nvSpPr>
            <p:spPr>
              <a:xfrm>
                <a:off x="673289"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7</a:t>
                </a:r>
                <a:r>
                  <a:rPr lang="pt-BR" sz="1400" dirty="0" smtClean="0">
                    <a:solidFill>
                      <a:srgbClr val="444349"/>
                    </a:solidFill>
                  </a:rPr>
                  <a:t>0% - 90%</a:t>
                </a:r>
                <a:endParaRPr lang="pt-BR" sz="1400" dirty="0">
                  <a:solidFill>
                    <a:srgbClr val="444349"/>
                  </a:solidFill>
                </a:endParaRPr>
              </a:p>
            </p:txBody>
          </p:sp>
        </p:grpSp>
        <p:grpSp>
          <p:nvGrpSpPr>
            <p:cNvPr id="48" name="Grupo 47"/>
            <p:cNvGrpSpPr/>
            <p:nvPr/>
          </p:nvGrpSpPr>
          <p:grpSpPr>
            <a:xfrm>
              <a:off x="2868349" y="6069911"/>
              <a:ext cx="1917485" cy="307777"/>
              <a:chOff x="534541" y="7066215"/>
              <a:chExt cx="1917485" cy="307777"/>
            </a:xfrm>
          </p:grpSpPr>
          <p:sp>
            <p:nvSpPr>
              <p:cNvPr id="59" name="Retângulo 58"/>
              <p:cNvSpPr/>
              <p:nvPr/>
            </p:nvSpPr>
            <p:spPr>
              <a:xfrm>
                <a:off x="534541" y="7134455"/>
                <a:ext cx="177421" cy="184666"/>
              </a:xfrm>
              <a:prstGeom prst="rect">
                <a:avLst/>
              </a:prstGeom>
              <a:solidFill>
                <a:srgbClr val="ED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60" name="CaixaDeTexto 22"/>
              <p:cNvSpPr txBox="1"/>
              <p:nvPr/>
            </p:nvSpPr>
            <p:spPr>
              <a:xfrm>
                <a:off x="673289"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5</a:t>
                </a:r>
                <a:r>
                  <a:rPr lang="pt-BR" sz="1400" dirty="0" smtClean="0">
                    <a:solidFill>
                      <a:srgbClr val="444349"/>
                    </a:solidFill>
                  </a:rPr>
                  <a:t>0% - 70%</a:t>
                </a:r>
                <a:endParaRPr lang="pt-BR" sz="1400" dirty="0">
                  <a:solidFill>
                    <a:srgbClr val="444349"/>
                  </a:solidFill>
                </a:endParaRPr>
              </a:p>
            </p:txBody>
          </p:sp>
        </p:grpSp>
        <p:grpSp>
          <p:nvGrpSpPr>
            <p:cNvPr id="49" name="Grupo 48"/>
            <p:cNvGrpSpPr/>
            <p:nvPr/>
          </p:nvGrpSpPr>
          <p:grpSpPr>
            <a:xfrm>
              <a:off x="2879738" y="6383815"/>
              <a:ext cx="1906096" cy="307777"/>
              <a:chOff x="2756906" y="6492999"/>
              <a:chExt cx="1906096" cy="307777"/>
            </a:xfrm>
          </p:grpSpPr>
          <p:sp>
            <p:nvSpPr>
              <p:cNvPr id="57" name="Retângulo 56"/>
              <p:cNvSpPr/>
              <p:nvPr/>
            </p:nvSpPr>
            <p:spPr>
              <a:xfrm>
                <a:off x="2756906" y="6545319"/>
                <a:ext cx="177421" cy="184666"/>
              </a:xfrm>
              <a:prstGeom prst="rect">
                <a:avLst/>
              </a:prstGeom>
              <a:solidFill>
                <a:srgbClr val="93D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58" name="CaixaDeTexto 23"/>
              <p:cNvSpPr txBox="1"/>
              <p:nvPr/>
            </p:nvSpPr>
            <p:spPr>
              <a:xfrm>
                <a:off x="2884265" y="6492999"/>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30% - 50%</a:t>
                </a:r>
                <a:endParaRPr lang="pt-BR" sz="1400" dirty="0">
                  <a:solidFill>
                    <a:srgbClr val="444349"/>
                  </a:solidFill>
                </a:endParaRPr>
              </a:p>
            </p:txBody>
          </p:sp>
        </p:grpSp>
        <p:grpSp>
          <p:nvGrpSpPr>
            <p:cNvPr id="50" name="Grupo 49"/>
            <p:cNvGrpSpPr/>
            <p:nvPr/>
          </p:nvGrpSpPr>
          <p:grpSpPr>
            <a:xfrm>
              <a:off x="4326426" y="6069911"/>
              <a:ext cx="1906096" cy="307777"/>
              <a:chOff x="2756906" y="6779607"/>
              <a:chExt cx="1906096" cy="307777"/>
            </a:xfrm>
          </p:grpSpPr>
          <p:sp>
            <p:nvSpPr>
              <p:cNvPr id="54" name="Retângulo 53"/>
              <p:cNvSpPr/>
              <p:nvPr/>
            </p:nvSpPr>
            <p:spPr>
              <a:xfrm>
                <a:off x="2756906" y="6847847"/>
                <a:ext cx="177421" cy="184666"/>
              </a:xfrm>
              <a:prstGeom prst="rect">
                <a:avLst/>
              </a:prstGeom>
              <a:solidFill>
                <a:srgbClr val="79C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56" name="CaixaDeTexto 24"/>
              <p:cNvSpPr txBox="1"/>
              <p:nvPr/>
            </p:nvSpPr>
            <p:spPr>
              <a:xfrm>
                <a:off x="2884265"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1</a:t>
                </a:r>
                <a:r>
                  <a:rPr lang="pt-BR" sz="1400" dirty="0" smtClean="0">
                    <a:solidFill>
                      <a:srgbClr val="444349"/>
                    </a:solidFill>
                  </a:rPr>
                  <a:t>0% - 30%</a:t>
                </a:r>
                <a:endParaRPr lang="pt-BR" sz="1400" dirty="0">
                  <a:solidFill>
                    <a:srgbClr val="444349"/>
                  </a:solidFill>
                </a:endParaRPr>
              </a:p>
            </p:txBody>
          </p:sp>
        </p:grpSp>
        <p:grpSp>
          <p:nvGrpSpPr>
            <p:cNvPr id="51" name="Grupo 50"/>
            <p:cNvGrpSpPr/>
            <p:nvPr/>
          </p:nvGrpSpPr>
          <p:grpSpPr>
            <a:xfrm>
              <a:off x="4326426" y="6356519"/>
              <a:ext cx="1906096" cy="307777"/>
              <a:chOff x="2756906" y="7066215"/>
              <a:chExt cx="1906096" cy="307777"/>
            </a:xfrm>
          </p:grpSpPr>
          <p:sp>
            <p:nvSpPr>
              <p:cNvPr id="52" name="Retângulo 51"/>
              <p:cNvSpPr/>
              <p:nvPr/>
            </p:nvSpPr>
            <p:spPr>
              <a:xfrm>
                <a:off x="2756906" y="7134455"/>
                <a:ext cx="177421" cy="184666"/>
              </a:xfrm>
              <a:prstGeom prst="rect">
                <a:avLst/>
              </a:prstGeom>
              <a:solidFill>
                <a:srgbClr val="55B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53" name="CaixaDeTexto 25"/>
              <p:cNvSpPr txBox="1"/>
              <p:nvPr/>
            </p:nvSpPr>
            <p:spPr>
              <a:xfrm>
                <a:off x="2884265"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0% - 10%</a:t>
                </a:r>
                <a:endParaRPr lang="pt-BR" sz="1400" dirty="0">
                  <a:solidFill>
                    <a:srgbClr val="444349"/>
                  </a:solidFill>
                </a:endParaRPr>
              </a:p>
            </p:txBody>
          </p:sp>
        </p:grpSp>
      </p:grpSp>
    </p:spTree>
    <p:extLst>
      <p:ext uri="{BB962C8B-B14F-4D97-AF65-F5344CB8AC3E}">
        <p14:creationId xmlns:p14="http://schemas.microsoft.com/office/powerpoint/2010/main" val="21354689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6" name="Imagem 15">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7" name="Imagem 16">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12" name="CaixaDeTexto 11"/>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22</a:t>
            </a:r>
            <a:endParaRPr lang="pt-BR" sz="1050" dirty="0">
              <a:solidFill>
                <a:schemeClr val="bg1">
                  <a:lumMod val="50000"/>
                </a:schemeClr>
              </a:solidFill>
            </a:endParaRPr>
          </a:p>
        </p:txBody>
      </p:sp>
      <p:sp>
        <p:nvSpPr>
          <p:cNvPr id="13" name="Title 28">
            <a:extLst>
              <a:ext uri="{FF2B5EF4-FFF2-40B4-BE49-F238E27FC236}">
                <a16:creationId xmlns="" xmlns:a16="http://schemas.microsoft.com/office/drawing/2014/main" id="{CF5BE93F-A649-42C8-AEBD-2B75A390FADC}"/>
              </a:ext>
            </a:extLst>
          </p:cNvPr>
          <p:cNvSpPr>
            <a:spLocks noGrp="1"/>
          </p:cNvSpPr>
          <p:nvPr>
            <p:ph type="title"/>
          </p:nvPr>
        </p:nvSpPr>
        <p:spPr>
          <a:xfrm>
            <a:off x="852487" y="-490488"/>
            <a:ext cx="5153025" cy="1192057"/>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t/>
            </a:r>
            <a:br>
              <a:rPr lang="en-US" dirty="0"/>
            </a:br>
            <a:r>
              <a:rPr lang="pt-BR" sz="2800" dirty="0" smtClean="0">
                <a:solidFill>
                  <a:schemeClr val="tx1"/>
                </a:solidFill>
              </a:rPr>
              <a:t>ATENDIMENTO EM UNIDADE PÚBLICA DE SAÚDE</a:t>
            </a:r>
            <a:endParaRPr lang="ru-RU" sz="2800" dirty="0">
              <a:solidFill>
                <a:schemeClr val="tx1"/>
              </a:solidFill>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19375"/>
            <a:ext cx="68580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2895670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9" name="Imagem 3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40" name="Imagem 39">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5" name="Retângulo de cantos arredondados 34"/>
          <p:cNvSpPr/>
          <p:nvPr userDrawn="1"/>
        </p:nvSpPr>
        <p:spPr>
          <a:xfrm>
            <a:off x="293349" y="6782308"/>
            <a:ext cx="6293467" cy="1213136"/>
          </a:xfrm>
          <a:prstGeom prst="roundRect">
            <a:avLst/>
          </a:prstGeom>
          <a:solidFill>
            <a:schemeClr val="bg1"/>
          </a:solidFill>
          <a:ln>
            <a:solidFill>
              <a:srgbClr val="55B55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etângulo 36"/>
          <p:cNvSpPr/>
          <p:nvPr/>
        </p:nvSpPr>
        <p:spPr>
          <a:xfrm>
            <a:off x="439663" y="6896433"/>
            <a:ext cx="6147153" cy="984885"/>
          </a:xfrm>
          <a:prstGeom prst="rect">
            <a:avLst/>
          </a:prstGeom>
        </p:spPr>
        <p:txBody>
          <a:bodyPr wrap="square">
            <a:spAutoFit/>
          </a:bodyPr>
          <a:lstStyle/>
          <a:p>
            <a:pPr algn="just">
              <a:defRPr/>
            </a:pPr>
            <a:r>
              <a:rPr lang="pt-BR" sz="1400" dirty="0" smtClean="0">
                <a:solidFill>
                  <a:schemeClr val="bg1">
                    <a:lumMod val="50000"/>
                  </a:schemeClr>
                </a:solidFill>
              </a:rPr>
              <a:t>78</a:t>
            </a:r>
            <a:r>
              <a:rPr lang="pt-BR" sz="1400" dirty="0">
                <a:solidFill>
                  <a:schemeClr val="bg1">
                    <a:lumMod val="50000"/>
                  </a:schemeClr>
                </a:solidFill>
              </a:rPr>
              <a:t>% das demandas referente ao assunto se concentram nas Regiões Administrativas </a:t>
            </a:r>
            <a:r>
              <a:rPr lang="pt-BR" sz="1400" dirty="0" smtClean="0">
                <a:solidFill>
                  <a:schemeClr val="bg1">
                    <a:lumMod val="50000"/>
                  </a:schemeClr>
                </a:solidFill>
              </a:rPr>
              <a:t>do Plano Piloto, Gama, Guará, Samambaia, Ceilândia, Sobradinho, Taguatinga e Santa Maria. </a:t>
            </a:r>
            <a:endParaRPr lang="pt-BR" sz="1400" dirty="0">
              <a:solidFill>
                <a:schemeClr val="bg1">
                  <a:lumMod val="50000"/>
                </a:schemeClr>
              </a:solidFill>
            </a:endParaRPr>
          </a:p>
          <a:p>
            <a:pPr lvl="0" algn="just"/>
            <a:endParaRPr lang="pt-BR" sz="1600" dirty="0">
              <a:solidFill>
                <a:srgbClr val="0071BC"/>
              </a:solidFill>
            </a:endParaRPr>
          </a:p>
        </p:txBody>
      </p:sp>
      <p:sp>
        <p:nvSpPr>
          <p:cNvPr id="41" name="CaixaDeTexto 40"/>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23</a:t>
            </a:r>
            <a:endParaRPr lang="pt-BR" sz="1050" dirty="0">
              <a:solidFill>
                <a:schemeClr val="bg1">
                  <a:lumMod val="50000"/>
                </a:schemeClr>
              </a:solidFill>
            </a:endParaRPr>
          </a:p>
        </p:txBody>
      </p:sp>
      <p:sp>
        <p:nvSpPr>
          <p:cNvPr id="46" name="Title 28">
            <a:extLst>
              <a:ext uri="{FF2B5EF4-FFF2-40B4-BE49-F238E27FC236}">
                <a16:creationId xmlns="" xmlns:a16="http://schemas.microsoft.com/office/drawing/2014/main" id="{CF5BE93F-A649-42C8-AEBD-2B75A390FADC}"/>
              </a:ext>
            </a:extLst>
          </p:cNvPr>
          <p:cNvSpPr>
            <a:spLocks noGrp="1"/>
          </p:cNvSpPr>
          <p:nvPr>
            <p:ph type="title"/>
          </p:nvPr>
        </p:nvSpPr>
        <p:spPr>
          <a:xfrm>
            <a:off x="852487" y="-518356"/>
            <a:ext cx="5153025" cy="1192057"/>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t/>
            </a:r>
            <a:br>
              <a:rPr lang="en-US" dirty="0"/>
            </a:br>
            <a:r>
              <a:rPr lang="pt-BR" sz="2400" dirty="0" smtClean="0">
                <a:solidFill>
                  <a:schemeClr val="tx1"/>
                </a:solidFill>
              </a:rPr>
              <a:t>PODA DE ÁRVORE</a:t>
            </a:r>
            <a:endParaRPr lang="ru-RU" sz="2400" dirty="0">
              <a:solidFill>
                <a:schemeClr val="tx1"/>
              </a:solidFill>
            </a:endParaRPr>
          </a:p>
        </p:txBody>
      </p:sp>
      <p:sp>
        <p:nvSpPr>
          <p:cNvPr id="4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8983"/>
            <a:ext cx="6858000" cy="442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4911634" y="2847703"/>
            <a:ext cx="483326" cy="369332"/>
          </a:xfrm>
          <a:prstGeom prst="rect">
            <a:avLst/>
          </a:prstGeom>
          <a:noFill/>
        </p:spPr>
        <p:txBody>
          <a:bodyPr wrap="square" rtlCol="0">
            <a:spAutoFit/>
          </a:bodyPr>
          <a:lstStyle/>
          <a:p>
            <a:r>
              <a:rPr lang="pt-BR" b="1" dirty="0" smtClean="0">
                <a:solidFill>
                  <a:schemeClr val="bg1"/>
                </a:solidFill>
              </a:rPr>
              <a:t>88</a:t>
            </a:r>
            <a:endParaRPr lang="pt-BR" b="1" dirty="0">
              <a:solidFill>
                <a:schemeClr val="bg1"/>
              </a:solidFill>
            </a:endParaRPr>
          </a:p>
        </p:txBody>
      </p:sp>
      <p:sp>
        <p:nvSpPr>
          <p:cNvPr id="47" name="CaixaDeTexto 46"/>
          <p:cNvSpPr txBox="1"/>
          <p:nvPr/>
        </p:nvSpPr>
        <p:spPr>
          <a:xfrm>
            <a:off x="5286103" y="5116286"/>
            <a:ext cx="483326" cy="369332"/>
          </a:xfrm>
          <a:prstGeom prst="rect">
            <a:avLst/>
          </a:prstGeom>
          <a:noFill/>
        </p:spPr>
        <p:txBody>
          <a:bodyPr wrap="square" rtlCol="0">
            <a:spAutoFit/>
          </a:bodyPr>
          <a:lstStyle/>
          <a:p>
            <a:r>
              <a:rPr lang="pt-BR" b="1" dirty="0" smtClean="0">
                <a:solidFill>
                  <a:schemeClr val="bg1"/>
                </a:solidFill>
              </a:rPr>
              <a:t>14</a:t>
            </a:r>
            <a:endParaRPr lang="pt-BR" b="1" dirty="0">
              <a:solidFill>
                <a:schemeClr val="bg1"/>
              </a:solidFill>
            </a:endParaRPr>
          </a:p>
        </p:txBody>
      </p:sp>
      <p:sp>
        <p:nvSpPr>
          <p:cNvPr id="48" name="CaixaDeTexto 47"/>
          <p:cNvSpPr txBox="1"/>
          <p:nvPr/>
        </p:nvSpPr>
        <p:spPr>
          <a:xfrm>
            <a:off x="3671247" y="5315801"/>
            <a:ext cx="483326" cy="369332"/>
          </a:xfrm>
          <a:prstGeom prst="rect">
            <a:avLst/>
          </a:prstGeom>
          <a:noFill/>
        </p:spPr>
        <p:txBody>
          <a:bodyPr wrap="square" rtlCol="0">
            <a:spAutoFit/>
          </a:bodyPr>
          <a:lstStyle/>
          <a:p>
            <a:r>
              <a:rPr lang="pt-BR" b="1" dirty="0" smtClean="0">
                <a:solidFill>
                  <a:schemeClr val="bg1"/>
                </a:solidFill>
              </a:rPr>
              <a:t>30</a:t>
            </a:r>
            <a:endParaRPr lang="pt-BR" b="1" dirty="0">
              <a:solidFill>
                <a:schemeClr val="bg1"/>
              </a:solidFill>
            </a:endParaRPr>
          </a:p>
        </p:txBody>
      </p:sp>
      <p:sp>
        <p:nvSpPr>
          <p:cNvPr id="49" name="CaixaDeTexto 48"/>
          <p:cNvSpPr txBox="1"/>
          <p:nvPr/>
        </p:nvSpPr>
        <p:spPr>
          <a:xfrm>
            <a:off x="2286750" y="5600617"/>
            <a:ext cx="564126" cy="369332"/>
          </a:xfrm>
          <a:prstGeom prst="rect">
            <a:avLst/>
          </a:prstGeom>
          <a:noFill/>
        </p:spPr>
        <p:txBody>
          <a:bodyPr wrap="square" rtlCol="0">
            <a:spAutoFit/>
          </a:bodyPr>
          <a:lstStyle/>
          <a:p>
            <a:r>
              <a:rPr lang="pt-BR" b="1" dirty="0" smtClean="0">
                <a:solidFill>
                  <a:schemeClr val="bg1"/>
                </a:solidFill>
              </a:rPr>
              <a:t>120</a:t>
            </a:r>
            <a:endParaRPr lang="pt-BR" b="1" dirty="0">
              <a:solidFill>
                <a:schemeClr val="bg1"/>
              </a:solidFill>
            </a:endParaRPr>
          </a:p>
        </p:txBody>
      </p:sp>
      <p:sp>
        <p:nvSpPr>
          <p:cNvPr id="50" name="CaixaDeTexto 49"/>
          <p:cNvSpPr txBox="1"/>
          <p:nvPr/>
        </p:nvSpPr>
        <p:spPr>
          <a:xfrm>
            <a:off x="740229" y="5522239"/>
            <a:ext cx="644434" cy="369332"/>
          </a:xfrm>
          <a:prstGeom prst="rect">
            <a:avLst/>
          </a:prstGeom>
          <a:noFill/>
        </p:spPr>
        <p:txBody>
          <a:bodyPr wrap="square" rtlCol="0">
            <a:spAutoFit/>
          </a:bodyPr>
          <a:lstStyle/>
          <a:p>
            <a:r>
              <a:rPr lang="pt-BR" b="1" dirty="0" smtClean="0">
                <a:solidFill>
                  <a:schemeClr val="bg1"/>
                </a:solidFill>
              </a:rPr>
              <a:t>289</a:t>
            </a:r>
            <a:endParaRPr lang="pt-BR" b="1" dirty="0">
              <a:solidFill>
                <a:schemeClr val="bg1"/>
              </a:solidFill>
            </a:endParaRPr>
          </a:p>
        </p:txBody>
      </p:sp>
      <p:sp>
        <p:nvSpPr>
          <p:cNvPr id="51" name="CaixaDeTexto 50"/>
          <p:cNvSpPr txBox="1"/>
          <p:nvPr/>
        </p:nvSpPr>
        <p:spPr>
          <a:xfrm>
            <a:off x="1023257" y="4853242"/>
            <a:ext cx="483326" cy="369332"/>
          </a:xfrm>
          <a:prstGeom prst="rect">
            <a:avLst/>
          </a:prstGeom>
          <a:noFill/>
        </p:spPr>
        <p:txBody>
          <a:bodyPr wrap="square" rtlCol="0">
            <a:spAutoFit/>
          </a:bodyPr>
          <a:lstStyle/>
          <a:p>
            <a:r>
              <a:rPr lang="pt-BR" b="1" dirty="0" smtClean="0">
                <a:solidFill>
                  <a:schemeClr val="bg1"/>
                </a:solidFill>
              </a:rPr>
              <a:t>37</a:t>
            </a:r>
            <a:endParaRPr lang="pt-BR" b="1" dirty="0">
              <a:solidFill>
                <a:schemeClr val="bg1"/>
              </a:solidFill>
            </a:endParaRPr>
          </a:p>
        </p:txBody>
      </p:sp>
      <p:sp>
        <p:nvSpPr>
          <p:cNvPr id="52" name="CaixaDeTexto 51"/>
          <p:cNvSpPr txBox="1"/>
          <p:nvPr/>
        </p:nvSpPr>
        <p:spPr>
          <a:xfrm>
            <a:off x="715467" y="4524885"/>
            <a:ext cx="669196" cy="369332"/>
          </a:xfrm>
          <a:prstGeom prst="rect">
            <a:avLst/>
          </a:prstGeom>
          <a:noFill/>
        </p:spPr>
        <p:txBody>
          <a:bodyPr wrap="square" rtlCol="0">
            <a:spAutoFit/>
          </a:bodyPr>
          <a:lstStyle/>
          <a:p>
            <a:r>
              <a:rPr lang="pt-BR" b="1" dirty="0" smtClean="0">
                <a:solidFill>
                  <a:schemeClr val="bg1"/>
                </a:solidFill>
              </a:rPr>
              <a:t>219</a:t>
            </a:r>
            <a:endParaRPr lang="pt-BR" b="1" dirty="0">
              <a:solidFill>
                <a:schemeClr val="bg1"/>
              </a:solidFill>
            </a:endParaRPr>
          </a:p>
        </p:txBody>
      </p:sp>
      <p:sp>
        <p:nvSpPr>
          <p:cNvPr id="53" name="CaixaDeTexto 52"/>
          <p:cNvSpPr txBox="1"/>
          <p:nvPr/>
        </p:nvSpPr>
        <p:spPr>
          <a:xfrm>
            <a:off x="566738" y="4005943"/>
            <a:ext cx="595855" cy="369332"/>
          </a:xfrm>
          <a:prstGeom prst="rect">
            <a:avLst/>
          </a:prstGeom>
          <a:noFill/>
        </p:spPr>
        <p:txBody>
          <a:bodyPr wrap="square" rtlCol="0">
            <a:spAutoFit/>
          </a:bodyPr>
          <a:lstStyle/>
          <a:p>
            <a:r>
              <a:rPr lang="pt-BR" b="1" dirty="0" smtClean="0">
                <a:solidFill>
                  <a:schemeClr val="bg1"/>
                </a:solidFill>
              </a:rPr>
              <a:t>188</a:t>
            </a:r>
            <a:endParaRPr lang="pt-BR" b="1" dirty="0">
              <a:solidFill>
                <a:schemeClr val="bg1"/>
              </a:solidFill>
            </a:endParaRPr>
          </a:p>
        </p:txBody>
      </p:sp>
      <p:sp>
        <p:nvSpPr>
          <p:cNvPr id="54" name="CaixaDeTexto 53"/>
          <p:cNvSpPr txBox="1"/>
          <p:nvPr/>
        </p:nvSpPr>
        <p:spPr>
          <a:xfrm>
            <a:off x="864665" y="2493220"/>
            <a:ext cx="483326" cy="369332"/>
          </a:xfrm>
          <a:prstGeom prst="rect">
            <a:avLst/>
          </a:prstGeom>
          <a:noFill/>
        </p:spPr>
        <p:txBody>
          <a:bodyPr wrap="square" rtlCol="0">
            <a:spAutoFit/>
          </a:bodyPr>
          <a:lstStyle/>
          <a:p>
            <a:r>
              <a:rPr lang="pt-BR" b="1" dirty="0" smtClean="0">
                <a:solidFill>
                  <a:schemeClr val="bg1"/>
                </a:solidFill>
              </a:rPr>
              <a:t>51</a:t>
            </a:r>
            <a:endParaRPr lang="pt-BR" b="1" dirty="0">
              <a:solidFill>
                <a:schemeClr val="bg1"/>
              </a:solidFill>
            </a:endParaRPr>
          </a:p>
        </p:txBody>
      </p:sp>
      <p:sp>
        <p:nvSpPr>
          <p:cNvPr id="56" name="CaixaDeTexto 55"/>
          <p:cNvSpPr txBox="1"/>
          <p:nvPr/>
        </p:nvSpPr>
        <p:spPr>
          <a:xfrm>
            <a:off x="1900558" y="1902823"/>
            <a:ext cx="483326" cy="369332"/>
          </a:xfrm>
          <a:prstGeom prst="rect">
            <a:avLst/>
          </a:prstGeom>
          <a:noFill/>
        </p:spPr>
        <p:txBody>
          <a:bodyPr wrap="square" rtlCol="0">
            <a:spAutoFit/>
          </a:bodyPr>
          <a:lstStyle/>
          <a:p>
            <a:r>
              <a:rPr lang="pt-BR" b="1" dirty="0" smtClean="0">
                <a:solidFill>
                  <a:schemeClr val="bg1"/>
                </a:solidFill>
              </a:rPr>
              <a:t>24</a:t>
            </a:r>
            <a:endParaRPr lang="pt-BR" b="1" dirty="0">
              <a:solidFill>
                <a:schemeClr val="bg1"/>
              </a:solidFill>
            </a:endParaRPr>
          </a:p>
        </p:txBody>
      </p:sp>
      <p:sp>
        <p:nvSpPr>
          <p:cNvPr id="57" name="CaixaDeTexto 56"/>
          <p:cNvSpPr txBox="1"/>
          <p:nvPr/>
        </p:nvSpPr>
        <p:spPr>
          <a:xfrm>
            <a:off x="2562282" y="1772195"/>
            <a:ext cx="483326" cy="369332"/>
          </a:xfrm>
          <a:prstGeom prst="rect">
            <a:avLst/>
          </a:prstGeom>
          <a:noFill/>
        </p:spPr>
        <p:txBody>
          <a:bodyPr wrap="square" rtlCol="0">
            <a:spAutoFit/>
          </a:bodyPr>
          <a:lstStyle/>
          <a:p>
            <a:r>
              <a:rPr lang="pt-BR" b="1" dirty="0">
                <a:solidFill>
                  <a:schemeClr val="bg1"/>
                </a:solidFill>
              </a:rPr>
              <a:t>6</a:t>
            </a:r>
          </a:p>
        </p:txBody>
      </p:sp>
      <p:sp>
        <p:nvSpPr>
          <p:cNvPr id="58" name="CaixaDeTexto 57"/>
          <p:cNvSpPr txBox="1"/>
          <p:nvPr/>
        </p:nvSpPr>
        <p:spPr>
          <a:xfrm>
            <a:off x="3671247" y="3384284"/>
            <a:ext cx="483326" cy="369332"/>
          </a:xfrm>
          <a:prstGeom prst="rect">
            <a:avLst/>
          </a:prstGeom>
          <a:noFill/>
        </p:spPr>
        <p:txBody>
          <a:bodyPr wrap="square" rtlCol="0">
            <a:spAutoFit/>
          </a:bodyPr>
          <a:lstStyle/>
          <a:p>
            <a:r>
              <a:rPr lang="pt-BR" b="1" dirty="0" smtClean="0">
                <a:solidFill>
                  <a:schemeClr val="bg1"/>
                </a:solidFill>
              </a:rPr>
              <a:t>15</a:t>
            </a:r>
            <a:endParaRPr lang="pt-BR" b="1" dirty="0">
              <a:solidFill>
                <a:schemeClr val="bg1"/>
              </a:solidFill>
            </a:endParaRPr>
          </a:p>
        </p:txBody>
      </p:sp>
      <p:sp>
        <p:nvSpPr>
          <p:cNvPr id="59" name="CaixaDeTexto 58"/>
          <p:cNvSpPr txBox="1"/>
          <p:nvPr/>
        </p:nvSpPr>
        <p:spPr>
          <a:xfrm>
            <a:off x="2984840" y="3192695"/>
            <a:ext cx="483326" cy="369332"/>
          </a:xfrm>
          <a:prstGeom prst="rect">
            <a:avLst/>
          </a:prstGeom>
          <a:noFill/>
        </p:spPr>
        <p:txBody>
          <a:bodyPr wrap="square" rtlCol="0">
            <a:spAutoFit/>
          </a:bodyPr>
          <a:lstStyle/>
          <a:p>
            <a:r>
              <a:rPr lang="pt-BR" b="1" dirty="0" smtClean="0">
                <a:solidFill>
                  <a:schemeClr val="bg1"/>
                </a:solidFill>
              </a:rPr>
              <a:t>35</a:t>
            </a:r>
            <a:endParaRPr lang="pt-BR" b="1" dirty="0">
              <a:solidFill>
                <a:schemeClr val="bg1"/>
              </a:solidFill>
            </a:endParaRPr>
          </a:p>
        </p:txBody>
      </p:sp>
      <p:sp>
        <p:nvSpPr>
          <p:cNvPr id="60" name="CaixaDeTexto 59"/>
          <p:cNvSpPr txBox="1"/>
          <p:nvPr/>
        </p:nvSpPr>
        <p:spPr>
          <a:xfrm>
            <a:off x="3577201" y="4144276"/>
            <a:ext cx="483326" cy="369332"/>
          </a:xfrm>
          <a:prstGeom prst="rect">
            <a:avLst/>
          </a:prstGeom>
          <a:noFill/>
        </p:spPr>
        <p:txBody>
          <a:bodyPr wrap="square" rtlCol="0">
            <a:spAutoFit/>
          </a:bodyPr>
          <a:lstStyle/>
          <a:p>
            <a:r>
              <a:rPr lang="pt-BR" b="1" dirty="0">
                <a:solidFill>
                  <a:schemeClr val="bg1"/>
                </a:solidFill>
              </a:rPr>
              <a:t>7</a:t>
            </a:r>
          </a:p>
        </p:txBody>
      </p:sp>
      <p:sp>
        <p:nvSpPr>
          <p:cNvPr id="62" name="CaixaDeTexto 61"/>
          <p:cNvSpPr txBox="1"/>
          <p:nvPr/>
        </p:nvSpPr>
        <p:spPr>
          <a:xfrm>
            <a:off x="2726780" y="4691130"/>
            <a:ext cx="483326" cy="369332"/>
          </a:xfrm>
          <a:prstGeom prst="rect">
            <a:avLst/>
          </a:prstGeom>
          <a:noFill/>
        </p:spPr>
        <p:txBody>
          <a:bodyPr wrap="square" rtlCol="0">
            <a:spAutoFit/>
          </a:bodyPr>
          <a:lstStyle/>
          <a:p>
            <a:r>
              <a:rPr lang="pt-BR" b="1" dirty="0" smtClean="0">
                <a:solidFill>
                  <a:schemeClr val="bg1"/>
                </a:solidFill>
              </a:rPr>
              <a:t>46</a:t>
            </a:r>
            <a:endParaRPr lang="pt-BR" b="1" dirty="0">
              <a:solidFill>
                <a:schemeClr val="bg1"/>
              </a:solidFill>
            </a:endParaRPr>
          </a:p>
        </p:txBody>
      </p:sp>
      <p:sp>
        <p:nvSpPr>
          <p:cNvPr id="63" name="CaixaDeTexto 62"/>
          <p:cNvSpPr txBox="1"/>
          <p:nvPr/>
        </p:nvSpPr>
        <p:spPr>
          <a:xfrm>
            <a:off x="2142221" y="4853242"/>
            <a:ext cx="483326" cy="369332"/>
          </a:xfrm>
          <a:prstGeom prst="rect">
            <a:avLst/>
          </a:prstGeom>
          <a:noFill/>
        </p:spPr>
        <p:txBody>
          <a:bodyPr wrap="square" rtlCol="0">
            <a:spAutoFit/>
          </a:bodyPr>
          <a:lstStyle/>
          <a:p>
            <a:r>
              <a:rPr lang="pt-BR" b="1" dirty="0" smtClean="0">
                <a:solidFill>
                  <a:schemeClr val="bg1"/>
                </a:solidFill>
              </a:rPr>
              <a:t>18</a:t>
            </a:r>
            <a:endParaRPr lang="pt-BR" b="1" dirty="0">
              <a:solidFill>
                <a:schemeClr val="bg1"/>
              </a:solidFill>
            </a:endParaRPr>
          </a:p>
        </p:txBody>
      </p:sp>
      <p:sp>
        <p:nvSpPr>
          <p:cNvPr id="64" name="CaixaDeTexto 63"/>
          <p:cNvSpPr txBox="1"/>
          <p:nvPr/>
        </p:nvSpPr>
        <p:spPr>
          <a:xfrm>
            <a:off x="1801402" y="4853242"/>
            <a:ext cx="483326" cy="369332"/>
          </a:xfrm>
          <a:prstGeom prst="rect">
            <a:avLst/>
          </a:prstGeom>
          <a:noFill/>
        </p:spPr>
        <p:txBody>
          <a:bodyPr wrap="square" rtlCol="0">
            <a:spAutoFit/>
          </a:bodyPr>
          <a:lstStyle/>
          <a:p>
            <a:r>
              <a:rPr lang="pt-BR" b="1" dirty="0" smtClean="0">
                <a:solidFill>
                  <a:schemeClr val="bg1"/>
                </a:solidFill>
              </a:rPr>
              <a:t>14</a:t>
            </a:r>
            <a:endParaRPr lang="pt-BR" b="1" dirty="0">
              <a:solidFill>
                <a:schemeClr val="bg1"/>
              </a:solidFill>
            </a:endParaRPr>
          </a:p>
        </p:txBody>
      </p:sp>
      <p:sp>
        <p:nvSpPr>
          <p:cNvPr id="65" name="CaixaDeTexto 64"/>
          <p:cNvSpPr txBox="1"/>
          <p:nvPr/>
        </p:nvSpPr>
        <p:spPr>
          <a:xfrm>
            <a:off x="1682999" y="4598685"/>
            <a:ext cx="483326" cy="369332"/>
          </a:xfrm>
          <a:prstGeom prst="rect">
            <a:avLst/>
          </a:prstGeom>
          <a:noFill/>
        </p:spPr>
        <p:txBody>
          <a:bodyPr wrap="square" rtlCol="0">
            <a:spAutoFit/>
          </a:bodyPr>
          <a:lstStyle/>
          <a:p>
            <a:r>
              <a:rPr lang="pt-BR" b="1" dirty="0" smtClean="0">
                <a:solidFill>
                  <a:schemeClr val="bg1"/>
                </a:solidFill>
              </a:rPr>
              <a:t>22</a:t>
            </a:r>
            <a:endParaRPr lang="pt-BR" b="1" dirty="0">
              <a:solidFill>
                <a:schemeClr val="bg1"/>
              </a:solidFill>
            </a:endParaRPr>
          </a:p>
        </p:txBody>
      </p:sp>
      <p:sp>
        <p:nvSpPr>
          <p:cNvPr id="66" name="CaixaDeTexto 65"/>
          <p:cNvSpPr txBox="1"/>
          <p:nvPr/>
        </p:nvSpPr>
        <p:spPr>
          <a:xfrm>
            <a:off x="1735251" y="4282609"/>
            <a:ext cx="483326" cy="307777"/>
          </a:xfrm>
          <a:prstGeom prst="rect">
            <a:avLst/>
          </a:prstGeom>
          <a:noFill/>
        </p:spPr>
        <p:txBody>
          <a:bodyPr wrap="square" rtlCol="0">
            <a:spAutoFit/>
          </a:bodyPr>
          <a:lstStyle/>
          <a:p>
            <a:r>
              <a:rPr lang="pt-BR" sz="1400" b="1" dirty="0" smtClean="0">
                <a:solidFill>
                  <a:schemeClr val="bg1"/>
                </a:solidFill>
              </a:rPr>
              <a:t>43</a:t>
            </a:r>
            <a:endParaRPr lang="pt-BR" sz="1400" b="1" dirty="0">
              <a:solidFill>
                <a:schemeClr val="bg1"/>
              </a:solidFill>
            </a:endParaRPr>
          </a:p>
        </p:txBody>
      </p:sp>
      <p:sp>
        <p:nvSpPr>
          <p:cNvPr id="67" name="CaixaDeTexto 66"/>
          <p:cNvSpPr txBox="1"/>
          <p:nvPr/>
        </p:nvSpPr>
        <p:spPr>
          <a:xfrm>
            <a:off x="1631933" y="3953470"/>
            <a:ext cx="483326" cy="307777"/>
          </a:xfrm>
          <a:prstGeom prst="rect">
            <a:avLst/>
          </a:prstGeom>
          <a:noFill/>
        </p:spPr>
        <p:txBody>
          <a:bodyPr wrap="square" rtlCol="0">
            <a:spAutoFit/>
          </a:bodyPr>
          <a:lstStyle/>
          <a:p>
            <a:r>
              <a:rPr lang="pt-BR" sz="1400" b="1" dirty="0" smtClean="0">
                <a:solidFill>
                  <a:schemeClr val="bg1"/>
                </a:solidFill>
              </a:rPr>
              <a:t>24</a:t>
            </a:r>
            <a:endParaRPr lang="pt-BR" sz="1400" b="1" dirty="0">
              <a:solidFill>
                <a:schemeClr val="bg1"/>
              </a:solidFill>
            </a:endParaRPr>
          </a:p>
        </p:txBody>
      </p:sp>
      <p:sp>
        <p:nvSpPr>
          <p:cNvPr id="68" name="CaixaDeTexto 67"/>
          <p:cNvSpPr txBox="1"/>
          <p:nvPr/>
        </p:nvSpPr>
        <p:spPr>
          <a:xfrm>
            <a:off x="1347990" y="3688471"/>
            <a:ext cx="628923" cy="369332"/>
          </a:xfrm>
          <a:prstGeom prst="rect">
            <a:avLst/>
          </a:prstGeom>
          <a:noFill/>
        </p:spPr>
        <p:txBody>
          <a:bodyPr wrap="square" rtlCol="0">
            <a:spAutoFit/>
          </a:bodyPr>
          <a:lstStyle/>
          <a:p>
            <a:r>
              <a:rPr lang="pt-BR" b="1" dirty="0" smtClean="0">
                <a:solidFill>
                  <a:schemeClr val="bg1"/>
                </a:solidFill>
              </a:rPr>
              <a:t>157</a:t>
            </a:r>
            <a:endParaRPr lang="pt-BR" b="1" dirty="0">
              <a:solidFill>
                <a:schemeClr val="bg1"/>
              </a:solidFill>
            </a:endParaRPr>
          </a:p>
        </p:txBody>
      </p:sp>
      <p:sp>
        <p:nvSpPr>
          <p:cNvPr id="70" name="CaixaDeTexto 69"/>
          <p:cNvSpPr txBox="1"/>
          <p:nvPr/>
        </p:nvSpPr>
        <p:spPr>
          <a:xfrm>
            <a:off x="2005061" y="4055795"/>
            <a:ext cx="620485" cy="276999"/>
          </a:xfrm>
          <a:prstGeom prst="rect">
            <a:avLst/>
          </a:prstGeom>
          <a:noFill/>
        </p:spPr>
        <p:txBody>
          <a:bodyPr wrap="square" rtlCol="0">
            <a:spAutoFit/>
          </a:bodyPr>
          <a:lstStyle/>
          <a:p>
            <a:r>
              <a:rPr lang="pt-BR" sz="1200" b="1" dirty="0" smtClean="0">
                <a:solidFill>
                  <a:schemeClr val="bg1"/>
                </a:solidFill>
              </a:rPr>
              <a:t>259</a:t>
            </a:r>
            <a:endParaRPr lang="pt-BR" sz="1200" b="1" dirty="0">
              <a:solidFill>
                <a:schemeClr val="bg1"/>
              </a:solidFill>
            </a:endParaRPr>
          </a:p>
        </p:txBody>
      </p:sp>
      <p:sp>
        <p:nvSpPr>
          <p:cNvPr id="71" name="CaixaDeTexto 70"/>
          <p:cNvSpPr txBox="1"/>
          <p:nvPr/>
        </p:nvSpPr>
        <p:spPr>
          <a:xfrm>
            <a:off x="1914697" y="3711585"/>
            <a:ext cx="483326" cy="276999"/>
          </a:xfrm>
          <a:prstGeom prst="rect">
            <a:avLst/>
          </a:prstGeom>
          <a:noFill/>
        </p:spPr>
        <p:txBody>
          <a:bodyPr wrap="square" rtlCol="0">
            <a:spAutoFit/>
          </a:bodyPr>
          <a:lstStyle/>
          <a:p>
            <a:r>
              <a:rPr lang="pt-BR" sz="1200" b="1" dirty="0" smtClean="0">
                <a:solidFill>
                  <a:schemeClr val="bg1"/>
                </a:solidFill>
              </a:rPr>
              <a:t>12</a:t>
            </a:r>
            <a:endParaRPr lang="pt-BR" sz="1200" b="1" dirty="0">
              <a:solidFill>
                <a:schemeClr val="bg1"/>
              </a:solidFill>
            </a:endParaRPr>
          </a:p>
        </p:txBody>
      </p:sp>
      <p:sp>
        <p:nvSpPr>
          <p:cNvPr id="72" name="CaixaDeTexto 71"/>
          <p:cNvSpPr txBox="1"/>
          <p:nvPr/>
        </p:nvSpPr>
        <p:spPr>
          <a:xfrm>
            <a:off x="2166325" y="3665418"/>
            <a:ext cx="483326" cy="276999"/>
          </a:xfrm>
          <a:prstGeom prst="rect">
            <a:avLst/>
          </a:prstGeom>
          <a:noFill/>
        </p:spPr>
        <p:txBody>
          <a:bodyPr wrap="square" rtlCol="0">
            <a:spAutoFit/>
          </a:bodyPr>
          <a:lstStyle/>
          <a:p>
            <a:r>
              <a:rPr lang="pt-BR" sz="1200" b="1" dirty="0" smtClean="0">
                <a:solidFill>
                  <a:schemeClr val="bg1"/>
                </a:solidFill>
              </a:rPr>
              <a:t>14</a:t>
            </a:r>
            <a:endParaRPr lang="pt-BR" sz="1200" b="1" dirty="0">
              <a:solidFill>
                <a:schemeClr val="bg1"/>
              </a:solidFill>
            </a:endParaRPr>
          </a:p>
        </p:txBody>
      </p:sp>
      <p:sp>
        <p:nvSpPr>
          <p:cNvPr id="73" name="CaixaDeTexto 72"/>
          <p:cNvSpPr txBox="1"/>
          <p:nvPr/>
        </p:nvSpPr>
        <p:spPr>
          <a:xfrm>
            <a:off x="1669098" y="2925077"/>
            <a:ext cx="874800" cy="369332"/>
          </a:xfrm>
          <a:prstGeom prst="rect">
            <a:avLst/>
          </a:prstGeom>
          <a:noFill/>
        </p:spPr>
        <p:txBody>
          <a:bodyPr wrap="square" rtlCol="0">
            <a:spAutoFit/>
          </a:bodyPr>
          <a:lstStyle/>
          <a:p>
            <a:r>
              <a:rPr lang="pt-BR" b="1" dirty="0" smtClean="0">
                <a:solidFill>
                  <a:schemeClr val="bg1"/>
                </a:solidFill>
              </a:rPr>
              <a:t>1.099</a:t>
            </a:r>
            <a:endParaRPr lang="pt-BR" b="1" dirty="0">
              <a:solidFill>
                <a:schemeClr val="bg1"/>
              </a:solidFill>
            </a:endParaRPr>
          </a:p>
        </p:txBody>
      </p:sp>
      <p:sp>
        <p:nvSpPr>
          <p:cNvPr id="74" name="CaixaDeTexto 73"/>
          <p:cNvSpPr txBox="1"/>
          <p:nvPr/>
        </p:nvSpPr>
        <p:spPr>
          <a:xfrm>
            <a:off x="2269580" y="4361991"/>
            <a:ext cx="483326" cy="276999"/>
          </a:xfrm>
          <a:prstGeom prst="rect">
            <a:avLst/>
          </a:prstGeom>
          <a:noFill/>
        </p:spPr>
        <p:txBody>
          <a:bodyPr wrap="square" rtlCol="0">
            <a:spAutoFit/>
          </a:bodyPr>
          <a:lstStyle/>
          <a:p>
            <a:r>
              <a:rPr lang="pt-BR" sz="1200" b="1" dirty="0" smtClean="0">
                <a:solidFill>
                  <a:schemeClr val="bg1"/>
                </a:solidFill>
              </a:rPr>
              <a:t>20</a:t>
            </a:r>
            <a:endParaRPr lang="pt-BR" sz="1200" b="1" dirty="0">
              <a:solidFill>
                <a:schemeClr val="bg1"/>
              </a:solidFill>
            </a:endParaRPr>
          </a:p>
        </p:txBody>
      </p:sp>
      <p:sp>
        <p:nvSpPr>
          <p:cNvPr id="75" name="CaixaDeTexto 74"/>
          <p:cNvSpPr txBox="1"/>
          <p:nvPr/>
        </p:nvSpPr>
        <p:spPr>
          <a:xfrm>
            <a:off x="2442571" y="3866941"/>
            <a:ext cx="483326" cy="253916"/>
          </a:xfrm>
          <a:prstGeom prst="rect">
            <a:avLst/>
          </a:prstGeom>
          <a:noFill/>
        </p:spPr>
        <p:txBody>
          <a:bodyPr wrap="square" rtlCol="0">
            <a:spAutoFit/>
          </a:bodyPr>
          <a:lstStyle/>
          <a:p>
            <a:r>
              <a:rPr lang="pt-BR" sz="1000" b="1" dirty="0" smtClean="0">
                <a:solidFill>
                  <a:schemeClr val="bg1"/>
                </a:solidFill>
              </a:rPr>
              <a:t>70</a:t>
            </a:r>
            <a:endParaRPr lang="pt-BR" sz="1000" b="1" dirty="0">
              <a:solidFill>
                <a:schemeClr val="bg1"/>
              </a:solidFill>
            </a:endParaRPr>
          </a:p>
        </p:txBody>
      </p:sp>
      <p:sp>
        <p:nvSpPr>
          <p:cNvPr id="76" name="CaixaDeTexto 75"/>
          <p:cNvSpPr txBox="1"/>
          <p:nvPr/>
        </p:nvSpPr>
        <p:spPr>
          <a:xfrm>
            <a:off x="2425123" y="3718840"/>
            <a:ext cx="483326" cy="253916"/>
          </a:xfrm>
          <a:prstGeom prst="rect">
            <a:avLst/>
          </a:prstGeom>
          <a:noFill/>
        </p:spPr>
        <p:txBody>
          <a:bodyPr wrap="square" rtlCol="0">
            <a:spAutoFit/>
          </a:bodyPr>
          <a:lstStyle/>
          <a:p>
            <a:r>
              <a:rPr lang="pt-BR" sz="1000" b="1" dirty="0" smtClean="0">
                <a:solidFill>
                  <a:schemeClr val="bg1"/>
                </a:solidFill>
              </a:rPr>
              <a:t>83</a:t>
            </a:r>
            <a:endParaRPr lang="pt-BR" sz="1000" b="1" dirty="0">
              <a:solidFill>
                <a:schemeClr val="bg1"/>
              </a:solidFill>
            </a:endParaRPr>
          </a:p>
        </p:txBody>
      </p:sp>
      <p:sp>
        <p:nvSpPr>
          <p:cNvPr id="77" name="CaixaDeTexto 76"/>
          <p:cNvSpPr txBox="1"/>
          <p:nvPr/>
        </p:nvSpPr>
        <p:spPr>
          <a:xfrm>
            <a:off x="770712" y="1371598"/>
            <a:ext cx="6257107" cy="338554"/>
          </a:xfrm>
          <a:prstGeom prst="rect">
            <a:avLst/>
          </a:prstGeom>
          <a:noFill/>
        </p:spPr>
        <p:txBody>
          <a:bodyPr wrap="square" rtlCol="0">
            <a:spAutoFit/>
          </a:bodyPr>
          <a:lstStyle/>
          <a:p>
            <a:r>
              <a:rPr lang="pt-BR" sz="1600" dirty="0" smtClean="0"/>
              <a:t>Total de Manifestações: 3.213– 17% de Resolutividade</a:t>
            </a:r>
            <a:endParaRPr lang="pt-BR" sz="1600" dirty="0"/>
          </a:p>
        </p:txBody>
      </p:sp>
      <p:grpSp>
        <p:nvGrpSpPr>
          <p:cNvPr id="43" name="Grupo 42"/>
          <p:cNvGrpSpPr/>
          <p:nvPr/>
        </p:nvGrpSpPr>
        <p:grpSpPr>
          <a:xfrm>
            <a:off x="1376431" y="6101641"/>
            <a:ext cx="4785837" cy="621681"/>
            <a:chOff x="1446685" y="6069911"/>
            <a:chExt cx="4785837" cy="621681"/>
          </a:xfrm>
        </p:grpSpPr>
        <p:grpSp>
          <p:nvGrpSpPr>
            <p:cNvPr id="44" name="Grupo 43"/>
            <p:cNvGrpSpPr/>
            <p:nvPr/>
          </p:nvGrpSpPr>
          <p:grpSpPr>
            <a:xfrm>
              <a:off x="1446685" y="6081287"/>
              <a:ext cx="1917485" cy="307777"/>
              <a:chOff x="532269" y="6490727"/>
              <a:chExt cx="1917485" cy="307777"/>
            </a:xfrm>
          </p:grpSpPr>
          <p:sp>
            <p:nvSpPr>
              <p:cNvPr id="89" name="Retângulo 88"/>
              <p:cNvSpPr/>
              <p:nvPr/>
            </p:nvSpPr>
            <p:spPr>
              <a:xfrm>
                <a:off x="532269" y="6545319"/>
                <a:ext cx="177421" cy="184666"/>
              </a:xfrm>
              <a:prstGeom prst="rect">
                <a:avLst/>
              </a:prstGeom>
              <a:solidFill>
                <a:srgbClr val="D75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90" name="CaixaDeTexto 8"/>
              <p:cNvSpPr txBox="1"/>
              <p:nvPr/>
            </p:nvSpPr>
            <p:spPr>
              <a:xfrm>
                <a:off x="671017" y="649072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90% - 100%</a:t>
                </a:r>
                <a:endParaRPr lang="pt-BR" sz="1400" dirty="0">
                  <a:solidFill>
                    <a:srgbClr val="444349"/>
                  </a:solidFill>
                </a:endParaRPr>
              </a:p>
            </p:txBody>
          </p:sp>
        </p:grpSp>
        <p:grpSp>
          <p:nvGrpSpPr>
            <p:cNvPr id="45" name="Grupo 44"/>
            <p:cNvGrpSpPr/>
            <p:nvPr/>
          </p:nvGrpSpPr>
          <p:grpSpPr>
            <a:xfrm>
              <a:off x="1448957" y="6370167"/>
              <a:ext cx="1917485" cy="307777"/>
              <a:chOff x="534541" y="6779607"/>
              <a:chExt cx="1917485" cy="307777"/>
            </a:xfrm>
          </p:grpSpPr>
          <p:sp>
            <p:nvSpPr>
              <p:cNvPr id="87" name="Retângulo 86"/>
              <p:cNvSpPr/>
              <p:nvPr/>
            </p:nvSpPr>
            <p:spPr>
              <a:xfrm>
                <a:off x="534541" y="6847847"/>
                <a:ext cx="177421" cy="184666"/>
              </a:xfrm>
              <a:prstGeom prst="rect">
                <a:avLst/>
              </a:prstGeom>
              <a:solidFill>
                <a:srgbClr val="E9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8" name="CaixaDeTexto 21"/>
              <p:cNvSpPr txBox="1"/>
              <p:nvPr/>
            </p:nvSpPr>
            <p:spPr>
              <a:xfrm>
                <a:off x="673289"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7</a:t>
                </a:r>
                <a:r>
                  <a:rPr lang="pt-BR" sz="1400" dirty="0" smtClean="0">
                    <a:solidFill>
                      <a:srgbClr val="444349"/>
                    </a:solidFill>
                  </a:rPr>
                  <a:t>0% - 90%</a:t>
                </a:r>
                <a:endParaRPr lang="pt-BR" sz="1400" dirty="0">
                  <a:solidFill>
                    <a:srgbClr val="444349"/>
                  </a:solidFill>
                </a:endParaRPr>
              </a:p>
            </p:txBody>
          </p:sp>
        </p:grpSp>
        <p:grpSp>
          <p:nvGrpSpPr>
            <p:cNvPr id="55" name="Grupo 54"/>
            <p:cNvGrpSpPr/>
            <p:nvPr/>
          </p:nvGrpSpPr>
          <p:grpSpPr>
            <a:xfrm>
              <a:off x="2868349" y="6069911"/>
              <a:ext cx="1917485" cy="307777"/>
              <a:chOff x="534541" y="7066215"/>
              <a:chExt cx="1917485" cy="307777"/>
            </a:xfrm>
          </p:grpSpPr>
          <p:sp>
            <p:nvSpPr>
              <p:cNvPr id="85" name="Retângulo 84"/>
              <p:cNvSpPr/>
              <p:nvPr/>
            </p:nvSpPr>
            <p:spPr>
              <a:xfrm>
                <a:off x="534541" y="7134455"/>
                <a:ext cx="177421" cy="184666"/>
              </a:xfrm>
              <a:prstGeom prst="rect">
                <a:avLst/>
              </a:prstGeom>
              <a:solidFill>
                <a:srgbClr val="ED9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6" name="CaixaDeTexto 22"/>
              <p:cNvSpPr txBox="1"/>
              <p:nvPr/>
            </p:nvSpPr>
            <p:spPr>
              <a:xfrm>
                <a:off x="673289"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5</a:t>
                </a:r>
                <a:r>
                  <a:rPr lang="pt-BR" sz="1400" dirty="0" smtClean="0">
                    <a:solidFill>
                      <a:srgbClr val="444349"/>
                    </a:solidFill>
                  </a:rPr>
                  <a:t>0% - 70%</a:t>
                </a:r>
                <a:endParaRPr lang="pt-BR" sz="1400" dirty="0">
                  <a:solidFill>
                    <a:srgbClr val="444349"/>
                  </a:solidFill>
                </a:endParaRPr>
              </a:p>
            </p:txBody>
          </p:sp>
        </p:grpSp>
        <p:grpSp>
          <p:nvGrpSpPr>
            <p:cNvPr id="61" name="Grupo 60"/>
            <p:cNvGrpSpPr/>
            <p:nvPr/>
          </p:nvGrpSpPr>
          <p:grpSpPr>
            <a:xfrm>
              <a:off x="2879738" y="6383815"/>
              <a:ext cx="1906096" cy="307777"/>
              <a:chOff x="2756906" y="6492999"/>
              <a:chExt cx="1906096" cy="307777"/>
            </a:xfrm>
          </p:grpSpPr>
          <p:sp>
            <p:nvSpPr>
              <p:cNvPr id="83" name="Retângulo 82"/>
              <p:cNvSpPr/>
              <p:nvPr/>
            </p:nvSpPr>
            <p:spPr>
              <a:xfrm>
                <a:off x="2756906" y="6545319"/>
                <a:ext cx="177421" cy="184666"/>
              </a:xfrm>
              <a:prstGeom prst="rect">
                <a:avLst/>
              </a:prstGeom>
              <a:solidFill>
                <a:srgbClr val="93D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4" name="CaixaDeTexto 23"/>
              <p:cNvSpPr txBox="1"/>
              <p:nvPr/>
            </p:nvSpPr>
            <p:spPr>
              <a:xfrm>
                <a:off x="2884265" y="6492999"/>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30% - 50%</a:t>
                </a:r>
                <a:endParaRPr lang="pt-BR" sz="1400" dirty="0">
                  <a:solidFill>
                    <a:srgbClr val="444349"/>
                  </a:solidFill>
                </a:endParaRPr>
              </a:p>
            </p:txBody>
          </p:sp>
        </p:grpSp>
        <p:grpSp>
          <p:nvGrpSpPr>
            <p:cNvPr id="69" name="Grupo 68"/>
            <p:cNvGrpSpPr/>
            <p:nvPr/>
          </p:nvGrpSpPr>
          <p:grpSpPr>
            <a:xfrm>
              <a:off x="4326426" y="6069911"/>
              <a:ext cx="1906096" cy="307777"/>
              <a:chOff x="2756906" y="6779607"/>
              <a:chExt cx="1906096" cy="307777"/>
            </a:xfrm>
          </p:grpSpPr>
          <p:sp>
            <p:nvSpPr>
              <p:cNvPr id="81" name="Retângulo 80"/>
              <p:cNvSpPr/>
              <p:nvPr/>
            </p:nvSpPr>
            <p:spPr>
              <a:xfrm>
                <a:off x="2756906" y="6847847"/>
                <a:ext cx="177421" cy="184666"/>
              </a:xfrm>
              <a:prstGeom prst="rect">
                <a:avLst/>
              </a:prstGeom>
              <a:solidFill>
                <a:srgbClr val="79C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2" name="CaixaDeTexto 24"/>
              <p:cNvSpPr txBox="1"/>
              <p:nvPr/>
            </p:nvSpPr>
            <p:spPr>
              <a:xfrm>
                <a:off x="2884265" y="6779607"/>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solidFill>
                      <a:srgbClr val="444349"/>
                    </a:solidFill>
                  </a:rPr>
                  <a:t>1</a:t>
                </a:r>
                <a:r>
                  <a:rPr lang="pt-BR" sz="1400" dirty="0" smtClean="0">
                    <a:solidFill>
                      <a:srgbClr val="444349"/>
                    </a:solidFill>
                  </a:rPr>
                  <a:t>0% - 30%</a:t>
                </a:r>
                <a:endParaRPr lang="pt-BR" sz="1400" dirty="0">
                  <a:solidFill>
                    <a:srgbClr val="444349"/>
                  </a:solidFill>
                </a:endParaRPr>
              </a:p>
            </p:txBody>
          </p:sp>
        </p:grpSp>
        <p:grpSp>
          <p:nvGrpSpPr>
            <p:cNvPr id="78" name="Grupo 77"/>
            <p:cNvGrpSpPr/>
            <p:nvPr/>
          </p:nvGrpSpPr>
          <p:grpSpPr>
            <a:xfrm>
              <a:off x="4326426" y="6356519"/>
              <a:ext cx="1906096" cy="307777"/>
              <a:chOff x="2756906" y="7066215"/>
              <a:chExt cx="1906096" cy="307777"/>
            </a:xfrm>
          </p:grpSpPr>
          <p:sp>
            <p:nvSpPr>
              <p:cNvPr id="79" name="Retângulo 78"/>
              <p:cNvSpPr/>
              <p:nvPr/>
            </p:nvSpPr>
            <p:spPr>
              <a:xfrm>
                <a:off x="2756906" y="7134455"/>
                <a:ext cx="177421" cy="184666"/>
              </a:xfrm>
              <a:prstGeom prst="rect">
                <a:avLst/>
              </a:prstGeom>
              <a:solidFill>
                <a:srgbClr val="55B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t-BR"/>
              </a:p>
            </p:txBody>
          </p:sp>
          <p:sp>
            <p:nvSpPr>
              <p:cNvPr id="80" name="CaixaDeTexto 25"/>
              <p:cNvSpPr txBox="1"/>
              <p:nvPr/>
            </p:nvSpPr>
            <p:spPr>
              <a:xfrm>
                <a:off x="2884265" y="7066215"/>
                <a:ext cx="177873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smtClean="0">
                    <a:solidFill>
                      <a:srgbClr val="444349"/>
                    </a:solidFill>
                  </a:rPr>
                  <a:t>0% - 10%</a:t>
                </a:r>
                <a:endParaRPr lang="pt-BR" sz="1400" dirty="0">
                  <a:solidFill>
                    <a:srgbClr val="444349"/>
                  </a:solidFill>
                </a:endParaRPr>
              </a:p>
            </p:txBody>
          </p:sp>
        </p:grpSp>
      </p:grpSp>
    </p:spTree>
    <p:extLst>
      <p:ext uri="{BB962C8B-B14F-4D97-AF65-F5344CB8AC3E}">
        <p14:creationId xmlns:p14="http://schemas.microsoft.com/office/powerpoint/2010/main" val="17366569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9" name="Imagem 3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40" name="Imagem 39">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41" name="CaixaDeTexto 40"/>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24</a:t>
            </a:r>
            <a:endParaRPr lang="pt-BR" sz="1050" dirty="0">
              <a:solidFill>
                <a:schemeClr val="bg1">
                  <a:lumMod val="50000"/>
                </a:schemeClr>
              </a:solidFill>
            </a:endParaRPr>
          </a:p>
        </p:txBody>
      </p:sp>
      <p:sp>
        <p:nvSpPr>
          <p:cNvPr id="46" name="Title 28">
            <a:extLst>
              <a:ext uri="{FF2B5EF4-FFF2-40B4-BE49-F238E27FC236}">
                <a16:creationId xmlns="" xmlns:a16="http://schemas.microsoft.com/office/drawing/2014/main" id="{CF5BE93F-A649-42C8-AEBD-2B75A390FADC}"/>
              </a:ext>
            </a:extLst>
          </p:cNvPr>
          <p:cNvSpPr>
            <a:spLocks noGrp="1"/>
          </p:cNvSpPr>
          <p:nvPr>
            <p:ph type="title"/>
          </p:nvPr>
        </p:nvSpPr>
        <p:spPr>
          <a:xfrm>
            <a:off x="852487" y="-518356"/>
            <a:ext cx="5153025" cy="1192057"/>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t/>
            </a:r>
            <a:br>
              <a:rPr lang="en-US" dirty="0"/>
            </a:br>
            <a:r>
              <a:rPr lang="pt-BR" sz="2400" dirty="0" smtClean="0">
                <a:solidFill>
                  <a:schemeClr val="tx1"/>
                </a:solidFill>
              </a:rPr>
              <a:t>PODA DE ÁRVORE</a:t>
            </a:r>
            <a:endParaRPr lang="ru-RU" sz="2400" dirty="0">
              <a:solidFill>
                <a:schemeClr val="tx1"/>
              </a:solidFill>
            </a:endParaRPr>
          </a:p>
        </p:txBody>
      </p:sp>
      <p:sp>
        <p:nvSpPr>
          <p:cNvPr id="13"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2" name="Imagem 1"/>
          <p:cNvPicPr>
            <a:picLocks noChangeAspect="1"/>
          </p:cNvPicPr>
          <p:nvPr/>
        </p:nvPicPr>
        <p:blipFill>
          <a:blip r:embed="rId5"/>
          <a:stretch>
            <a:fillRect/>
          </a:stretch>
        </p:blipFill>
        <p:spPr>
          <a:xfrm>
            <a:off x="-11114" y="2341653"/>
            <a:ext cx="6864402" cy="4189775"/>
          </a:xfrm>
          <a:prstGeom prst="rect">
            <a:avLst/>
          </a:prstGeom>
        </p:spPr>
      </p:pic>
    </p:spTree>
    <p:extLst>
      <p:ext uri="{BB962C8B-B14F-4D97-AF65-F5344CB8AC3E}">
        <p14:creationId xmlns:p14="http://schemas.microsoft.com/office/powerpoint/2010/main" val="25618224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5" name="Imagem 24">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6" name="Imagem 25">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RANKING </a:t>
            </a:r>
            <a:r>
              <a:rPr lang="en-US" sz="2800" dirty="0" smtClean="0">
                <a:solidFill>
                  <a:schemeClr val="tx1"/>
                </a:solidFill>
              </a:rPr>
              <a:t>DOS ASSUNTOS </a:t>
            </a:r>
            <a:r>
              <a:rPr lang="en-US" sz="2800" dirty="0">
                <a:solidFill>
                  <a:schemeClr val="tx1"/>
                </a:solidFill>
              </a:rPr>
              <a:t>MAIS </a:t>
            </a:r>
            <a:r>
              <a:rPr lang="en-US" sz="2800" dirty="0" smtClean="0">
                <a:solidFill>
                  <a:schemeClr val="tx1"/>
                </a:solidFill>
              </a:rPr>
              <a:t>DEMANDADOS POR CLASSIFICAÇÃO</a:t>
            </a:r>
            <a:r>
              <a:rPr lang="en-US" sz="2800" dirty="0">
                <a:solidFill>
                  <a:schemeClr val="tx1"/>
                </a:solidFill>
              </a:rPr>
              <a:t/>
            </a:r>
            <a:br>
              <a:rPr lang="en-US" sz="2800" dirty="0">
                <a:solidFill>
                  <a:schemeClr val="tx1"/>
                </a:solidFill>
              </a:rPr>
            </a:br>
            <a:endParaRPr lang="ru-RU" sz="2800" dirty="0">
              <a:solidFill>
                <a:schemeClr val="tx1"/>
              </a:solidFill>
            </a:endParaRPr>
          </a:p>
        </p:txBody>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33" name="CaixaDeTexto 3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25</a:t>
            </a:r>
            <a:endParaRPr lang="pt-BR" sz="1050" dirty="0">
              <a:solidFill>
                <a:schemeClr val="bg1">
                  <a:lumMod val="50000"/>
                </a:schemeClr>
              </a:solidFill>
            </a:endParaRPr>
          </a:p>
        </p:txBody>
      </p:sp>
      <p:sp>
        <p:nvSpPr>
          <p:cNvPr id="34" name="Retângulo de cantos arredondados 33"/>
          <p:cNvSpPr/>
          <p:nvPr/>
        </p:nvSpPr>
        <p:spPr>
          <a:xfrm>
            <a:off x="80626" y="1788307"/>
            <a:ext cx="6696744" cy="1046329"/>
          </a:xfrm>
          <a:prstGeom prst="roundRect">
            <a:avLst>
              <a:gd name="adj" fmla="val 10000"/>
            </a:avLst>
          </a:prstGeom>
          <a:solidFill>
            <a:srgbClr val="F8F8F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35" name="Imagem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480" y="1905527"/>
            <a:ext cx="1099309" cy="913671"/>
          </a:xfrm>
          <a:prstGeom prst="rect">
            <a:avLst/>
          </a:prstGeom>
        </p:spPr>
      </p:pic>
      <p:sp>
        <p:nvSpPr>
          <p:cNvPr id="36" name="Retângulo 35"/>
          <p:cNvSpPr/>
          <p:nvPr/>
        </p:nvSpPr>
        <p:spPr>
          <a:xfrm>
            <a:off x="1606111" y="1858256"/>
            <a:ext cx="4954241" cy="84337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6000" kern="1200" dirty="0" smtClean="0">
                <a:solidFill>
                  <a:srgbClr val="89703F"/>
                </a:solidFill>
              </a:rPr>
              <a:t>Reclamação</a:t>
            </a:r>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29" name="Gráfico 28"/>
          <p:cNvGraphicFramePr>
            <a:graphicFrameLocks/>
          </p:cNvGraphicFramePr>
          <p:nvPr>
            <p:extLst>
              <p:ext uri="{D42A27DB-BD31-4B8C-83A1-F6EECF244321}">
                <p14:modId xmlns:p14="http://schemas.microsoft.com/office/powerpoint/2010/main" val="981025009"/>
              </p:ext>
            </p:extLst>
          </p:nvPr>
        </p:nvGraphicFramePr>
        <p:xfrm>
          <a:off x="0" y="3185907"/>
          <a:ext cx="6858000" cy="42337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598709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7" name="Imagem 16">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8" name="Imagem 17">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graphicFrame>
        <p:nvGraphicFramePr>
          <p:cNvPr id="12" name="Diagrama 11"/>
          <p:cNvGraphicFramePr/>
          <p:nvPr>
            <p:extLst>
              <p:ext uri="{D42A27DB-BD31-4B8C-83A1-F6EECF244321}">
                <p14:modId xmlns:p14="http://schemas.microsoft.com/office/powerpoint/2010/main" val="3130209701"/>
              </p:ext>
            </p:extLst>
          </p:nvPr>
        </p:nvGraphicFramePr>
        <p:xfrm>
          <a:off x="116959" y="1091821"/>
          <a:ext cx="6461262" cy="74839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2899496" y="227168"/>
            <a:ext cx="1593743" cy="1039695"/>
          </a:xfrm>
        </p:spPr>
        <p:txBody>
          <a:bodyPr lIns="0" tIns="0" rIns="0" bIns="0">
            <a:noAutofit/>
          </a:bodyPr>
          <a:lstStyle>
            <a:lvl1pPr algn="ctr">
              <a:defRPr sz="3600" baseline="0">
                <a:solidFill>
                  <a:schemeClr val="bg1"/>
                </a:solidFill>
              </a:defRPr>
            </a:lvl1pPr>
          </a:lstStyle>
          <a:p>
            <a:r>
              <a:rPr lang="en-US" dirty="0" smtClean="0">
                <a:solidFill>
                  <a:schemeClr val="accent1">
                    <a:lumMod val="75000"/>
                  </a:schemeClr>
                </a:solidFill>
              </a:rPr>
              <a:t>MENU</a:t>
            </a:r>
            <a:br>
              <a:rPr lang="en-US" dirty="0" smtClean="0">
                <a:solidFill>
                  <a:schemeClr val="accent1">
                    <a:lumMod val="75000"/>
                  </a:schemeClr>
                </a:solidFill>
              </a:rPr>
            </a:br>
            <a:endParaRPr lang="ru-RU" dirty="0">
              <a:solidFill>
                <a:schemeClr val="accent1">
                  <a:lumMod val="75000"/>
                </a:schemeClr>
              </a:solidFill>
            </a:endParaRPr>
          </a:p>
        </p:txBody>
      </p:sp>
      <p:pic>
        <p:nvPicPr>
          <p:cNvPr id="11" name="Imagem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5533" y="175261"/>
            <a:ext cx="657253" cy="657253"/>
          </a:xfrm>
          <a:prstGeom prst="rect">
            <a:avLst/>
          </a:prstGeom>
        </p:spPr>
      </p:pic>
      <p:sp>
        <p:nvSpPr>
          <p:cNvPr id="10" name="CaixaDeTexto 9"/>
          <p:cNvSpPr txBox="1"/>
          <p:nvPr/>
        </p:nvSpPr>
        <p:spPr>
          <a:xfrm>
            <a:off x="3174251" y="8912015"/>
            <a:ext cx="496996" cy="253916"/>
          </a:xfrm>
          <a:prstGeom prst="rect">
            <a:avLst/>
          </a:prstGeom>
          <a:noFill/>
        </p:spPr>
        <p:txBody>
          <a:bodyPr wrap="square" rtlCol="0">
            <a:spAutoFit/>
          </a:bodyPr>
          <a:lstStyle/>
          <a:p>
            <a:pPr algn="ctr"/>
            <a:r>
              <a:rPr lang="pt-BR" sz="1050" dirty="0">
                <a:solidFill>
                  <a:schemeClr val="bg1">
                    <a:lumMod val="50000"/>
                  </a:schemeClr>
                </a:solidFill>
              </a:rPr>
              <a:t>3</a:t>
            </a:r>
          </a:p>
        </p:txBody>
      </p:sp>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11687642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5" name="Imagem 24">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6" name="Imagem 25">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RANKING </a:t>
            </a:r>
            <a:r>
              <a:rPr lang="en-US" sz="2800" dirty="0" smtClean="0">
                <a:solidFill>
                  <a:schemeClr val="tx1"/>
                </a:solidFill>
              </a:rPr>
              <a:t>DOS ASSUNTOS </a:t>
            </a:r>
            <a:r>
              <a:rPr lang="en-US" sz="2800" dirty="0">
                <a:solidFill>
                  <a:schemeClr val="tx1"/>
                </a:solidFill>
              </a:rPr>
              <a:t>MAIS </a:t>
            </a:r>
            <a:r>
              <a:rPr lang="en-US" sz="2800" dirty="0" smtClean="0">
                <a:solidFill>
                  <a:schemeClr val="tx1"/>
                </a:solidFill>
              </a:rPr>
              <a:t>DEMANDADOS POR CLASSIFICAÇÃO</a:t>
            </a:r>
            <a:r>
              <a:rPr lang="en-US" sz="2800" dirty="0">
                <a:solidFill>
                  <a:schemeClr val="tx1"/>
                </a:solidFill>
              </a:rPr>
              <a:t/>
            </a:r>
            <a:br>
              <a:rPr lang="en-US" sz="2800" dirty="0">
                <a:solidFill>
                  <a:schemeClr val="tx1"/>
                </a:solidFill>
              </a:rPr>
            </a:br>
            <a:endParaRPr lang="ru-RU" sz="2800" dirty="0">
              <a:solidFill>
                <a:schemeClr val="tx1"/>
              </a:solidFill>
            </a:endParaRPr>
          </a:p>
        </p:txBody>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33" name="CaixaDeTexto 3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26</a:t>
            </a:r>
            <a:endParaRPr lang="pt-BR" sz="1050" dirty="0">
              <a:solidFill>
                <a:schemeClr val="bg1">
                  <a:lumMod val="50000"/>
                </a:schemeClr>
              </a:solidFill>
            </a:endParaRPr>
          </a:p>
        </p:txBody>
      </p:sp>
      <p:sp>
        <p:nvSpPr>
          <p:cNvPr id="34" name="Retângulo de cantos arredondados 33"/>
          <p:cNvSpPr/>
          <p:nvPr/>
        </p:nvSpPr>
        <p:spPr>
          <a:xfrm>
            <a:off x="80626" y="1788307"/>
            <a:ext cx="6696744" cy="1046329"/>
          </a:xfrm>
          <a:prstGeom prst="roundRect">
            <a:avLst>
              <a:gd name="adj" fmla="val 10000"/>
            </a:avLst>
          </a:prstGeom>
          <a:solidFill>
            <a:srgbClr val="F8F8F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tângulo 35"/>
          <p:cNvSpPr/>
          <p:nvPr/>
        </p:nvSpPr>
        <p:spPr>
          <a:xfrm>
            <a:off x="1606111" y="1858256"/>
            <a:ext cx="4954241" cy="84337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6000" dirty="0" smtClean="0">
                <a:solidFill>
                  <a:srgbClr val="356F88"/>
                </a:solidFill>
              </a:rPr>
              <a:t>Solicitação</a:t>
            </a:r>
            <a:endParaRPr lang="pt-BR" sz="6000" kern="1200" dirty="0" smtClean="0">
              <a:solidFill>
                <a:srgbClr val="356F88"/>
              </a:solidFill>
            </a:endParaRPr>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5" name="Image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346" y="1866686"/>
            <a:ext cx="1297755" cy="882223"/>
          </a:xfrm>
          <a:prstGeom prst="rect">
            <a:avLst/>
          </a:prstGeom>
        </p:spPr>
      </p:pic>
      <p:graphicFrame>
        <p:nvGraphicFramePr>
          <p:cNvPr id="16" name="Gráfico 15"/>
          <p:cNvGraphicFramePr>
            <a:graphicFrameLocks/>
          </p:cNvGraphicFramePr>
          <p:nvPr>
            <p:extLst>
              <p:ext uri="{D42A27DB-BD31-4B8C-83A1-F6EECF244321}">
                <p14:modId xmlns:p14="http://schemas.microsoft.com/office/powerpoint/2010/main" val="3605069286"/>
              </p:ext>
            </p:extLst>
          </p:nvPr>
        </p:nvGraphicFramePr>
        <p:xfrm>
          <a:off x="0" y="3226526"/>
          <a:ext cx="6962775" cy="41670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213352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5" name="Imagem 24">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6" name="Imagem 25">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RANKING </a:t>
            </a:r>
            <a:r>
              <a:rPr lang="en-US" sz="2800" dirty="0" smtClean="0">
                <a:solidFill>
                  <a:schemeClr val="tx1"/>
                </a:solidFill>
              </a:rPr>
              <a:t>DOS ASSUNTOS </a:t>
            </a:r>
            <a:r>
              <a:rPr lang="en-US" sz="2800" dirty="0">
                <a:solidFill>
                  <a:schemeClr val="tx1"/>
                </a:solidFill>
              </a:rPr>
              <a:t>MAIS </a:t>
            </a:r>
            <a:r>
              <a:rPr lang="en-US" sz="2800" dirty="0" smtClean="0">
                <a:solidFill>
                  <a:schemeClr val="tx1"/>
                </a:solidFill>
              </a:rPr>
              <a:t>DEMANDADOS POR CLASSIFICAÇÃO</a:t>
            </a:r>
            <a:r>
              <a:rPr lang="en-US" sz="2800" dirty="0">
                <a:solidFill>
                  <a:schemeClr val="tx1"/>
                </a:solidFill>
              </a:rPr>
              <a:t/>
            </a:r>
            <a:br>
              <a:rPr lang="en-US" sz="2800" dirty="0">
                <a:solidFill>
                  <a:schemeClr val="tx1"/>
                </a:solidFill>
              </a:rPr>
            </a:br>
            <a:endParaRPr lang="ru-RU" sz="2800" dirty="0">
              <a:solidFill>
                <a:schemeClr val="tx1"/>
              </a:solidFill>
            </a:endParaRPr>
          </a:p>
        </p:txBody>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33" name="CaixaDeTexto 3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27</a:t>
            </a:r>
            <a:endParaRPr lang="pt-BR" sz="1050" dirty="0">
              <a:solidFill>
                <a:schemeClr val="bg1">
                  <a:lumMod val="50000"/>
                </a:schemeClr>
              </a:solidFill>
            </a:endParaRPr>
          </a:p>
        </p:txBody>
      </p:sp>
      <p:sp>
        <p:nvSpPr>
          <p:cNvPr id="34" name="Retângulo de cantos arredondados 33"/>
          <p:cNvSpPr/>
          <p:nvPr/>
        </p:nvSpPr>
        <p:spPr>
          <a:xfrm>
            <a:off x="80626" y="1788307"/>
            <a:ext cx="6696744" cy="1046329"/>
          </a:xfrm>
          <a:prstGeom prst="roundRect">
            <a:avLst>
              <a:gd name="adj" fmla="val 10000"/>
            </a:avLst>
          </a:prstGeom>
          <a:solidFill>
            <a:srgbClr val="F8F8F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tângulo 35"/>
          <p:cNvSpPr/>
          <p:nvPr/>
        </p:nvSpPr>
        <p:spPr>
          <a:xfrm>
            <a:off x="1606111" y="1858256"/>
            <a:ext cx="4954241" cy="84337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6000" dirty="0" smtClean="0">
                <a:solidFill>
                  <a:srgbClr val="A3494D"/>
                </a:solidFill>
              </a:rPr>
              <a:t>Denúncia</a:t>
            </a:r>
            <a:endParaRPr lang="pt-BR" sz="6000" kern="1200" dirty="0" smtClean="0">
              <a:solidFill>
                <a:srgbClr val="A3494D"/>
              </a:solidFill>
            </a:endParaRPr>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7" name="Image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536" y="1832130"/>
            <a:ext cx="1307017" cy="984591"/>
          </a:xfrm>
          <a:prstGeom prst="rect">
            <a:avLst/>
          </a:prstGeom>
        </p:spPr>
      </p:pic>
      <p:graphicFrame>
        <p:nvGraphicFramePr>
          <p:cNvPr id="18" name="Gráfico 17"/>
          <p:cNvGraphicFramePr>
            <a:graphicFrameLocks/>
          </p:cNvGraphicFramePr>
          <p:nvPr>
            <p:extLst>
              <p:ext uri="{D42A27DB-BD31-4B8C-83A1-F6EECF244321}">
                <p14:modId xmlns:p14="http://schemas.microsoft.com/office/powerpoint/2010/main" val="1820985069"/>
              </p:ext>
            </p:extLst>
          </p:nvPr>
        </p:nvGraphicFramePr>
        <p:xfrm>
          <a:off x="0" y="3040447"/>
          <a:ext cx="6858000" cy="482339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101369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5" name="Imagem 24">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6" name="Imagem 25">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RANKING </a:t>
            </a:r>
            <a:r>
              <a:rPr lang="en-US" sz="2800" dirty="0" smtClean="0">
                <a:solidFill>
                  <a:schemeClr val="tx1"/>
                </a:solidFill>
              </a:rPr>
              <a:t>DOS ASSUNTOS </a:t>
            </a:r>
            <a:r>
              <a:rPr lang="en-US" sz="2800" dirty="0">
                <a:solidFill>
                  <a:schemeClr val="tx1"/>
                </a:solidFill>
              </a:rPr>
              <a:t>MAIS </a:t>
            </a:r>
            <a:r>
              <a:rPr lang="en-US" sz="2800" dirty="0" smtClean="0">
                <a:solidFill>
                  <a:schemeClr val="tx1"/>
                </a:solidFill>
              </a:rPr>
              <a:t>DEMANDADOS POR CLASSIFICAÇÃO</a:t>
            </a:r>
            <a:r>
              <a:rPr lang="en-US" sz="2800" dirty="0">
                <a:solidFill>
                  <a:schemeClr val="tx1"/>
                </a:solidFill>
              </a:rPr>
              <a:t/>
            </a:r>
            <a:br>
              <a:rPr lang="en-US" sz="2800" dirty="0">
                <a:solidFill>
                  <a:schemeClr val="tx1"/>
                </a:solidFill>
              </a:rPr>
            </a:br>
            <a:endParaRPr lang="ru-RU" sz="2800" dirty="0">
              <a:solidFill>
                <a:schemeClr val="tx1"/>
              </a:solidFill>
            </a:endParaRPr>
          </a:p>
        </p:txBody>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33" name="CaixaDeTexto 3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28</a:t>
            </a:r>
            <a:endParaRPr lang="pt-BR" sz="1050" dirty="0">
              <a:solidFill>
                <a:schemeClr val="bg1">
                  <a:lumMod val="50000"/>
                </a:schemeClr>
              </a:solidFill>
            </a:endParaRPr>
          </a:p>
        </p:txBody>
      </p:sp>
      <p:sp>
        <p:nvSpPr>
          <p:cNvPr id="34" name="Retângulo de cantos arredondados 33"/>
          <p:cNvSpPr/>
          <p:nvPr/>
        </p:nvSpPr>
        <p:spPr>
          <a:xfrm>
            <a:off x="80626" y="1788307"/>
            <a:ext cx="6696744" cy="1046329"/>
          </a:xfrm>
          <a:prstGeom prst="roundRect">
            <a:avLst>
              <a:gd name="adj" fmla="val 10000"/>
            </a:avLst>
          </a:prstGeom>
          <a:solidFill>
            <a:srgbClr val="F8F8F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tângulo 35"/>
          <p:cNvSpPr/>
          <p:nvPr/>
        </p:nvSpPr>
        <p:spPr>
          <a:xfrm>
            <a:off x="1606111" y="1858256"/>
            <a:ext cx="4954241" cy="84337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6000" dirty="0" smtClean="0">
                <a:solidFill>
                  <a:srgbClr val="3A773E"/>
                </a:solidFill>
              </a:rPr>
              <a:t>Elogio</a:t>
            </a:r>
            <a:endParaRPr lang="pt-BR" sz="6000" kern="1200" dirty="0" smtClean="0">
              <a:solidFill>
                <a:srgbClr val="3A773E"/>
              </a:solidFill>
            </a:endParaRPr>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4" name="Imagem 1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3250" y="1775245"/>
            <a:ext cx="962108" cy="1013835"/>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925693749"/>
              </p:ext>
            </p:extLst>
          </p:nvPr>
        </p:nvGraphicFramePr>
        <p:xfrm>
          <a:off x="80626" y="3357154"/>
          <a:ext cx="6858000" cy="46242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75496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5" name="Imagem 24">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6" name="Imagem 25">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RANKING </a:t>
            </a:r>
            <a:r>
              <a:rPr lang="en-US" sz="2800" dirty="0" smtClean="0">
                <a:solidFill>
                  <a:schemeClr val="tx1"/>
                </a:solidFill>
              </a:rPr>
              <a:t>DOS ASSUNTOS </a:t>
            </a:r>
            <a:r>
              <a:rPr lang="en-US" sz="2800" dirty="0">
                <a:solidFill>
                  <a:schemeClr val="tx1"/>
                </a:solidFill>
              </a:rPr>
              <a:t>MAIS </a:t>
            </a:r>
            <a:r>
              <a:rPr lang="en-US" sz="2800" dirty="0" smtClean="0">
                <a:solidFill>
                  <a:schemeClr val="tx1"/>
                </a:solidFill>
              </a:rPr>
              <a:t>DEMANDADOS POR CLASSIFICAÇÃO</a:t>
            </a:r>
            <a:r>
              <a:rPr lang="en-US" sz="2800" dirty="0">
                <a:solidFill>
                  <a:schemeClr val="tx1"/>
                </a:solidFill>
              </a:rPr>
              <a:t/>
            </a:r>
            <a:br>
              <a:rPr lang="en-US" sz="2800" dirty="0">
                <a:solidFill>
                  <a:schemeClr val="tx1"/>
                </a:solidFill>
              </a:rPr>
            </a:br>
            <a:endParaRPr lang="ru-RU" sz="2800" dirty="0">
              <a:solidFill>
                <a:schemeClr val="tx1"/>
              </a:solidFill>
            </a:endParaRPr>
          </a:p>
        </p:txBody>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33" name="CaixaDeTexto 3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29</a:t>
            </a:r>
            <a:endParaRPr lang="pt-BR" sz="1050" dirty="0">
              <a:solidFill>
                <a:schemeClr val="bg1">
                  <a:lumMod val="50000"/>
                </a:schemeClr>
              </a:solidFill>
            </a:endParaRPr>
          </a:p>
        </p:txBody>
      </p:sp>
      <p:sp>
        <p:nvSpPr>
          <p:cNvPr id="34" name="Retângulo de cantos arredondados 33"/>
          <p:cNvSpPr/>
          <p:nvPr/>
        </p:nvSpPr>
        <p:spPr>
          <a:xfrm>
            <a:off x="80626" y="1788307"/>
            <a:ext cx="6696744" cy="1046329"/>
          </a:xfrm>
          <a:prstGeom prst="roundRect">
            <a:avLst>
              <a:gd name="adj" fmla="val 10000"/>
            </a:avLst>
          </a:prstGeom>
          <a:solidFill>
            <a:srgbClr val="F8F8F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tângulo 35"/>
          <p:cNvSpPr/>
          <p:nvPr/>
        </p:nvSpPr>
        <p:spPr>
          <a:xfrm>
            <a:off x="1606111" y="1858256"/>
            <a:ext cx="4954241" cy="84337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6000" dirty="0" smtClean="0">
                <a:solidFill>
                  <a:srgbClr val="323232"/>
                </a:solidFill>
              </a:rPr>
              <a:t>Informação</a:t>
            </a:r>
            <a:endParaRPr lang="pt-BR" sz="6000" kern="1200" dirty="0" smtClean="0">
              <a:solidFill>
                <a:srgbClr val="323232"/>
              </a:solidFill>
            </a:endParaRPr>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6" name="Imagem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003" y="1866686"/>
            <a:ext cx="950996" cy="882223"/>
          </a:xfrm>
          <a:prstGeom prst="rect">
            <a:avLst/>
          </a:prstGeom>
        </p:spPr>
      </p:pic>
      <p:graphicFrame>
        <p:nvGraphicFramePr>
          <p:cNvPr id="17" name="Gráfico 16"/>
          <p:cNvGraphicFramePr>
            <a:graphicFrameLocks/>
          </p:cNvGraphicFramePr>
          <p:nvPr>
            <p:extLst>
              <p:ext uri="{D42A27DB-BD31-4B8C-83A1-F6EECF244321}">
                <p14:modId xmlns:p14="http://schemas.microsoft.com/office/powerpoint/2010/main" val="2340149865"/>
              </p:ext>
            </p:extLst>
          </p:nvPr>
        </p:nvGraphicFramePr>
        <p:xfrm>
          <a:off x="80626" y="3388989"/>
          <a:ext cx="6777374" cy="37066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818963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5" name="Imagem 24">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6" name="Imagem 25">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RANKING </a:t>
            </a:r>
            <a:r>
              <a:rPr lang="en-US" sz="2800" dirty="0" smtClean="0">
                <a:solidFill>
                  <a:schemeClr val="tx1"/>
                </a:solidFill>
              </a:rPr>
              <a:t>DOS ASSUNTOS </a:t>
            </a:r>
            <a:r>
              <a:rPr lang="en-US" sz="2800" dirty="0">
                <a:solidFill>
                  <a:schemeClr val="tx1"/>
                </a:solidFill>
              </a:rPr>
              <a:t>MAIS </a:t>
            </a:r>
            <a:r>
              <a:rPr lang="en-US" sz="2800" dirty="0" smtClean="0">
                <a:solidFill>
                  <a:schemeClr val="tx1"/>
                </a:solidFill>
              </a:rPr>
              <a:t>DEMANDADOS POR CLASSIFICAÇÃO</a:t>
            </a:r>
            <a:r>
              <a:rPr lang="en-US" sz="2800" dirty="0">
                <a:solidFill>
                  <a:schemeClr val="tx1"/>
                </a:solidFill>
              </a:rPr>
              <a:t/>
            </a:r>
            <a:br>
              <a:rPr lang="en-US" sz="2800" dirty="0">
                <a:solidFill>
                  <a:schemeClr val="tx1"/>
                </a:solidFill>
              </a:rPr>
            </a:br>
            <a:endParaRPr lang="ru-RU" sz="2800" dirty="0">
              <a:solidFill>
                <a:schemeClr val="tx1"/>
              </a:solidFill>
            </a:endParaRPr>
          </a:p>
        </p:txBody>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33" name="CaixaDeTexto 3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30</a:t>
            </a:r>
            <a:endParaRPr lang="pt-BR" sz="1050" dirty="0">
              <a:solidFill>
                <a:schemeClr val="bg1">
                  <a:lumMod val="50000"/>
                </a:schemeClr>
              </a:solidFill>
            </a:endParaRPr>
          </a:p>
        </p:txBody>
      </p:sp>
      <p:sp>
        <p:nvSpPr>
          <p:cNvPr id="34" name="Retângulo de cantos arredondados 33"/>
          <p:cNvSpPr/>
          <p:nvPr/>
        </p:nvSpPr>
        <p:spPr>
          <a:xfrm>
            <a:off x="80626" y="1788307"/>
            <a:ext cx="6696744" cy="1046329"/>
          </a:xfrm>
          <a:prstGeom prst="roundRect">
            <a:avLst>
              <a:gd name="adj" fmla="val 10000"/>
            </a:avLst>
          </a:prstGeom>
          <a:solidFill>
            <a:srgbClr val="F8F8F8"/>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tângulo 35"/>
          <p:cNvSpPr/>
          <p:nvPr/>
        </p:nvSpPr>
        <p:spPr>
          <a:xfrm>
            <a:off x="1606111" y="1858256"/>
            <a:ext cx="4954241" cy="84337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6000" dirty="0" smtClean="0">
                <a:solidFill>
                  <a:srgbClr val="363636"/>
                </a:solidFill>
              </a:rPr>
              <a:t>Sugestão</a:t>
            </a:r>
            <a:endParaRPr lang="pt-BR" sz="6000" kern="1200" dirty="0" smtClean="0">
              <a:solidFill>
                <a:srgbClr val="363636"/>
              </a:solidFill>
            </a:endParaRPr>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4" name="Imagem 1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532" y="1809807"/>
            <a:ext cx="1160015" cy="985389"/>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1221855432"/>
              </p:ext>
            </p:extLst>
          </p:nvPr>
        </p:nvGraphicFramePr>
        <p:xfrm>
          <a:off x="0" y="3264965"/>
          <a:ext cx="6858000" cy="4233863"/>
        </p:xfrm>
        <a:graphic>
          <a:graphicData uri="http://schemas.openxmlformats.org/drawingml/2006/chart">
            <c:chart xmlns:c="http://schemas.openxmlformats.org/drawingml/2006/chart" xmlns:r="http://schemas.openxmlformats.org/officeDocument/2006/relationships" r:id="rId8"/>
          </a:graphicData>
        </a:graphic>
      </p:graphicFrame>
      <p:pic>
        <p:nvPicPr>
          <p:cNvPr id="16" name="Imagem 15">
            <a:hlinkClick r:id="rId9" action="ppaction://hlinksldjump" tooltip="MAIS INFORMAÇÕES"/>
          </p:cNvPr>
          <p:cNvPicPr>
            <a:picLocks noChangeAspect="1"/>
          </p:cNvPicPr>
          <p:nvPr/>
        </p:nvPicPr>
        <p:blipFill>
          <a:blip r:embed="rId10">
            <a:extLst>
              <a:ext uri="{BEBA8EAE-BF5A-486C-A8C5-ECC9F3942E4B}">
                <a14:imgProps xmlns:a14="http://schemas.microsoft.com/office/drawing/2010/main">
                  <a14:imgLayer r:embed="rId11">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Tree>
    <p:extLst>
      <p:ext uri="{BB962C8B-B14F-4D97-AF65-F5344CB8AC3E}">
        <p14:creationId xmlns:p14="http://schemas.microsoft.com/office/powerpoint/2010/main" val="1967063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m 2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9" name="Imagem 2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30" name="Imagem 29">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45918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tx1"/>
                </a:solidFill>
              </a:rPr>
              <a:t>RANKING </a:t>
            </a:r>
            <a:r>
              <a:rPr lang="en-US" dirty="0" smtClean="0">
                <a:solidFill>
                  <a:schemeClr val="tx1"/>
                </a:solidFill>
              </a:rPr>
              <a:t>DOS ASSUNTOS </a:t>
            </a:r>
            <a:r>
              <a:rPr lang="en-US" dirty="0">
                <a:solidFill>
                  <a:schemeClr val="tx1"/>
                </a:solidFill>
              </a:rPr>
              <a:t>MAIS </a:t>
            </a:r>
            <a:r>
              <a:rPr lang="en-US" dirty="0" smtClean="0">
                <a:solidFill>
                  <a:schemeClr val="tx1"/>
                </a:solidFill>
              </a:rPr>
              <a:t>DEMANDADOS</a:t>
            </a:r>
            <a:r>
              <a:rPr lang="en-US" dirty="0">
                <a:solidFill>
                  <a:schemeClr val="tx1"/>
                </a:solidFill>
              </a:rPr>
              <a:t/>
            </a:r>
            <a:br>
              <a:rPr lang="en-US" dirty="0">
                <a:solidFill>
                  <a:schemeClr val="tx1"/>
                </a:solidFill>
              </a:rPr>
            </a:br>
            <a:endParaRPr lang="ru-RU" dirty="0">
              <a:solidFill>
                <a:schemeClr val="tx1"/>
              </a:solidFill>
            </a:endParaRPr>
          </a:p>
        </p:txBody>
      </p:sp>
      <p:sp>
        <p:nvSpPr>
          <p:cNvPr id="14" name="Retângulo de cantos arredondados 13"/>
          <p:cNvSpPr/>
          <p:nvPr userDrawn="1"/>
        </p:nvSpPr>
        <p:spPr>
          <a:xfrm>
            <a:off x="254970" y="1828803"/>
            <a:ext cx="6293467" cy="1983870"/>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tângulo de cantos arredondados 19"/>
          <p:cNvSpPr/>
          <p:nvPr userDrawn="1"/>
        </p:nvSpPr>
        <p:spPr>
          <a:xfrm>
            <a:off x="254970" y="3957854"/>
            <a:ext cx="6293467" cy="1999150"/>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tângulo de cantos arredondados 22"/>
          <p:cNvSpPr/>
          <p:nvPr userDrawn="1"/>
        </p:nvSpPr>
        <p:spPr>
          <a:xfrm>
            <a:off x="256400" y="6129358"/>
            <a:ext cx="6291966" cy="2102019"/>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6" name="Retângulo 5"/>
          <p:cNvSpPr/>
          <p:nvPr/>
        </p:nvSpPr>
        <p:spPr>
          <a:xfrm>
            <a:off x="418011" y="1849587"/>
            <a:ext cx="6021978" cy="2031325"/>
          </a:xfrm>
          <a:prstGeom prst="rect">
            <a:avLst/>
          </a:prstGeom>
        </p:spPr>
        <p:txBody>
          <a:bodyPr wrap="square">
            <a:spAutoFit/>
          </a:bodyPr>
          <a:lstStyle/>
          <a:p>
            <a:pPr lvl="0" algn="just">
              <a:defRPr/>
            </a:pPr>
            <a:r>
              <a:rPr lang="pt-BR" dirty="0" smtClean="0">
                <a:solidFill>
                  <a:schemeClr val="bg1">
                    <a:lumMod val="50000"/>
                  </a:schemeClr>
                </a:solidFill>
              </a:rPr>
              <a:t>Nos anos </a:t>
            </a:r>
            <a:r>
              <a:rPr lang="pt-BR" dirty="0">
                <a:solidFill>
                  <a:schemeClr val="bg1">
                    <a:lumMod val="50000"/>
                  </a:schemeClr>
                </a:solidFill>
              </a:rPr>
              <a:t>de </a:t>
            </a:r>
            <a:r>
              <a:rPr lang="pt-BR" dirty="0" smtClean="0">
                <a:solidFill>
                  <a:schemeClr val="bg1">
                    <a:lumMod val="50000"/>
                  </a:schemeClr>
                </a:solidFill>
              </a:rPr>
              <a:t>2017, 2018</a:t>
            </a:r>
            <a:r>
              <a:rPr lang="pt-BR" dirty="0">
                <a:solidFill>
                  <a:schemeClr val="bg1">
                    <a:lumMod val="50000"/>
                  </a:schemeClr>
                </a:solidFill>
              </a:rPr>
              <a:t> </a:t>
            </a:r>
            <a:r>
              <a:rPr lang="pt-BR" dirty="0" smtClean="0">
                <a:solidFill>
                  <a:schemeClr val="bg1">
                    <a:lumMod val="50000"/>
                  </a:schemeClr>
                </a:solidFill>
              </a:rPr>
              <a:t>e 2019 </a:t>
            </a:r>
            <a:r>
              <a:rPr lang="pt-BR" dirty="0">
                <a:solidFill>
                  <a:schemeClr val="bg1">
                    <a:lumMod val="50000"/>
                  </a:schemeClr>
                </a:solidFill>
              </a:rPr>
              <a:t>o assunto mais recorrente no sistema de ouvidorias foi o </a:t>
            </a:r>
            <a:r>
              <a:rPr lang="pt-BR" dirty="0" smtClean="0">
                <a:solidFill>
                  <a:schemeClr val="bg1">
                    <a:lumMod val="50000"/>
                  </a:schemeClr>
                </a:solidFill>
              </a:rPr>
              <a:t>“Cartão Estudante  - Passe Livre Estudantil - SBA”. No 1º Semestre de 2019, 94% </a:t>
            </a:r>
            <a:r>
              <a:rPr lang="pt-BR" dirty="0">
                <a:solidFill>
                  <a:schemeClr val="bg1">
                    <a:lumMod val="50000"/>
                  </a:schemeClr>
                </a:solidFill>
              </a:rPr>
              <a:t>destes registros são de “Reclamações</a:t>
            </a:r>
            <a:r>
              <a:rPr lang="pt-BR" dirty="0" smtClean="0">
                <a:solidFill>
                  <a:schemeClr val="bg1">
                    <a:lumMod val="50000"/>
                  </a:schemeClr>
                </a:solidFill>
              </a:rPr>
              <a:t>”. Nota-se que as reclamações representam 57% </a:t>
            </a:r>
            <a:r>
              <a:rPr lang="pt-BR" dirty="0">
                <a:solidFill>
                  <a:schemeClr val="bg1">
                    <a:lumMod val="50000"/>
                  </a:schemeClr>
                </a:solidFill>
              </a:rPr>
              <a:t>do total das </a:t>
            </a:r>
            <a:r>
              <a:rPr lang="pt-BR" dirty="0" smtClean="0">
                <a:solidFill>
                  <a:schemeClr val="bg1">
                    <a:lumMod val="50000"/>
                  </a:schemeClr>
                </a:solidFill>
              </a:rPr>
              <a:t>114.152 manifestações registradas no 1º semestre de 2019.</a:t>
            </a:r>
            <a:endParaRPr lang="pt-BR" b="1" dirty="0">
              <a:solidFill>
                <a:schemeClr val="bg1">
                  <a:lumMod val="50000"/>
                </a:schemeClr>
              </a:solidFill>
            </a:endParaRPr>
          </a:p>
        </p:txBody>
      </p:sp>
      <p:sp>
        <p:nvSpPr>
          <p:cNvPr id="7" name="Retângulo 6"/>
          <p:cNvSpPr/>
          <p:nvPr/>
        </p:nvSpPr>
        <p:spPr>
          <a:xfrm>
            <a:off x="418011" y="4074636"/>
            <a:ext cx="6021978" cy="1754326"/>
          </a:xfrm>
          <a:prstGeom prst="rect">
            <a:avLst/>
          </a:prstGeom>
        </p:spPr>
        <p:txBody>
          <a:bodyPr wrap="square">
            <a:spAutoFit/>
          </a:bodyPr>
          <a:lstStyle/>
          <a:p>
            <a:pPr algn="just">
              <a:defRPr/>
            </a:pPr>
            <a:r>
              <a:rPr lang="pt-BR" dirty="0">
                <a:solidFill>
                  <a:schemeClr val="bg1">
                    <a:lumMod val="50000"/>
                  </a:schemeClr>
                </a:solidFill>
              </a:rPr>
              <a:t>O assunto </a:t>
            </a:r>
            <a:r>
              <a:rPr lang="pt-BR" dirty="0" smtClean="0">
                <a:solidFill>
                  <a:schemeClr val="bg1">
                    <a:lumMod val="50000"/>
                  </a:schemeClr>
                </a:solidFill>
              </a:rPr>
              <a:t>“Servidor Público” </a:t>
            </a:r>
            <a:r>
              <a:rPr lang="pt-BR" dirty="0">
                <a:solidFill>
                  <a:schemeClr val="bg1">
                    <a:lumMod val="50000"/>
                  </a:schemeClr>
                </a:solidFill>
              </a:rPr>
              <a:t>aparece em 2º lugar no </a:t>
            </a:r>
            <a:r>
              <a:rPr lang="pt-BR" dirty="0" smtClean="0">
                <a:solidFill>
                  <a:schemeClr val="bg1">
                    <a:lumMod val="50000"/>
                  </a:schemeClr>
                </a:solidFill>
              </a:rPr>
              <a:t>1º Semestre </a:t>
            </a:r>
            <a:r>
              <a:rPr lang="pt-BR" dirty="0">
                <a:solidFill>
                  <a:schemeClr val="bg1">
                    <a:lumMod val="50000"/>
                  </a:schemeClr>
                </a:solidFill>
              </a:rPr>
              <a:t>do ano, </a:t>
            </a:r>
            <a:r>
              <a:rPr lang="pt-BR" dirty="0" smtClean="0">
                <a:solidFill>
                  <a:schemeClr val="bg1">
                    <a:lumMod val="50000"/>
                  </a:schemeClr>
                </a:solidFill>
              </a:rPr>
              <a:t>onde o elogio é a classificação mais demandada com 38% deste assunto. 35% deste assunto esta vinculado a reclamações, ou seja, percebemos mais uma vez o paradoxo do assunto “</a:t>
            </a:r>
            <a:r>
              <a:rPr lang="pt-BR" i="1" dirty="0" smtClean="0">
                <a:solidFill>
                  <a:schemeClr val="bg1">
                    <a:lumMod val="50000"/>
                  </a:schemeClr>
                </a:solidFill>
              </a:rPr>
              <a:t>Servidor Público</a:t>
            </a:r>
            <a:r>
              <a:rPr lang="pt-BR" dirty="0" smtClean="0">
                <a:solidFill>
                  <a:schemeClr val="bg1">
                    <a:lumMod val="50000"/>
                  </a:schemeClr>
                </a:solidFill>
              </a:rPr>
              <a:t>” que recebe muitos elogios e reclamações nas ouvidorias.</a:t>
            </a:r>
            <a:endParaRPr lang="pt-BR" dirty="0">
              <a:solidFill>
                <a:srgbClr val="C00000"/>
              </a:solidFill>
            </a:endParaRPr>
          </a:p>
        </p:txBody>
      </p:sp>
      <p:sp>
        <p:nvSpPr>
          <p:cNvPr id="8" name="Retângulo 7"/>
          <p:cNvSpPr/>
          <p:nvPr/>
        </p:nvSpPr>
        <p:spPr>
          <a:xfrm>
            <a:off x="457200" y="6394828"/>
            <a:ext cx="6021977" cy="1200329"/>
          </a:xfrm>
          <a:prstGeom prst="rect">
            <a:avLst/>
          </a:prstGeom>
        </p:spPr>
        <p:txBody>
          <a:bodyPr wrap="square">
            <a:spAutoFit/>
          </a:bodyPr>
          <a:lstStyle/>
          <a:p>
            <a:pPr lvl="0" algn="just">
              <a:defRPr/>
            </a:pPr>
            <a:r>
              <a:rPr lang="pt-BR" dirty="0">
                <a:solidFill>
                  <a:schemeClr val="bg1">
                    <a:lumMod val="50000"/>
                  </a:schemeClr>
                </a:solidFill>
              </a:rPr>
              <a:t>Observamos </a:t>
            </a:r>
            <a:r>
              <a:rPr lang="pt-BR" dirty="0" smtClean="0">
                <a:solidFill>
                  <a:schemeClr val="bg1">
                    <a:lumMod val="50000"/>
                  </a:schemeClr>
                </a:solidFill>
              </a:rPr>
              <a:t>que ao compararmos o 1º semestre de 2019, ao mesmo período de 2018 o assunto “Tapa Buraco – Manutenção de Vias Públicas” teve o maior índice de crescimento, na casa de 52%. </a:t>
            </a:r>
            <a:endParaRPr lang="pt-BR" dirty="0">
              <a:solidFill>
                <a:schemeClr val="bg1">
                  <a:lumMod val="50000"/>
                </a:schemeClr>
              </a:solidFill>
            </a:endParaRPr>
          </a:p>
        </p:txBody>
      </p:sp>
      <p:sp>
        <p:nvSpPr>
          <p:cNvPr id="25" name="CaixaDeTexto 24"/>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30.1</a:t>
            </a:r>
            <a:endParaRPr lang="pt-BR" sz="1050" dirty="0">
              <a:solidFill>
                <a:schemeClr val="bg1">
                  <a:lumMod val="50000"/>
                </a:schemeClr>
              </a:solidFill>
            </a:endParaRPr>
          </a:p>
        </p:txBody>
      </p:sp>
      <p:sp>
        <p:nvSpPr>
          <p:cNvPr id="27"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283319607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m 25">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7" name="Imagem 26">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8" name="Imagem 27">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tx1"/>
                </a:solidFill>
              </a:rPr>
              <a:t/>
            </a:r>
            <a:br>
              <a:rPr lang="en-US" dirty="0">
                <a:solidFill>
                  <a:schemeClr val="tx1"/>
                </a:solidFill>
              </a:rPr>
            </a:br>
            <a:r>
              <a:rPr lang="en-US" dirty="0">
                <a:solidFill>
                  <a:schemeClr val="tx1"/>
                </a:solidFill>
              </a:rPr>
              <a:t>RANKING DAS INSTITUIÇÕES MAIS </a:t>
            </a:r>
            <a:r>
              <a:rPr lang="en-US" dirty="0" smtClean="0">
                <a:solidFill>
                  <a:schemeClr val="tx1"/>
                </a:solidFill>
              </a:rPr>
              <a:t>DEMANDADAS</a:t>
            </a:r>
            <a:endParaRPr lang="ru-RU" dirty="0">
              <a:solidFill>
                <a:schemeClr val="tx1"/>
              </a:solidFill>
            </a:endParaRPr>
          </a:p>
        </p:txBody>
      </p:sp>
      <p:pic>
        <p:nvPicPr>
          <p:cNvPr id="24" name="Imagem 23">
            <a:hlinkClick r:id="rId6" action="ppaction://hlinksldjump" tooltip="MENU"/>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30" name="CaixaDeTexto 29"/>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31</a:t>
            </a:r>
            <a:endParaRPr lang="pt-BR" sz="1050" dirty="0">
              <a:solidFill>
                <a:schemeClr val="bg1">
                  <a:lumMod val="50000"/>
                </a:schemeClr>
              </a:solidFill>
            </a:endParaRPr>
          </a:p>
        </p:txBody>
      </p:sp>
      <p:sp>
        <p:nvSpPr>
          <p:cNvPr id="23"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42" name="Diagrama 41"/>
          <p:cNvGraphicFramePr/>
          <p:nvPr>
            <p:extLst>
              <p:ext uri="{D42A27DB-BD31-4B8C-83A1-F6EECF244321}">
                <p14:modId xmlns:p14="http://schemas.microsoft.com/office/powerpoint/2010/main" val="2524003741"/>
              </p:ext>
            </p:extLst>
          </p:nvPr>
        </p:nvGraphicFramePr>
        <p:xfrm>
          <a:off x="0" y="2088107"/>
          <a:ext cx="6858000" cy="6155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CaixaDeTexto 1"/>
          <p:cNvSpPr txBox="1"/>
          <p:nvPr/>
        </p:nvSpPr>
        <p:spPr>
          <a:xfrm>
            <a:off x="5839098" y="2521133"/>
            <a:ext cx="992778" cy="307777"/>
          </a:xfrm>
          <a:prstGeom prst="rect">
            <a:avLst/>
          </a:prstGeom>
          <a:noFill/>
        </p:spPr>
        <p:txBody>
          <a:bodyPr wrap="square" rtlCol="0">
            <a:spAutoFit/>
          </a:bodyPr>
          <a:lstStyle/>
          <a:p>
            <a:r>
              <a:rPr lang="pt-BR" sz="1400" dirty="0" smtClean="0"/>
              <a:t>21.986</a:t>
            </a:r>
            <a:endParaRPr lang="pt-BR" sz="1400" dirty="0"/>
          </a:p>
        </p:txBody>
      </p:sp>
      <p:sp>
        <p:nvSpPr>
          <p:cNvPr id="11" name="CaixaDeTexto 10"/>
          <p:cNvSpPr txBox="1"/>
          <p:nvPr/>
        </p:nvSpPr>
        <p:spPr>
          <a:xfrm>
            <a:off x="5873931" y="3091549"/>
            <a:ext cx="992778" cy="307777"/>
          </a:xfrm>
          <a:prstGeom prst="rect">
            <a:avLst/>
          </a:prstGeom>
          <a:noFill/>
        </p:spPr>
        <p:txBody>
          <a:bodyPr wrap="square" rtlCol="0">
            <a:spAutoFit/>
          </a:bodyPr>
          <a:lstStyle/>
          <a:p>
            <a:r>
              <a:rPr lang="pt-BR" sz="1400" dirty="0" smtClean="0"/>
              <a:t>21.456</a:t>
            </a:r>
            <a:endParaRPr lang="pt-BR" sz="1400" dirty="0"/>
          </a:p>
        </p:txBody>
      </p:sp>
      <p:sp>
        <p:nvSpPr>
          <p:cNvPr id="12" name="CaixaDeTexto 11"/>
          <p:cNvSpPr txBox="1"/>
          <p:nvPr/>
        </p:nvSpPr>
        <p:spPr>
          <a:xfrm>
            <a:off x="5865224" y="3666310"/>
            <a:ext cx="992778" cy="307777"/>
          </a:xfrm>
          <a:prstGeom prst="rect">
            <a:avLst/>
          </a:prstGeom>
          <a:noFill/>
        </p:spPr>
        <p:txBody>
          <a:bodyPr wrap="square" rtlCol="0">
            <a:spAutoFit/>
          </a:bodyPr>
          <a:lstStyle/>
          <a:p>
            <a:r>
              <a:rPr lang="pt-BR" sz="1400" dirty="0" smtClean="0"/>
              <a:t>10.761</a:t>
            </a:r>
            <a:endParaRPr lang="pt-BR" sz="1400" dirty="0"/>
          </a:p>
        </p:txBody>
      </p:sp>
      <p:sp>
        <p:nvSpPr>
          <p:cNvPr id="14" name="CaixaDeTexto 13"/>
          <p:cNvSpPr txBox="1"/>
          <p:nvPr/>
        </p:nvSpPr>
        <p:spPr>
          <a:xfrm>
            <a:off x="5930539" y="4267202"/>
            <a:ext cx="992778" cy="307777"/>
          </a:xfrm>
          <a:prstGeom prst="rect">
            <a:avLst/>
          </a:prstGeom>
          <a:noFill/>
        </p:spPr>
        <p:txBody>
          <a:bodyPr wrap="square" rtlCol="0">
            <a:spAutoFit/>
          </a:bodyPr>
          <a:lstStyle/>
          <a:p>
            <a:r>
              <a:rPr lang="pt-BR" sz="1400" dirty="0" smtClean="0"/>
              <a:t>8.462</a:t>
            </a:r>
            <a:endParaRPr lang="pt-BR" sz="1400" dirty="0"/>
          </a:p>
        </p:txBody>
      </p:sp>
      <p:sp>
        <p:nvSpPr>
          <p:cNvPr id="15" name="CaixaDeTexto 14"/>
          <p:cNvSpPr txBox="1"/>
          <p:nvPr/>
        </p:nvSpPr>
        <p:spPr>
          <a:xfrm>
            <a:off x="5943602" y="4933407"/>
            <a:ext cx="992778" cy="307777"/>
          </a:xfrm>
          <a:prstGeom prst="rect">
            <a:avLst/>
          </a:prstGeom>
          <a:noFill/>
        </p:spPr>
        <p:txBody>
          <a:bodyPr wrap="square" rtlCol="0">
            <a:spAutoFit/>
          </a:bodyPr>
          <a:lstStyle/>
          <a:p>
            <a:r>
              <a:rPr lang="pt-BR" sz="1400" dirty="0" smtClean="0"/>
              <a:t>5.304</a:t>
            </a:r>
            <a:endParaRPr lang="pt-BR" sz="1400" dirty="0"/>
          </a:p>
        </p:txBody>
      </p:sp>
      <p:sp>
        <p:nvSpPr>
          <p:cNvPr id="16" name="CaixaDeTexto 15"/>
          <p:cNvSpPr txBox="1"/>
          <p:nvPr/>
        </p:nvSpPr>
        <p:spPr>
          <a:xfrm>
            <a:off x="5943603" y="5495110"/>
            <a:ext cx="992778" cy="307777"/>
          </a:xfrm>
          <a:prstGeom prst="rect">
            <a:avLst/>
          </a:prstGeom>
          <a:noFill/>
        </p:spPr>
        <p:txBody>
          <a:bodyPr wrap="square" rtlCol="0">
            <a:spAutoFit/>
          </a:bodyPr>
          <a:lstStyle/>
          <a:p>
            <a:r>
              <a:rPr lang="pt-BR" sz="1400" dirty="0" smtClean="0"/>
              <a:t>5.066</a:t>
            </a:r>
            <a:endParaRPr lang="pt-BR" sz="1400" dirty="0"/>
          </a:p>
        </p:txBody>
      </p:sp>
      <p:sp>
        <p:nvSpPr>
          <p:cNvPr id="17" name="CaixaDeTexto 16"/>
          <p:cNvSpPr txBox="1"/>
          <p:nvPr/>
        </p:nvSpPr>
        <p:spPr>
          <a:xfrm>
            <a:off x="5969728" y="6082939"/>
            <a:ext cx="992778" cy="307777"/>
          </a:xfrm>
          <a:prstGeom prst="rect">
            <a:avLst/>
          </a:prstGeom>
          <a:noFill/>
        </p:spPr>
        <p:txBody>
          <a:bodyPr wrap="square" rtlCol="0">
            <a:spAutoFit/>
          </a:bodyPr>
          <a:lstStyle/>
          <a:p>
            <a:r>
              <a:rPr lang="pt-BR" sz="1400" dirty="0" smtClean="0"/>
              <a:t>4.261</a:t>
            </a:r>
            <a:endParaRPr lang="pt-BR" sz="1400" dirty="0"/>
          </a:p>
        </p:txBody>
      </p:sp>
      <p:sp>
        <p:nvSpPr>
          <p:cNvPr id="18" name="CaixaDeTexto 17"/>
          <p:cNvSpPr txBox="1"/>
          <p:nvPr/>
        </p:nvSpPr>
        <p:spPr>
          <a:xfrm>
            <a:off x="5943602" y="6644642"/>
            <a:ext cx="992778" cy="307777"/>
          </a:xfrm>
          <a:prstGeom prst="rect">
            <a:avLst/>
          </a:prstGeom>
          <a:noFill/>
        </p:spPr>
        <p:txBody>
          <a:bodyPr wrap="square" rtlCol="0">
            <a:spAutoFit/>
          </a:bodyPr>
          <a:lstStyle/>
          <a:p>
            <a:r>
              <a:rPr lang="pt-BR" sz="1400" dirty="0" smtClean="0"/>
              <a:t>3.824</a:t>
            </a:r>
            <a:endParaRPr lang="pt-BR" sz="1400" dirty="0"/>
          </a:p>
        </p:txBody>
      </p:sp>
      <p:sp>
        <p:nvSpPr>
          <p:cNvPr id="19" name="CaixaDeTexto 18"/>
          <p:cNvSpPr txBox="1"/>
          <p:nvPr/>
        </p:nvSpPr>
        <p:spPr>
          <a:xfrm>
            <a:off x="5969728" y="7323910"/>
            <a:ext cx="992778" cy="307777"/>
          </a:xfrm>
          <a:prstGeom prst="rect">
            <a:avLst/>
          </a:prstGeom>
          <a:noFill/>
        </p:spPr>
        <p:txBody>
          <a:bodyPr wrap="square" rtlCol="0">
            <a:spAutoFit/>
          </a:bodyPr>
          <a:lstStyle/>
          <a:p>
            <a:r>
              <a:rPr lang="pt-BR" sz="1400" dirty="0" smtClean="0"/>
              <a:t>3.007</a:t>
            </a:r>
            <a:endParaRPr lang="pt-BR" sz="1400" dirty="0"/>
          </a:p>
        </p:txBody>
      </p:sp>
      <p:sp>
        <p:nvSpPr>
          <p:cNvPr id="20" name="CaixaDeTexto 19"/>
          <p:cNvSpPr txBox="1"/>
          <p:nvPr/>
        </p:nvSpPr>
        <p:spPr>
          <a:xfrm>
            <a:off x="5939246" y="7924802"/>
            <a:ext cx="992778" cy="307777"/>
          </a:xfrm>
          <a:prstGeom prst="rect">
            <a:avLst/>
          </a:prstGeom>
          <a:noFill/>
        </p:spPr>
        <p:txBody>
          <a:bodyPr wrap="square" rtlCol="0">
            <a:spAutoFit/>
          </a:bodyPr>
          <a:lstStyle/>
          <a:p>
            <a:r>
              <a:rPr lang="pt-BR" sz="1400" dirty="0" smtClean="0"/>
              <a:t>2.664</a:t>
            </a:r>
            <a:endParaRPr lang="pt-BR" sz="1400" dirty="0"/>
          </a:p>
        </p:txBody>
      </p:sp>
    </p:spTree>
    <p:extLst>
      <p:ext uri="{BB962C8B-B14F-4D97-AF65-F5344CB8AC3E}">
        <p14:creationId xmlns:p14="http://schemas.microsoft.com/office/powerpoint/2010/main" val="29688556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67467" y="0"/>
            <a:ext cx="4743450" cy="1323833"/>
          </a:xfrm>
        </p:spPr>
        <p:txBody>
          <a:bodyPr lIns="0" tIns="0" rIns="0" bIns="0">
            <a:noAutofit/>
          </a:bodyPr>
          <a:lstStyle>
            <a:lvl1pPr algn="ctr">
              <a:defRPr sz="3600" baseline="0">
                <a:solidFill>
                  <a:schemeClr val="bg1"/>
                </a:solidFill>
              </a:defRPr>
            </a:lvl1pPr>
          </a:lstStyle>
          <a:p>
            <a:r>
              <a:rPr lang="en-US" sz="2800" dirty="0" smtClean="0">
                <a:solidFill>
                  <a:schemeClr val="tx1"/>
                </a:solidFill>
              </a:rPr>
              <a:t>ÍNDICE DE CUMPRIMENTO DE PRAZOS DE RESPOSTAS</a:t>
            </a:r>
            <a:endParaRPr lang="ru-RU" sz="2800" dirty="0">
              <a:solidFill>
                <a:schemeClr val="tx1"/>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pic>
        <p:nvPicPr>
          <p:cNvPr id="26" name="Imagem 25">
            <a:hlinkClick r:id="rId2" action="ppaction://hlinksldjump" tooltip="MENU"/>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pic>
        <p:nvPicPr>
          <p:cNvPr id="28" name="Imagem 27">
            <a:hlinkClick r:id="" action="ppaction://hlinkshowjump?jump=firstslide" tooltip="PÁGINA INICIAL"/>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1" name="Imagem 30">
            <a:hlinkClick r:id="rId5" action="ppaction://hlinksldjump" tooltip="PRÓXIMA PÁGINA"/>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32" name="Imagem 31">
            <a:hlinkClick r:id="" action="ppaction://hlinkshowjump?jump=previousslide" tooltip="PÁGINA ANTERIOR"/>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3" name="CaixaDeTexto 3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32</a:t>
            </a:r>
            <a:endParaRPr lang="pt-BR" sz="1050" dirty="0">
              <a:solidFill>
                <a:schemeClr val="bg1">
                  <a:lumMod val="50000"/>
                </a:schemeClr>
              </a:solidFill>
            </a:endParaRPr>
          </a:p>
        </p:txBody>
      </p:sp>
      <p:grpSp>
        <p:nvGrpSpPr>
          <p:cNvPr id="37" name="Grupo 36"/>
          <p:cNvGrpSpPr/>
          <p:nvPr/>
        </p:nvGrpSpPr>
        <p:grpSpPr>
          <a:xfrm>
            <a:off x="1711633" y="4419926"/>
            <a:ext cx="1160059" cy="559558"/>
            <a:chOff x="933697" y="4583702"/>
            <a:chExt cx="1160059" cy="559558"/>
          </a:xfrm>
        </p:grpSpPr>
        <p:sp>
          <p:nvSpPr>
            <p:cNvPr id="38" name="Pentágono 37"/>
            <p:cNvSpPr/>
            <p:nvPr/>
          </p:nvSpPr>
          <p:spPr>
            <a:xfrm>
              <a:off x="933697" y="4583702"/>
              <a:ext cx="1160059" cy="559558"/>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solidFill>
                  <a:schemeClr val="bg1"/>
                </a:solidFill>
              </a:endParaRPr>
            </a:p>
          </p:txBody>
        </p:sp>
        <p:sp useBgFill="1">
          <p:nvSpPr>
            <p:cNvPr id="39" name="CaixaDeTexto 38"/>
            <p:cNvSpPr txBox="1"/>
            <p:nvPr/>
          </p:nvSpPr>
          <p:spPr>
            <a:xfrm>
              <a:off x="1055426" y="4678815"/>
              <a:ext cx="696035" cy="369332"/>
            </a:xfrm>
            <a:prstGeom prst="rect">
              <a:avLst/>
            </a:prstGeom>
            <a:noFill/>
          </p:spPr>
          <p:txBody>
            <a:bodyPr wrap="square" rtlCol="0">
              <a:spAutoFit/>
            </a:bodyPr>
            <a:lstStyle>
              <a:defPPr>
                <a:defRPr lang="en-US"/>
              </a:defPPr>
              <a:lvl1pPr>
                <a:defRPr b="1">
                  <a:solidFill>
                    <a:schemeClr val="bg1"/>
                  </a:solidFill>
                </a:defRPr>
              </a:lvl1pPr>
            </a:lstStyle>
            <a:p>
              <a:r>
                <a:rPr lang="pt-BR" dirty="0"/>
                <a:t>2018</a:t>
              </a:r>
            </a:p>
          </p:txBody>
        </p:sp>
      </p:grpSp>
      <p:sp>
        <p:nvSpPr>
          <p:cNvPr id="29"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pSp>
        <p:nvGrpSpPr>
          <p:cNvPr id="46" name="Grupo 45"/>
          <p:cNvGrpSpPr/>
          <p:nvPr/>
        </p:nvGrpSpPr>
        <p:grpSpPr>
          <a:xfrm>
            <a:off x="832010" y="3429128"/>
            <a:ext cx="1160059" cy="559558"/>
            <a:chOff x="61415" y="1914547"/>
            <a:chExt cx="1160059" cy="559558"/>
          </a:xfrm>
        </p:grpSpPr>
        <p:sp>
          <p:nvSpPr>
            <p:cNvPr id="50" name="Pentágono 49"/>
            <p:cNvSpPr/>
            <p:nvPr/>
          </p:nvSpPr>
          <p:spPr>
            <a:xfrm>
              <a:off x="61415" y="1914547"/>
              <a:ext cx="1160059" cy="55955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161421" y="2009660"/>
              <a:ext cx="696035" cy="369332"/>
            </a:xfrm>
            <a:prstGeom prst="rect">
              <a:avLst/>
            </a:prstGeom>
            <a:noFill/>
          </p:spPr>
          <p:txBody>
            <a:bodyPr wrap="square" rtlCol="0">
              <a:spAutoFit/>
            </a:bodyPr>
            <a:lstStyle/>
            <a:p>
              <a:r>
                <a:rPr lang="pt-BR" b="1" dirty="0" smtClean="0">
                  <a:solidFill>
                    <a:schemeClr val="bg1"/>
                  </a:solidFill>
                </a:rPr>
                <a:t>2019</a:t>
              </a:r>
              <a:endParaRPr lang="pt-BR" b="1" dirty="0">
                <a:solidFill>
                  <a:schemeClr val="bg1"/>
                </a:solidFill>
              </a:endParaRPr>
            </a:p>
          </p:txBody>
        </p:sp>
      </p:grpSp>
      <p:graphicFrame>
        <p:nvGraphicFramePr>
          <p:cNvPr id="54" name="Gráfico 53"/>
          <p:cNvGraphicFramePr>
            <a:graphicFrameLocks/>
          </p:cNvGraphicFramePr>
          <p:nvPr>
            <p:extLst>
              <p:ext uri="{D42A27DB-BD31-4B8C-83A1-F6EECF244321}">
                <p14:modId xmlns:p14="http://schemas.microsoft.com/office/powerpoint/2010/main" val="4130700955"/>
              </p:ext>
            </p:extLst>
          </p:nvPr>
        </p:nvGraphicFramePr>
        <p:xfrm>
          <a:off x="2009671" y="2054458"/>
          <a:ext cx="4266521" cy="2939566"/>
        </p:xfrm>
        <a:graphic>
          <a:graphicData uri="http://schemas.openxmlformats.org/drawingml/2006/chart">
            <c:chart xmlns:c="http://schemas.openxmlformats.org/drawingml/2006/chart" xmlns:r="http://schemas.openxmlformats.org/officeDocument/2006/relationships" r:id="rId8"/>
          </a:graphicData>
        </a:graphic>
      </p:graphicFrame>
      <p:grpSp>
        <p:nvGrpSpPr>
          <p:cNvPr id="30" name="Grupo 29"/>
          <p:cNvGrpSpPr/>
          <p:nvPr/>
        </p:nvGrpSpPr>
        <p:grpSpPr>
          <a:xfrm>
            <a:off x="840717" y="6037372"/>
            <a:ext cx="1160059" cy="559558"/>
            <a:chOff x="61415" y="1914547"/>
            <a:chExt cx="1160059" cy="559558"/>
          </a:xfrm>
        </p:grpSpPr>
        <p:sp>
          <p:nvSpPr>
            <p:cNvPr id="34" name="Pentágono 33"/>
            <p:cNvSpPr/>
            <p:nvPr/>
          </p:nvSpPr>
          <p:spPr>
            <a:xfrm>
              <a:off x="61415" y="1914547"/>
              <a:ext cx="1160059" cy="55955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161421" y="2009660"/>
              <a:ext cx="696035" cy="369332"/>
            </a:xfrm>
            <a:prstGeom prst="rect">
              <a:avLst/>
            </a:prstGeom>
            <a:noFill/>
          </p:spPr>
          <p:txBody>
            <a:bodyPr wrap="square" rtlCol="0">
              <a:spAutoFit/>
            </a:bodyPr>
            <a:lstStyle/>
            <a:p>
              <a:r>
                <a:rPr lang="pt-BR" b="1" dirty="0" smtClean="0">
                  <a:solidFill>
                    <a:schemeClr val="bg1"/>
                  </a:solidFill>
                </a:rPr>
                <a:t>2019</a:t>
              </a:r>
              <a:endParaRPr lang="pt-BR" b="1" dirty="0">
                <a:solidFill>
                  <a:schemeClr val="bg1"/>
                </a:solidFill>
              </a:endParaRPr>
            </a:p>
          </p:txBody>
        </p:sp>
      </p:gr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8587" y="5917101"/>
            <a:ext cx="30956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Imagem 20">
            <a:hlinkClick r:id="rId10" action="ppaction://hlinksldjump" tooltip="MAIS INFORMAÇÕES"/>
          </p:cNvPr>
          <p:cNvPicPr>
            <a:picLocks noChangeAspect="1"/>
          </p:cNvPicPr>
          <p:nvPr/>
        </p:nvPicPr>
        <p:blipFill>
          <a:blip r:embed="rId11">
            <a:extLst>
              <a:ext uri="{BEBA8EAE-BF5A-486C-A8C5-ECC9F3942E4B}">
                <a14:imgProps xmlns:a14="http://schemas.microsoft.com/office/drawing/2010/main">
                  <a14:imgLayer r:embed="rId12">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Tree>
    <p:extLst>
      <p:ext uri="{BB962C8B-B14F-4D97-AF65-F5344CB8AC3E}">
        <p14:creationId xmlns:p14="http://schemas.microsoft.com/office/powerpoint/2010/main" val="28576560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0" name="Imagem 19">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1" name="Imagem 20">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49120" y="104338"/>
            <a:ext cx="4743450" cy="1039695"/>
          </a:xfrm>
        </p:spPr>
        <p:txBody>
          <a:bodyPr lIns="0" tIns="0" rIns="0" bIns="0">
            <a:noAutofit/>
          </a:bodyPr>
          <a:lstStyle>
            <a:lvl1pPr algn="ctr">
              <a:defRPr sz="3600" baseline="0">
                <a:solidFill>
                  <a:schemeClr val="bg1"/>
                </a:solidFill>
              </a:defRPr>
            </a:lvl1pPr>
          </a:lstStyle>
          <a:p>
            <a:r>
              <a:rPr lang="en-US" dirty="0" smtClean="0">
                <a:solidFill>
                  <a:schemeClr val="tx1"/>
                </a:solidFill>
              </a:rPr>
              <a:t/>
            </a:r>
            <a:br>
              <a:rPr lang="en-US" dirty="0" smtClean="0">
                <a:solidFill>
                  <a:schemeClr val="tx1"/>
                </a:solidFill>
              </a:rPr>
            </a:br>
            <a:r>
              <a:rPr lang="en-US" dirty="0" smtClean="0">
                <a:solidFill>
                  <a:schemeClr val="tx1"/>
                </a:solidFill>
              </a:rPr>
              <a:t>PRAZOS</a:t>
            </a:r>
            <a:endParaRPr lang="ru-RU" dirty="0">
              <a:solidFill>
                <a:schemeClr val="tx1"/>
              </a:solidFill>
            </a:endParaRPr>
          </a:p>
        </p:txBody>
      </p:sp>
      <p:sp>
        <p:nvSpPr>
          <p:cNvPr id="14" name="Retângulo de cantos arredondados 13"/>
          <p:cNvSpPr/>
          <p:nvPr userDrawn="1"/>
        </p:nvSpPr>
        <p:spPr>
          <a:xfrm>
            <a:off x="221834" y="1870556"/>
            <a:ext cx="6291966" cy="1974512"/>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6" name="Retângulo 5"/>
          <p:cNvSpPr/>
          <p:nvPr/>
        </p:nvSpPr>
        <p:spPr>
          <a:xfrm>
            <a:off x="252538" y="2034332"/>
            <a:ext cx="6093671" cy="1754326"/>
          </a:xfrm>
          <a:prstGeom prst="rect">
            <a:avLst/>
          </a:prstGeom>
        </p:spPr>
        <p:txBody>
          <a:bodyPr wrap="square">
            <a:spAutoFit/>
          </a:bodyPr>
          <a:lstStyle/>
          <a:p>
            <a:pPr algn="just">
              <a:defRPr/>
            </a:pPr>
            <a:r>
              <a:rPr lang="pt-BR" dirty="0" smtClean="0">
                <a:solidFill>
                  <a:schemeClr val="bg1">
                    <a:lumMod val="50000"/>
                  </a:schemeClr>
                </a:solidFill>
              </a:rPr>
              <a:t>Ao analisarmos o 1º Semestre de 2019, observamos que o prazo de resposta permanece bem abaixo do estipulado em legislação. Neste período o prazo de resposta é dado em média com 6 dias de antecedência ao prazo final estipulado.</a:t>
            </a:r>
            <a:endParaRPr lang="pt-BR" dirty="0">
              <a:solidFill>
                <a:schemeClr val="bg1">
                  <a:lumMod val="50000"/>
                </a:schemeClr>
              </a:solidFill>
            </a:endParaRPr>
          </a:p>
          <a:p>
            <a:pPr lvl="0" algn="just">
              <a:defRPr/>
            </a:pPr>
            <a:endParaRPr lang="pt-BR" dirty="0"/>
          </a:p>
        </p:txBody>
      </p:sp>
      <p:sp>
        <p:nvSpPr>
          <p:cNvPr id="24" name="Retângulo de cantos arredondados 23"/>
          <p:cNvSpPr/>
          <p:nvPr/>
        </p:nvSpPr>
        <p:spPr>
          <a:xfrm>
            <a:off x="221834" y="4192705"/>
            <a:ext cx="6291966" cy="1974512"/>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CaixaDeTexto 16"/>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32.1</a:t>
            </a:r>
            <a:endParaRPr lang="pt-BR" sz="1050" dirty="0">
              <a:solidFill>
                <a:schemeClr val="bg1">
                  <a:lumMod val="50000"/>
                </a:schemeClr>
              </a:solidFill>
            </a:endParaRPr>
          </a:p>
        </p:txBody>
      </p:sp>
      <p:sp>
        <p:nvSpPr>
          <p:cNvPr id="18" name="Retângulo 17"/>
          <p:cNvSpPr/>
          <p:nvPr/>
        </p:nvSpPr>
        <p:spPr>
          <a:xfrm>
            <a:off x="252538" y="4312276"/>
            <a:ext cx="6093671" cy="2031325"/>
          </a:xfrm>
          <a:prstGeom prst="rect">
            <a:avLst/>
          </a:prstGeom>
        </p:spPr>
        <p:txBody>
          <a:bodyPr wrap="square">
            <a:spAutoFit/>
          </a:bodyPr>
          <a:lstStyle/>
          <a:p>
            <a:pPr algn="just">
              <a:defRPr/>
            </a:pPr>
            <a:r>
              <a:rPr lang="pt-BR" dirty="0">
                <a:solidFill>
                  <a:schemeClr val="bg1">
                    <a:lumMod val="50000"/>
                  </a:schemeClr>
                </a:solidFill>
              </a:rPr>
              <a:t>Destacamos que a Ouvidoria-Geral tem se empenhado para minimizar os efeitos da troca de governo que impactam diretamente neste indicador, fazendo com que estejamos acima da meta estipulada para o ano de 2019, que é de 82% de manifestações respondidas no prazo </a:t>
            </a:r>
            <a:r>
              <a:rPr lang="pt-BR" dirty="0" smtClean="0">
                <a:solidFill>
                  <a:schemeClr val="bg1">
                    <a:lumMod val="50000"/>
                  </a:schemeClr>
                </a:solidFill>
              </a:rPr>
              <a:t>legal.</a:t>
            </a:r>
            <a:endParaRPr lang="pt-BR" dirty="0">
              <a:solidFill>
                <a:schemeClr val="bg1">
                  <a:lumMod val="50000"/>
                </a:schemeClr>
              </a:solidFill>
            </a:endParaRPr>
          </a:p>
          <a:p>
            <a:pPr algn="just">
              <a:defRPr/>
            </a:pPr>
            <a:endParaRPr lang="pt-BR" b="1" dirty="0"/>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32034665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2" name="Imagem 21">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5" name="Imagem 24">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49120" y="104338"/>
            <a:ext cx="4743450" cy="1039695"/>
          </a:xfrm>
        </p:spPr>
        <p:txBody>
          <a:bodyPr lIns="0" tIns="0" rIns="0" bIns="0">
            <a:noAutofit/>
          </a:bodyPr>
          <a:lstStyle>
            <a:lvl1pPr algn="ctr">
              <a:defRPr sz="3600" baseline="0">
                <a:solidFill>
                  <a:schemeClr val="bg1"/>
                </a:solidFill>
              </a:defRPr>
            </a:lvl1pPr>
          </a:lstStyle>
          <a:p>
            <a:r>
              <a:rPr lang="en-US" dirty="0" smtClean="0">
                <a:solidFill>
                  <a:schemeClr val="tx1"/>
                </a:solidFill>
              </a:rPr>
              <a:t/>
            </a:r>
            <a:br>
              <a:rPr lang="en-US" dirty="0" smtClean="0">
                <a:solidFill>
                  <a:schemeClr val="tx1"/>
                </a:solidFill>
              </a:rPr>
            </a:br>
            <a:r>
              <a:rPr lang="en-US" dirty="0" smtClean="0">
                <a:solidFill>
                  <a:schemeClr val="tx1"/>
                </a:solidFill>
              </a:rPr>
              <a:t>RESOLUTIVIDADE</a:t>
            </a:r>
            <a:endParaRPr lang="ru-RU" dirty="0">
              <a:solidFill>
                <a:schemeClr val="tx1"/>
              </a:solidFill>
            </a:endParaRPr>
          </a:p>
        </p:txBody>
      </p:sp>
      <p:pic>
        <p:nvPicPr>
          <p:cNvPr id="17" name="Imagem 16">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pic>
        <p:nvPicPr>
          <p:cNvPr id="16" name="Imagem 15">
            <a:hlinkClick r:id="rId9" action="ppaction://hlinksldjump" tooltip="MAIS INFORMAÇÕES"/>
          </p:cNvPr>
          <p:cNvPicPr>
            <a:picLocks noChangeAspect="1"/>
          </p:cNvPicPr>
          <p:nvPr/>
        </p:nvPicPr>
        <p:blipFill>
          <a:blip r:embed="rId10">
            <a:extLst>
              <a:ext uri="{BEBA8EAE-BF5A-486C-A8C5-ECC9F3942E4B}">
                <a14:imgProps xmlns:a14="http://schemas.microsoft.com/office/drawing/2010/main">
                  <a14:imgLayer r:embed="rId11">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
        <p:nvSpPr>
          <p:cNvPr id="26" name="CaixaDeTexto 25"/>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33</a:t>
            </a:r>
            <a:endParaRPr lang="pt-BR" sz="1050" dirty="0">
              <a:solidFill>
                <a:schemeClr val="bg1">
                  <a:lumMod val="50000"/>
                </a:schemeClr>
              </a:solidFill>
            </a:endParaRPr>
          </a:p>
        </p:txBody>
      </p:sp>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4" name="Picture 3"/>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7747" y="6467954"/>
            <a:ext cx="3002506" cy="145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p:cNvSpPr txBox="1"/>
          <p:nvPr/>
        </p:nvSpPr>
        <p:spPr>
          <a:xfrm>
            <a:off x="2646002" y="7437662"/>
            <a:ext cx="1568196" cy="523220"/>
          </a:xfrm>
          <a:prstGeom prst="rect">
            <a:avLst/>
          </a:prstGeom>
          <a:noFill/>
        </p:spPr>
        <p:txBody>
          <a:bodyPr wrap="square" rtlCol="0">
            <a:spAutoFit/>
          </a:bodyPr>
          <a:lstStyle/>
          <a:p>
            <a:pPr algn="ctr"/>
            <a:r>
              <a:rPr lang="pt-BR" sz="1400" b="1" dirty="0" smtClean="0"/>
              <a:t>38% de </a:t>
            </a:r>
            <a:br>
              <a:rPr lang="pt-BR" sz="1400" b="1" dirty="0" smtClean="0"/>
            </a:br>
            <a:r>
              <a:rPr lang="pt-BR" sz="1400" b="1" dirty="0" smtClean="0"/>
              <a:t>Resolutividade</a:t>
            </a:r>
            <a:endParaRPr lang="pt-BR" sz="1400" b="1" dirty="0"/>
          </a:p>
        </p:txBody>
      </p:sp>
      <p:graphicFrame>
        <p:nvGraphicFramePr>
          <p:cNvPr id="21" name="Gráfico 20"/>
          <p:cNvGraphicFramePr>
            <a:graphicFrameLocks/>
          </p:cNvGraphicFramePr>
          <p:nvPr>
            <p:extLst>
              <p:ext uri="{D42A27DB-BD31-4B8C-83A1-F6EECF244321}">
                <p14:modId xmlns:p14="http://schemas.microsoft.com/office/powerpoint/2010/main" val="889533212"/>
              </p:ext>
            </p:extLst>
          </p:nvPr>
        </p:nvGraphicFramePr>
        <p:xfrm>
          <a:off x="80962" y="1931843"/>
          <a:ext cx="6696075" cy="3867150"/>
        </p:xfrm>
        <a:graphic>
          <a:graphicData uri="http://schemas.openxmlformats.org/drawingml/2006/chart">
            <c:chart xmlns:c="http://schemas.openxmlformats.org/drawingml/2006/chart" xmlns:r="http://schemas.openxmlformats.org/officeDocument/2006/relationships" r:id="rId13"/>
          </a:graphicData>
        </a:graphic>
      </p:graphicFrame>
      <p:cxnSp>
        <p:nvCxnSpPr>
          <p:cNvPr id="3" name="Conector reto 2"/>
          <p:cNvCxnSpPr/>
          <p:nvPr/>
        </p:nvCxnSpPr>
        <p:spPr>
          <a:xfrm flipV="1">
            <a:off x="512608" y="2424546"/>
            <a:ext cx="6206842" cy="13854"/>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872836" y="2105891"/>
            <a:ext cx="1440873" cy="276999"/>
          </a:xfrm>
          <a:prstGeom prst="rect">
            <a:avLst/>
          </a:prstGeom>
          <a:noFill/>
        </p:spPr>
        <p:txBody>
          <a:bodyPr wrap="square" rtlCol="0">
            <a:spAutoFit/>
          </a:bodyPr>
          <a:lstStyle/>
          <a:p>
            <a:r>
              <a:rPr lang="pt-BR" sz="1200" dirty="0" smtClean="0"/>
              <a:t>META: 40%</a:t>
            </a:r>
            <a:endParaRPr lang="pt-BR" sz="1200" dirty="0"/>
          </a:p>
        </p:txBody>
      </p:sp>
    </p:spTree>
    <p:extLst>
      <p:ext uri="{BB962C8B-B14F-4D97-AF65-F5344CB8AC3E}">
        <p14:creationId xmlns:p14="http://schemas.microsoft.com/office/powerpoint/2010/main" val="3055400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m 33">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5" name="Imagem 34">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36" name="Imagem 35">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68706" y="41824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TOTAL </a:t>
            </a:r>
            <a:r>
              <a:rPr lang="en-US" dirty="0">
                <a:solidFill>
                  <a:schemeClr val="accent1">
                    <a:lumMod val="75000"/>
                  </a:schemeClr>
                </a:solidFill>
              </a:rPr>
              <a:t>DE MANIFESTAÇÕES </a:t>
            </a:r>
            <a:r>
              <a:rPr lang="en-US" dirty="0" smtClean="0">
                <a:solidFill>
                  <a:schemeClr val="accent1">
                    <a:lumMod val="75000"/>
                  </a:schemeClr>
                </a:solidFill>
              </a:rPr>
              <a:t>DE OUVIDORIA</a:t>
            </a:r>
            <a:r>
              <a:rPr lang="en-US" dirty="0"/>
              <a:t/>
            </a:r>
            <a:br>
              <a:rPr lang="en-US" dirty="0"/>
            </a:br>
            <a:endParaRPr lang="ru-RU" dirty="0"/>
          </a:p>
        </p:txBody>
      </p:sp>
      <p:pic>
        <p:nvPicPr>
          <p:cNvPr id="19" name="Imagem 18">
            <a:hlinkClick r:id="rId4" action="ppaction://hlinksldjump" tooltip="MENU"/>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30" name="CaixaDeTexto 29"/>
          <p:cNvSpPr txBox="1"/>
          <p:nvPr/>
        </p:nvSpPr>
        <p:spPr>
          <a:xfrm>
            <a:off x="3174251" y="8912015"/>
            <a:ext cx="496996" cy="253916"/>
          </a:xfrm>
          <a:prstGeom prst="rect">
            <a:avLst/>
          </a:prstGeom>
          <a:noFill/>
        </p:spPr>
        <p:txBody>
          <a:bodyPr wrap="square" rtlCol="0">
            <a:spAutoFit/>
          </a:bodyPr>
          <a:lstStyle/>
          <a:p>
            <a:pPr algn="ctr"/>
            <a:r>
              <a:rPr lang="pt-BR" sz="1050" dirty="0">
                <a:solidFill>
                  <a:schemeClr val="bg1">
                    <a:lumMod val="50000"/>
                  </a:schemeClr>
                </a:solidFill>
              </a:rPr>
              <a:t>4</a:t>
            </a:r>
          </a:p>
        </p:txBody>
      </p:sp>
      <p:graphicFrame>
        <p:nvGraphicFramePr>
          <p:cNvPr id="18" name="Gráfico 17"/>
          <p:cNvGraphicFramePr>
            <a:graphicFrameLocks/>
          </p:cNvGraphicFramePr>
          <p:nvPr>
            <p:extLst>
              <p:ext uri="{D42A27DB-BD31-4B8C-83A1-F6EECF244321}">
                <p14:modId xmlns:p14="http://schemas.microsoft.com/office/powerpoint/2010/main" val="1598307276"/>
              </p:ext>
            </p:extLst>
          </p:nvPr>
        </p:nvGraphicFramePr>
        <p:xfrm>
          <a:off x="-214312" y="2969418"/>
          <a:ext cx="7286625" cy="3205163"/>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cxnSp>
        <p:nvCxnSpPr>
          <p:cNvPr id="4" name="Conector reto 3"/>
          <p:cNvCxnSpPr/>
          <p:nvPr/>
        </p:nvCxnSpPr>
        <p:spPr>
          <a:xfrm flipV="1">
            <a:off x="2034541" y="3466532"/>
            <a:ext cx="1085118" cy="21836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flipV="1">
            <a:off x="3967920" y="3223148"/>
            <a:ext cx="1027161" cy="21836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 name="Seta para a esquerda e para a direita 1"/>
          <p:cNvSpPr/>
          <p:nvPr/>
        </p:nvSpPr>
        <p:spPr>
          <a:xfrm>
            <a:off x="2089133" y="4776719"/>
            <a:ext cx="798510" cy="3138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esquerda e para a direita 13"/>
          <p:cNvSpPr/>
          <p:nvPr/>
        </p:nvSpPr>
        <p:spPr>
          <a:xfrm>
            <a:off x="3967920" y="4806287"/>
            <a:ext cx="798510" cy="3138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
          <p:cNvSpPr txBox="1"/>
          <p:nvPr/>
        </p:nvSpPr>
        <p:spPr>
          <a:xfrm>
            <a:off x="3852609" y="4203508"/>
            <a:ext cx="981613" cy="4913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200" b="1" dirty="0" smtClean="0">
                <a:latin typeface="Calibri" panose="020F0502020204030204" pitchFamily="34" charset="0"/>
              </a:rPr>
              <a:t>17% de Crescimento</a:t>
            </a:r>
            <a:endParaRPr lang="pt-BR" sz="1200" b="1" dirty="0">
              <a:latin typeface="Calibri" panose="020F0502020204030204" pitchFamily="34" charset="0"/>
            </a:endParaRPr>
          </a:p>
        </p:txBody>
      </p:sp>
      <p:sp>
        <p:nvSpPr>
          <p:cNvPr id="16" name="Seta para a esquerda e para a direita 15"/>
          <p:cNvSpPr/>
          <p:nvPr/>
        </p:nvSpPr>
        <p:spPr>
          <a:xfrm>
            <a:off x="651158" y="6224587"/>
            <a:ext cx="5267325" cy="352425"/>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pt-BR" sz="1100"/>
          </a:p>
        </p:txBody>
      </p:sp>
      <p:sp>
        <p:nvSpPr>
          <p:cNvPr id="20" name="CaixaDeTexto 25"/>
          <p:cNvSpPr txBox="1"/>
          <p:nvPr/>
        </p:nvSpPr>
        <p:spPr>
          <a:xfrm>
            <a:off x="957770" y="6319836"/>
            <a:ext cx="4514850" cy="161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400" b="1" dirty="0" smtClean="0">
                <a:solidFill>
                  <a:schemeClr val="tx1"/>
                </a:solidFill>
              </a:rPr>
              <a:t>40 </a:t>
            </a:r>
            <a:r>
              <a:rPr lang="pt-BR" sz="1400" b="1" dirty="0">
                <a:solidFill>
                  <a:schemeClr val="tx1"/>
                </a:solidFill>
              </a:rPr>
              <a:t>% de crescimento</a:t>
            </a:r>
            <a:r>
              <a:rPr lang="pt-BR" sz="1400" b="1" baseline="0" dirty="0">
                <a:solidFill>
                  <a:schemeClr val="tx1"/>
                </a:solidFill>
              </a:rPr>
              <a:t> de 2017 a 2019 - </a:t>
            </a:r>
            <a:r>
              <a:rPr lang="pt-BR" sz="1400" b="1" baseline="0" dirty="0" smtClean="0">
                <a:solidFill>
                  <a:schemeClr val="tx1"/>
                </a:solidFill>
              </a:rPr>
              <a:t>1º Semestre</a:t>
            </a:r>
            <a:endParaRPr lang="pt-BR" sz="1400" b="1" dirty="0">
              <a:solidFill>
                <a:schemeClr val="tx1"/>
              </a:solidFill>
            </a:endParaRPr>
          </a:p>
        </p:txBody>
      </p:sp>
    </p:spTree>
    <p:extLst>
      <p:ext uri="{BB962C8B-B14F-4D97-AF65-F5344CB8AC3E}">
        <p14:creationId xmlns:p14="http://schemas.microsoft.com/office/powerpoint/2010/main" val="8266570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9" name="Imagem 1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2" name="Imagem 21">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85915" y="0"/>
            <a:ext cx="4743450" cy="1039695"/>
          </a:xfrm>
        </p:spPr>
        <p:txBody>
          <a:bodyPr lIns="0" tIns="0" rIns="0" bIns="0">
            <a:noAutofit/>
          </a:bodyPr>
          <a:lstStyle>
            <a:lvl1pPr algn="ctr">
              <a:defRPr sz="3600" baseline="0">
                <a:solidFill>
                  <a:schemeClr val="bg1"/>
                </a:solidFill>
              </a:defRPr>
            </a:lvl1pPr>
          </a:lstStyle>
          <a:p>
            <a:r>
              <a:rPr lang="en-US" dirty="0" smtClean="0">
                <a:solidFill>
                  <a:schemeClr val="tx1"/>
                </a:solidFill>
              </a:rPr>
              <a:t/>
            </a:r>
            <a:br>
              <a:rPr lang="en-US" dirty="0" smtClean="0">
                <a:solidFill>
                  <a:schemeClr val="tx1"/>
                </a:solidFill>
              </a:rPr>
            </a:br>
            <a:r>
              <a:rPr lang="en-US" dirty="0" smtClean="0">
                <a:solidFill>
                  <a:schemeClr val="tx1"/>
                </a:solidFill>
              </a:rPr>
              <a:t>RESOLUTIVIDADE</a:t>
            </a:r>
            <a:endParaRPr lang="ru-RU" dirty="0">
              <a:solidFill>
                <a:schemeClr val="tx1"/>
              </a:solidFill>
            </a:endParaRPr>
          </a:p>
        </p:txBody>
      </p:sp>
      <p:sp>
        <p:nvSpPr>
          <p:cNvPr id="14" name="Retângulo de cantos arredondados 13"/>
          <p:cNvSpPr/>
          <p:nvPr userDrawn="1"/>
        </p:nvSpPr>
        <p:spPr>
          <a:xfrm>
            <a:off x="236426" y="1942979"/>
            <a:ext cx="6291966" cy="2403039"/>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tângulo de cantos arredondados 19"/>
          <p:cNvSpPr/>
          <p:nvPr userDrawn="1"/>
        </p:nvSpPr>
        <p:spPr>
          <a:xfrm>
            <a:off x="236426" y="4523184"/>
            <a:ext cx="6291967" cy="2674450"/>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6" name="Retângulo 5"/>
          <p:cNvSpPr/>
          <p:nvPr/>
        </p:nvSpPr>
        <p:spPr>
          <a:xfrm>
            <a:off x="368113" y="1981908"/>
            <a:ext cx="6020749" cy="2308324"/>
          </a:xfrm>
          <a:prstGeom prst="rect">
            <a:avLst/>
          </a:prstGeom>
        </p:spPr>
        <p:txBody>
          <a:bodyPr wrap="square">
            <a:spAutoFit/>
          </a:bodyPr>
          <a:lstStyle/>
          <a:p>
            <a:pPr algn="just"/>
            <a:r>
              <a:rPr lang="pt-BR" dirty="0">
                <a:solidFill>
                  <a:schemeClr val="bg1">
                    <a:lumMod val="50000"/>
                  </a:schemeClr>
                </a:solidFill>
              </a:rPr>
              <a:t>A Resolutividade é um indicador mensurado através da avaliação do cidadão após receber sua resposta, na verdade, é o próprio demandante que finaliza seu protocolo classificando-o como resolvido ou não resolvido, para os registros de denúncias, reclamações e solicitações de serviços. Ressaltamos que  este indicador é mutável e pode se alterar conforme os cidadãos avaliam e reavaliam as respostas recebidas. </a:t>
            </a:r>
          </a:p>
        </p:txBody>
      </p:sp>
      <p:sp>
        <p:nvSpPr>
          <p:cNvPr id="7" name="Retângulo 6"/>
          <p:cNvSpPr/>
          <p:nvPr/>
        </p:nvSpPr>
        <p:spPr>
          <a:xfrm>
            <a:off x="387047" y="4608377"/>
            <a:ext cx="6001815" cy="2585323"/>
          </a:xfrm>
          <a:prstGeom prst="rect">
            <a:avLst/>
          </a:prstGeom>
        </p:spPr>
        <p:txBody>
          <a:bodyPr wrap="square">
            <a:spAutoFit/>
          </a:bodyPr>
          <a:lstStyle/>
          <a:p>
            <a:pPr lvl="0" algn="just"/>
            <a:r>
              <a:rPr lang="pt-BR" dirty="0">
                <a:solidFill>
                  <a:schemeClr val="bg1">
                    <a:lumMod val="50000"/>
                  </a:schemeClr>
                </a:solidFill>
              </a:rPr>
              <a:t>A meta estipulada pela </a:t>
            </a:r>
            <a:r>
              <a:rPr lang="pt-BR" dirty="0" smtClean="0">
                <a:solidFill>
                  <a:schemeClr val="bg1">
                    <a:lumMod val="50000"/>
                  </a:schemeClr>
                </a:solidFill>
              </a:rPr>
              <a:t>Ouvidora-Geral </a:t>
            </a:r>
            <a:r>
              <a:rPr lang="pt-BR" dirty="0">
                <a:solidFill>
                  <a:schemeClr val="bg1">
                    <a:lumMod val="50000"/>
                  </a:schemeClr>
                </a:solidFill>
              </a:rPr>
              <a:t>para o ano de 2019 é de 40% de resolutividade para as demandas de ouvidorias nos órgãos. </a:t>
            </a:r>
            <a:r>
              <a:rPr lang="pt-BR" dirty="0" smtClean="0">
                <a:solidFill>
                  <a:schemeClr val="bg1">
                    <a:lumMod val="50000"/>
                  </a:schemeClr>
                </a:solidFill>
              </a:rPr>
              <a:t>Salientamos que no mês de maio tivemos a exoneração de todos os ouvidores das Administrações Regionais do DF, conforme estabelecido pela Secretaria de Estado das Cidades, além de algumas secretarias que se encontravam sem ouvidores nomeados, fatos que colaboram para a queda do índice de resolutividade.</a:t>
            </a:r>
            <a:endParaRPr lang="pt-BR" dirty="0">
              <a:solidFill>
                <a:schemeClr val="bg1">
                  <a:lumMod val="50000"/>
                </a:schemeClr>
              </a:solidFill>
            </a:endParaRPr>
          </a:p>
        </p:txBody>
      </p:sp>
      <p:sp>
        <p:nvSpPr>
          <p:cNvPr id="23" name="CaixaDeTexto 2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33.1</a:t>
            </a:r>
            <a:endParaRPr lang="pt-BR" sz="1050" dirty="0">
              <a:solidFill>
                <a:schemeClr val="bg1">
                  <a:lumMod val="50000"/>
                </a:schemeClr>
              </a:solidFill>
            </a:endParaRPr>
          </a:p>
        </p:txBody>
      </p:sp>
      <p:sp>
        <p:nvSpPr>
          <p:cNvPr id="16"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122332257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9" name="Imagem 1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0" name="Imagem 19">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t/>
            </a:r>
            <a:br>
              <a:rPr lang="en-US" sz="2800" dirty="0"/>
            </a:br>
            <a:r>
              <a:rPr lang="en-US" sz="2800" dirty="0">
                <a:solidFill>
                  <a:schemeClr val="tx1"/>
                </a:solidFill>
              </a:rPr>
              <a:t>RANKING </a:t>
            </a:r>
            <a:r>
              <a:rPr lang="en-US" sz="2800" dirty="0" smtClean="0">
                <a:solidFill>
                  <a:schemeClr val="tx1"/>
                </a:solidFill>
              </a:rPr>
              <a:t>DE RESOLUTIVIDADE DAS ADMINISTRAÇÕES REGIONAIS</a:t>
            </a:r>
            <a:endParaRPr lang="ru-RU" sz="2800" dirty="0">
              <a:solidFill>
                <a:schemeClr val="tx1"/>
              </a:solidFill>
            </a:endParaRPr>
          </a:p>
        </p:txBody>
      </p:sp>
      <p:pic>
        <p:nvPicPr>
          <p:cNvPr id="16" name="Imagem 15">
            <a:hlinkClick r:id="rId6" action="ppaction://hlinksldjump" tooltip="MENU"/>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14" name="CaixaDeTexto 13"/>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34</a:t>
            </a:r>
            <a:endParaRPr lang="pt-BR" sz="1050" dirty="0">
              <a:solidFill>
                <a:schemeClr val="bg1">
                  <a:lumMod val="50000"/>
                </a:schemeClr>
              </a:solidFill>
            </a:endParaRPr>
          </a:p>
        </p:txBody>
      </p:sp>
      <p:sp>
        <p:nvSpPr>
          <p:cNvPr id="2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27" name="Diagrama 26"/>
          <p:cNvGraphicFramePr/>
          <p:nvPr>
            <p:extLst>
              <p:ext uri="{D42A27DB-BD31-4B8C-83A1-F6EECF244321}">
                <p14:modId xmlns:p14="http://schemas.microsoft.com/office/powerpoint/2010/main" val="2000577515"/>
              </p:ext>
            </p:extLst>
          </p:nvPr>
        </p:nvGraphicFramePr>
        <p:xfrm>
          <a:off x="160436" y="2606722"/>
          <a:ext cx="6524625" cy="4135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8" name="CaixaDeTexto 26"/>
          <p:cNvSpPr txBox="1"/>
          <p:nvPr/>
        </p:nvSpPr>
        <p:spPr>
          <a:xfrm>
            <a:off x="5864198" y="2982900"/>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100%</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CaixaDeTexto 26"/>
          <p:cNvSpPr txBox="1"/>
          <p:nvPr/>
        </p:nvSpPr>
        <p:spPr>
          <a:xfrm>
            <a:off x="5864198" y="3850453"/>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95%</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CaixaDeTexto 28"/>
          <p:cNvSpPr txBox="1"/>
          <p:nvPr/>
        </p:nvSpPr>
        <p:spPr>
          <a:xfrm>
            <a:off x="5864197" y="4653287"/>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90%</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CaixaDeTexto 29"/>
          <p:cNvSpPr txBox="1"/>
          <p:nvPr/>
        </p:nvSpPr>
        <p:spPr>
          <a:xfrm>
            <a:off x="5864196" y="5456121"/>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83%</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CaixaDeTexto 30"/>
          <p:cNvSpPr txBox="1"/>
          <p:nvPr/>
        </p:nvSpPr>
        <p:spPr>
          <a:xfrm>
            <a:off x="5864195" y="6331566"/>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78%</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38874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9" name="Imagem 1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0" name="Imagem 19">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
            </a:r>
            <a:br>
              <a:rPr lang="en-US" sz="2800" dirty="0">
                <a:solidFill>
                  <a:schemeClr val="tx1"/>
                </a:solidFill>
              </a:rPr>
            </a:br>
            <a:r>
              <a:rPr lang="en-US" sz="2800" dirty="0">
                <a:solidFill>
                  <a:schemeClr val="tx1"/>
                </a:solidFill>
              </a:rPr>
              <a:t>RANKING </a:t>
            </a:r>
            <a:r>
              <a:rPr lang="en-US" sz="2800" dirty="0" smtClean="0">
                <a:solidFill>
                  <a:schemeClr val="tx1"/>
                </a:solidFill>
              </a:rPr>
              <a:t>DE RESOLUTIVIDADE DAS SECRETARIAS DE ESTADO</a:t>
            </a:r>
            <a:endParaRPr lang="ru-RU" sz="2800" dirty="0">
              <a:solidFill>
                <a:schemeClr val="tx1"/>
              </a:solidFill>
            </a:endParaRPr>
          </a:p>
        </p:txBody>
      </p:sp>
      <p:sp>
        <p:nvSpPr>
          <p:cNvPr id="14" name="CaixaDeTexto 13"/>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35</a:t>
            </a:r>
            <a:endParaRPr lang="pt-BR" sz="1050" dirty="0">
              <a:solidFill>
                <a:schemeClr val="bg1">
                  <a:lumMod val="50000"/>
                </a:schemeClr>
              </a:solidFill>
            </a:endParaRPr>
          </a:p>
        </p:txBody>
      </p:sp>
      <p:sp>
        <p:nvSpPr>
          <p:cNvPr id="21"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25" name="Diagrama 24"/>
          <p:cNvGraphicFramePr/>
          <p:nvPr>
            <p:extLst>
              <p:ext uri="{D42A27DB-BD31-4B8C-83A1-F6EECF244321}">
                <p14:modId xmlns:p14="http://schemas.microsoft.com/office/powerpoint/2010/main" val="18642003"/>
              </p:ext>
            </p:extLst>
          </p:nvPr>
        </p:nvGraphicFramePr>
        <p:xfrm>
          <a:off x="0" y="2974180"/>
          <a:ext cx="6858000" cy="4354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CaixaDeTexto 26"/>
          <p:cNvSpPr txBox="1"/>
          <p:nvPr/>
        </p:nvSpPr>
        <p:spPr>
          <a:xfrm>
            <a:off x="5798166" y="3383649"/>
            <a:ext cx="8572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100%</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CaixaDeTexto 27"/>
          <p:cNvSpPr txBox="1"/>
          <p:nvPr/>
        </p:nvSpPr>
        <p:spPr>
          <a:xfrm>
            <a:off x="5907703" y="4448175"/>
            <a:ext cx="6381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87%</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CaixaDeTexto 28"/>
          <p:cNvSpPr txBox="1"/>
          <p:nvPr/>
        </p:nvSpPr>
        <p:spPr>
          <a:xfrm>
            <a:off x="5895151" y="5356995"/>
            <a:ext cx="6381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75%</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CaixaDeTexto 29"/>
          <p:cNvSpPr txBox="1"/>
          <p:nvPr/>
        </p:nvSpPr>
        <p:spPr>
          <a:xfrm>
            <a:off x="5895149" y="6126851"/>
            <a:ext cx="6381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69%</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CaixaDeTexto 30"/>
          <p:cNvSpPr txBox="1"/>
          <p:nvPr/>
        </p:nvSpPr>
        <p:spPr>
          <a:xfrm>
            <a:off x="5867438" y="6891125"/>
            <a:ext cx="6381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56%</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468783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8" name="Imagem 17">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9" name="Imagem 18">
            <a:hlinkClick r:id="" action="ppaction://hlinkshowjump?jump=previousslide"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
            </a:r>
            <a:br>
              <a:rPr lang="en-US" sz="2800" dirty="0">
                <a:solidFill>
                  <a:schemeClr val="tx1"/>
                </a:solidFill>
              </a:rPr>
            </a:br>
            <a:r>
              <a:rPr lang="en-US" sz="2800" dirty="0">
                <a:solidFill>
                  <a:schemeClr val="tx1"/>
                </a:solidFill>
              </a:rPr>
              <a:t>RANKING </a:t>
            </a:r>
            <a:r>
              <a:rPr lang="en-US" sz="2800" dirty="0" smtClean="0">
                <a:solidFill>
                  <a:schemeClr val="tx1"/>
                </a:solidFill>
              </a:rPr>
              <a:t>DE RESOLUTIVIDADE DAS ENTIDADES DO </a:t>
            </a:r>
            <a:r>
              <a:rPr lang="en-US" sz="2800" dirty="0" smtClean="0"/>
              <a:t>GDF</a:t>
            </a:r>
            <a:endParaRPr lang="ru-RU" sz="2800" dirty="0"/>
          </a:p>
        </p:txBody>
      </p:sp>
      <p:pic>
        <p:nvPicPr>
          <p:cNvPr id="14" name="Imagem 13">
            <a:hlinkClick r:id="rId6" action="ppaction://hlinksldjump" tooltip="MAIS INFORMAÇÕES"/>
          </p:cNvPr>
          <p:cNvPicPr>
            <a:picLocks noChangeAspect="1"/>
          </p:cNvPicPr>
          <p:nvPr/>
        </p:nvPicPr>
        <p:blipFill>
          <a:blip r:embed="rId7">
            <a:extLst>
              <a:ext uri="{BEBA8EAE-BF5A-486C-A8C5-ECC9F3942E4B}">
                <a14:imgProps xmlns:a14="http://schemas.microsoft.com/office/drawing/2010/main">
                  <a14:imgLayer r:embed="rId8">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
        <p:nvSpPr>
          <p:cNvPr id="15" name="CaixaDeTexto 14"/>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36</a:t>
            </a:r>
            <a:endParaRPr lang="pt-BR" sz="1050" dirty="0">
              <a:solidFill>
                <a:schemeClr val="bg1">
                  <a:lumMod val="50000"/>
                </a:schemeClr>
              </a:solidFill>
            </a:endParaRPr>
          </a:p>
        </p:txBody>
      </p:sp>
      <p:sp>
        <p:nvSpPr>
          <p:cNvPr id="2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27" name="Diagrama 26"/>
          <p:cNvGraphicFramePr/>
          <p:nvPr>
            <p:extLst>
              <p:ext uri="{D42A27DB-BD31-4B8C-83A1-F6EECF244321}">
                <p14:modId xmlns:p14="http://schemas.microsoft.com/office/powerpoint/2010/main" val="3755755148"/>
              </p:ext>
            </p:extLst>
          </p:nvPr>
        </p:nvGraphicFramePr>
        <p:xfrm>
          <a:off x="33337" y="2688609"/>
          <a:ext cx="6791325" cy="39851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8" name="CaixaDeTexto 26"/>
          <p:cNvSpPr txBox="1"/>
          <p:nvPr/>
        </p:nvSpPr>
        <p:spPr>
          <a:xfrm>
            <a:off x="6061118" y="3076181"/>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79%</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CaixaDeTexto 27"/>
          <p:cNvSpPr txBox="1"/>
          <p:nvPr/>
        </p:nvSpPr>
        <p:spPr>
          <a:xfrm>
            <a:off x="6061118" y="3826809"/>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75%</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CaixaDeTexto 28"/>
          <p:cNvSpPr txBox="1"/>
          <p:nvPr/>
        </p:nvSpPr>
        <p:spPr>
          <a:xfrm>
            <a:off x="6060817" y="4629878"/>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67%</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CaixaDeTexto 29"/>
          <p:cNvSpPr txBox="1"/>
          <p:nvPr/>
        </p:nvSpPr>
        <p:spPr>
          <a:xfrm>
            <a:off x="6060816" y="5472316"/>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67%</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CaixaDeTexto 30"/>
          <p:cNvSpPr txBox="1"/>
          <p:nvPr/>
        </p:nvSpPr>
        <p:spPr>
          <a:xfrm>
            <a:off x="6060815" y="6275385"/>
            <a:ext cx="7524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3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66%</a:t>
            </a:r>
            <a:endParaRPr lang="pt-BR" sz="13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31748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7" name="Imagem 16">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8" name="Imagem 17">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4" name="Retângulo de cantos arredondados 13"/>
          <p:cNvSpPr/>
          <p:nvPr userDrawn="1"/>
        </p:nvSpPr>
        <p:spPr>
          <a:xfrm>
            <a:off x="256471" y="2258885"/>
            <a:ext cx="6238875" cy="1820473"/>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tângulo de cantos arredondados 19"/>
          <p:cNvSpPr/>
          <p:nvPr userDrawn="1"/>
        </p:nvSpPr>
        <p:spPr>
          <a:xfrm>
            <a:off x="256471" y="4351777"/>
            <a:ext cx="6238875" cy="1633596"/>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tângulo de cantos arredondados 22"/>
          <p:cNvSpPr/>
          <p:nvPr userDrawn="1"/>
        </p:nvSpPr>
        <p:spPr>
          <a:xfrm>
            <a:off x="256471" y="6257000"/>
            <a:ext cx="6291966" cy="1556100"/>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56837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tx1"/>
                </a:solidFill>
              </a:rPr>
              <a:t>RANKING </a:t>
            </a:r>
            <a:r>
              <a:rPr lang="en-US" dirty="0" smtClean="0">
                <a:solidFill>
                  <a:schemeClr val="tx1"/>
                </a:solidFill>
              </a:rPr>
              <a:t>DA RESOLUTIVIDADE DAS INSTITUIÇÕES</a:t>
            </a:r>
            <a:r>
              <a:rPr lang="en-US" dirty="0">
                <a:solidFill>
                  <a:schemeClr val="tx1"/>
                </a:solidFill>
              </a:rPr>
              <a:t/>
            </a:r>
            <a:br>
              <a:rPr lang="en-US" dirty="0">
                <a:solidFill>
                  <a:schemeClr val="tx1"/>
                </a:solidFill>
              </a:rPr>
            </a:br>
            <a:endParaRPr lang="ru-RU" dirty="0">
              <a:solidFill>
                <a:schemeClr val="tx1"/>
              </a:solidFill>
            </a:endParaRPr>
          </a:p>
        </p:txBody>
      </p:sp>
      <p:sp>
        <p:nvSpPr>
          <p:cNvPr id="28" name="Retângulo 27"/>
          <p:cNvSpPr/>
          <p:nvPr/>
        </p:nvSpPr>
        <p:spPr>
          <a:xfrm>
            <a:off x="368113" y="2284504"/>
            <a:ext cx="6020749" cy="2031325"/>
          </a:xfrm>
          <a:prstGeom prst="rect">
            <a:avLst/>
          </a:prstGeom>
        </p:spPr>
        <p:txBody>
          <a:bodyPr wrap="square">
            <a:spAutoFit/>
          </a:bodyPr>
          <a:lstStyle/>
          <a:p>
            <a:pPr algn="just"/>
            <a:r>
              <a:rPr lang="pt-BR" dirty="0">
                <a:solidFill>
                  <a:schemeClr val="bg1">
                    <a:lumMod val="50000"/>
                  </a:schemeClr>
                </a:solidFill>
              </a:rPr>
              <a:t>Os dados para o cálculo da resolutividade foram extraídos do sistema no dia </a:t>
            </a:r>
            <a:r>
              <a:rPr lang="pt-BR" dirty="0" smtClean="0">
                <a:solidFill>
                  <a:schemeClr val="bg1">
                    <a:lumMod val="50000"/>
                  </a:schemeClr>
                </a:solidFill>
              </a:rPr>
              <a:t>26 </a:t>
            </a:r>
            <a:r>
              <a:rPr lang="pt-BR" dirty="0">
                <a:solidFill>
                  <a:schemeClr val="bg1">
                    <a:lumMod val="50000"/>
                  </a:schemeClr>
                </a:solidFill>
              </a:rPr>
              <a:t>de julho de 2019 para efeito deste relatório. Ressalta-se que estes dados podem ser alterados a qualquer momento devido a entrada de novas avaliações, bem como reavaliações das respostas recebidas pelos usuários do sistema.</a:t>
            </a:r>
          </a:p>
          <a:p>
            <a:pPr lvl="0" algn="just"/>
            <a:endParaRPr lang="pt-BR" dirty="0">
              <a:solidFill>
                <a:srgbClr val="0071BC"/>
              </a:solidFill>
            </a:endParaRPr>
          </a:p>
        </p:txBody>
      </p:sp>
      <p:sp>
        <p:nvSpPr>
          <p:cNvPr id="29" name="Retângulo 28"/>
          <p:cNvSpPr/>
          <p:nvPr/>
        </p:nvSpPr>
        <p:spPr>
          <a:xfrm>
            <a:off x="437802" y="4589137"/>
            <a:ext cx="6020749" cy="1200329"/>
          </a:xfrm>
          <a:prstGeom prst="rect">
            <a:avLst/>
          </a:prstGeom>
        </p:spPr>
        <p:txBody>
          <a:bodyPr wrap="square">
            <a:spAutoFit/>
          </a:bodyPr>
          <a:lstStyle/>
          <a:p>
            <a:pPr algn="just"/>
            <a:r>
              <a:rPr lang="pt-BR" dirty="0">
                <a:solidFill>
                  <a:schemeClr val="bg1">
                    <a:lumMod val="50000"/>
                  </a:schemeClr>
                </a:solidFill>
              </a:rPr>
              <a:t>Os cálculos das resolutividades presente neste relatório refletem a situação das ouvidorias na data da extração dos dados para o relatório.</a:t>
            </a:r>
          </a:p>
          <a:p>
            <a:pPr lvl="0" algn="just"/>
            <a:endParaRPr lang="pt-BR" dirty="0">
              <a:solidFill>
                <a:srgbClr val="0071BC"/>
              </a:solidFill>
            </a:endParaRPr>
          </a:p>
        </p:txBody>
      </p:sp>
      <p:sp>
        <p:nvSpPr>
          <p:cNvPr id="30" name="Retângulo 29"/>
          <p:cNvSpPr/>
          <p:nvPr/>
        </p:nvSpPr>
        <p:spPr>
          <a:xfrm>
            <a:off x="440074" y="6297409"/>
            <a:ext cx="6020749" cy="1754326"/>
          </a:xfrm>
          <a:prstGeom prst="rect">
            <a:avLst/>
          </a:prstGeom>
        </p:spPr>
        <p:txBody>
          <a:bodyPr wrap="square">
            <a:spAutoFit/>
          </a:bodyPr>
          <a:lstStyle/>
          <a:p>
            <a:pPr algn="just"/>
            <a:r>
              <a:rPr lang="pt-BR" dirty="0">
                <a:solidFill>
                  <a:schemeClr val="bg1">
                    <a:lumMod val="50000"/>
                  </a:schemeClr>
                </a:solidFill>
              </a:rPr>
              <a:t>Para efeito do ranking, só foram considerados os órgãos e entidades que receberam mais de </a:t>
            </a:r>
            <a:r>
              <a:rPr lang="pt-BR" dirty="0" smtClean="0">
                <a:solidFill>
                  <a:schemeClr val="bg1">
                    <a:lumMod val="50000"/>
                  </a:schemeClr>
                </a:solidFill>
              </a:rPr>
              <a:t>15 </a:t>
            </a:r>
            <a:r>
              <a:rPr lang="pt-BR" dirty="0">
                <a:solidFill>
                  <a:schemeClr val="bg1">
                    <a:lumMod val="50000"/>
                  </a:schemeClr>
                </a:solidFill>
              </a:rPr>
              <a:t>manifestações no </a:t>
            </a:r>
            <a:r>
              <a:rPr lang="pt-BR" dirty="0" smtClean="0">
                <a:solidFill>
                  <a:schemeClr val="bg1">
                    <a:lumMod val="50000"/>
                  </a:schemeClr>
                </a:solidFill>
              </a:rPr>
              <a:t>semestre, </a:t>
            </a:r>
            <a:r>
              <a:rPr lang="pt-BR" dirty="0">
                <a:solidFill>
                  <a:schemeClr val="bg1">
                    <a:lumMod val="50000"/>
                  </a:schemeClr>
                </a:solidFill>
              </a:rPr>
              <a:t>a fim de que estes não sejam prejudicados pela pequena quantidade de avaliações da resolutividade.</a:t>
            </a:r>
          </a:p>
          <a:p>
            <a:pPr lvl="0" algn="just"/>
            <a:endParaRPr lang="pt-BR" dirty="0">
              <a:solidFill>
                <a:srgbClr val="0071BC"/>
              </a:solidFill>
            </a:endParaRPr>
          </a:p>
        </p:txBody>
      </p:sp>
      <p:sp>
        <p:nvSpPr>
          <p:cNvPr id="19" name="CaixaDeTexto 18"/>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36.1</a:t>
            </a:r>
            <a:endParaRPr lang="pt-BR" sz="1050" dirty="0">
              <a:solidFill>
                <a:schemeClr val="bg1">
                  <a:lumMod val="50000"/>
                </a:schemeClr>
              </a:solidFill>
            </a:endParaRPr>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25501268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3" name="Imagem 22">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4" name="Imagem 23">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28979" y="104338"/>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smtClean="0">
                <a:solidFill>
                  <a:schemeClr val="tx1"/>
                </a:solidFill>
              </a:rPr>
              <a:t>ÍNDICE DE</a:t>
            </a:r>
            <a:br>
              <a:rPr lang="en-US" sz="2800" dirty="0" smtClean="0">
                <a:solidFill>
                  <a:schemeClr val="tx1"/>
                </a:solidFill>
              </a:rPr>
            </a:br>
            <a:r>
              <a:rPr lang="en-US" sz="2800" dirty="0" smtClean="0">
                <a:solidFill>
                  <a:schemeClr val="tx1"/>
                </a:solidFill>
              </a:rPr>
              <a:t>SATISFAÇÃO COM O SERVIÇO DE OUVIDORIA</a:t>
            </a:r>
            <a:endParaRPr lang="ru-RU" sz="2800" dirty="0">
              <a:solidFill>
                <a:schemeClr val="tx1"/>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pic>
        <p:nvPicPr>
          <p:cNvPr id="17" name="Imagem 16">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pic>
        <p:nvPicPr>
          <p:cNvPr id="15" name="Imagem 14">
            <a:hlinkClick r:id="rId9" action="ppaction://hlinksldjump" tooltip="MAIS INFORMAÇÕES"/>
          </p:cNvPr>
          <p:cNvPicPr>
            <a:picLocks noChangeAspect="1"/>
          </p:cNvPicPr>
          <p:nvPr/>
        </p:nvPicPr>
        <p:blipFill>
          <a:blip r:embed="rId10">
            <a:extLst>
              <a:ext uri="{BEBA8EAE-BF5A-486C-A8C5-ECC9F3942E4B}">
                <a14:imgProps xmlns:a14="http://schemas.microsoft.com/office/drawing/2010/main">
                  <a14:imgLayer r:embed="rId11">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
        <p:nvSpPr>
          <p:cNvPr id="16" name="CaixaDeTexto 15"/>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37</a:t>
            </a:r>
            <a:endParaRPr lang="pt-BR" sz="1050" dirty="0">
              <a:solidFill>
                <a:schemeClr val="bg1">
                  <a:lumMod val="50000"/>
                </a:schemeClr>
              </a:solidFill>
            </a:endParaRPr>
          </a:p>
        </p:txBody>
      </p:sp>
      <p:sp>
        <p:nvSpPr>
          <p:cNvPr id="8" name="CaixaDeTexto 7"/>
          <p:cNvSpPr txBox="1"/>
          <p:nvPr/>
        </p:nvSpPr>
        <p:spPr>
          <a:xfrm>
            <a:off x="2333767" y="3582115"/>
            <a:ext cx="1549000" cy="369332"/>
          </a:xfrm>
          <a:prstGeom prst="rect">
            <a:avLst/>
          </a:prstGeom>
          <a:noFill/>
        </p:spPr>
        <p:txBody>
          <a:bodyPr wrap="square" rtlCol="0">
            <a:spAutoFit/>
          </a:bodyPr>
          <a:lstStyle/>
          <a:p>
            <a:r>
              <a:rPr lang="pt-BR" b="1" dirty="0" smtClean="0">
                <a:solidFill>
                  <a:schemeClr val="bg1"/>
                </a:solidFill>
              </a:rPr>
              <a:t>Meta 60%</a:t>
            </a:r>
            <a:endParaRPr lang="pt-BR" b="1" dirty="0">
              <a:solidFill>
                <a:schemeClr val="bg1"/>
              </a:solidFill>
            </a:endParaRPr>
          </a:p>
        </p:txBody>
      </p:sp>
      <p:sp>
        <p:nvSpPr>
          <p:cNvPr id="18"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19" name="Gráfico 18"/>
          <p:cNvGraphicFramePr>
            <a:graphicFrameLocks/>
          </p:cNvGraphicFramePr>
          <p:nvPr>
            <p:extLst>
              <p:ext uri="{D42A27DB-BD31-4B8C-83A1-F6EECF244321}">
                <p14:modId xmlns:p14="http://schemas.microsoft.com/office/powerpoint/2010/main" val="1871565953"/>
              </p:ext>
            </p:extLst>
          </p:nvPr>
        </p:nvGraphicFramePr>
        <p:xfrm>
          <a:off x="448759" y="1639405"/>
          <a:ext cx="5724525" cy="3128963"/>
        </p:xfrm>
        <a:graphic>
          <a:graphicData uri="http://schemas.openxmlformats.org/drawingml/2006/chart">
            <c:chart xmlns:c="http://schemas.openxmlformats.org/drawingml/2006/chart" xmlns:r="http://schemas.openxmlformats.org/officeDocument/2006/relationships" r:id="rId12"/>
          </a:graphicData>
        </a:graphic>
      </p:graphicFrame>
      <p:pic>
        <p:nvPicPr>
          <p:cNvPr id="20" name="Picture 4"/>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5358" y="5432910"/>
            <a:ext cx="3110664" cy="178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aixaDeTexto 24"/>
          <p:cNvSpPr txBox="1"/>
          <p:nvPr/>
        </p:nvSpPr>
        <p:spPr>
          <a:xfrm>
            <a:off x="2719268" y="6634775"/>
            <a:ext cx="1568196" cy="584775"/>
          </a:xfrm>
          <a:prstGeom prst="rect">
            <a:avLst/>
          </a:prstGeom>
          <a:noFill/>
        </p:spPr>
        <p:txBody>
          <a:bodyPr wrap="square" rtlCol="0">
            <a:spAutoFit/>
          </a:bodyPr>
          <a:lstStyle/>
          <a:p>
            <a:pPr algn="ctr"/>
            <a:r>
              <a:rPr lang="pt-BR" sz="1600" b="1" dirty="0"/>
              <a:t>6</a:t>
            </a:r>
            <a:r>
              <a:rPr lang="pt-BR" sz="1600" b="1" dirty="0" smtClean="0"/>
              <a:t>8% de </a:t>
            </a:r>
            <a:br>
              <a:rPr lang="pt-BR" sz="1600" b="1" dirty="0" smtClean="0"/>
            </a:br>
            <a:r>
              <a:rPr lang="pt-BR" sz="1600" b="1" dirty="0" smtClean="0"/>
              <a:t>Satisfação</a:t>
            </a:r>
            <a:endParaRPr lang="pt-BR" sz="1600" b="1" dirty="0"/>
          </a:p>
        </p:txBody>
      </p:sp>
    </p:spTree>
    <p:extLst>
      <p:ext uri="{BB962C8B-B14F-4D97-AF65-F5344CB8AC3E}">
        <p14:creationId xmlns:p14="http://schemas.microsoft.com/office/powerpoint/2010/main" val="32314866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31" name="Imagem 30">
            <a:hlinkClick r:id="" action="ppaction://hlinkshowjump?jump=previousslide" tooltip="PÁGINA ANTERIOR"/>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4" name="Retângulo de cantos arredondados 13"/>
          <p:cNvSpPr/>
          <p:nvPr userDrawn="1"/>
        </p:nvSpPr>
        <p:spPr>
          <a:xfrm>
            <a:off x="191157" y="1547658"/>
            <a:ext cx="6291965" cy="1679950"/>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tângulo de cantos arredondados 19"/>
          <p:cNvSpPr/>
          <p:nvPr userDrawn="1"/>
        </p:nvSpPr>
        <p:spPr>
          <a:xfrm>
            <a:off x="210300" y="3432414"/>
            <a:ext cx="6291965" cy="1705969"/>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56837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28979" y="104338"/>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sz="2800" dirty="0" smtClean="0"/>
              <a:t/>
            </a:r>
            <a:br>
              <a:rPr lang="en-US" sz="2800" dirty="0" smtClean="0"/>
            </a:br>
            <a:r>
              <a:rPr lang="en-US" sz="2800" dirty="0">
                <a:solidFill>
                  <a:schemeClr val="tx1"/>
                </a:solidFill>
              </a:rPr>
              <a:t>ÍNDICE DE</a:t>
            </a:r>
            <a:br>
              <a:rPr lang="en-US" sz="2800" dirty="0">
                <a:solidFill>
                  <a:schemeClr val="tx1"/>
                </a:solidFill>
              </a:rPr>
            </a:br>
            <a:r>
              <a:rPr lang="en-US" sz="2800" dirty="0">
                <a:solidFill>
                  <a:schemeClr val="tx1"/>
                </a:solidFill>
              </a:rPr>
              <a:t>SATISFAÇÃO COM O SERVIÇO DE OUVIDORIA</a:t>
            </a:r>
            <a:endParaRPr lang="ru-RU" sz="2800" dirty="0">
              <a:solidFill>
                <a:schemeClr val="tx1"/>
              </a:solidFill>
            </a:endParaRPr>
          </a:p>
        </p:txBody>
      </p:sp>
      <p:sp>
        <p:nvSpPr>
          <p:cNvPr id="7" name="Retângulo 6"/>
          <p:cNvSpPr/>
          <p:nvPr/>
        </p:nvSpPr>
        <p:spPr>
          <a:xfrm>
            <a:off x="558492" y="1903690"/>
            <a:ext cx="5595582" cy="923330"/>
          </a:xfrm>
          <a:prstGeom prst="rect">
            <a:avLst/>
          </a:prstGeom>
        </p:spPr>
        <p:txBody>
          <a:bodyPr wrap="square">
            <a:spAutoFit/>
          </a:bodyPr>
          <a:lstStyle/>
          <a:p>
            <a:pPr lvl="0" algn="just"/>
            <a:r>
              <a:rPr lang="pt-BR" dirty="0">
                <a:solidFill>
                  <a:schemeClr val="bg1">
                    <a:lumMod val="50000"/>
                  </a:schemeClr>
                </a:solidFill>
              </a:rPr>
              <a:t>Após o cidadão receber a resposta de sua demanda, ele é convidado a participar de uma pesquisa de satisfação  diretamente no sistema OUV-DF.</a:t>
            </a:r>
          </a:p>
        </p:txBody>
      </p:sp>
      <p:sp>
        <p:nvSpPr>
          <p:cNvPr id="8" name="Retângulo 7"/>
          <p:cNvSpPr/>
          <p:nvPr/>
        </p:nvSpPr>
        <p:spPr>
          <a:xfrm>
            <a:off x="584618" y="3541853"/>
            <a:ext cx="5595582" cy="1477328"/>
          </a:xfrm>
          <a:prstGeom prst="rect">
            <a:avLst/>
          </a:prstGeom>
        </p:spPr>
        <p:txBody>
          <a:bodyPr wrap="square">
            <a:spAutoFit/>
          </a:bodyPr>
          <a:lstStyle/>
          <a:p>
            <a:pPr lvl="0" algn="just"/>
            <a:r>
              <a:rPr lang="pt-BR" dirty="0">
                <a:solidFill>
                  <a:schemeClr val="bg1">
                    <a:lumMod val="50000"/>
                  </a:schemeClr>
                </a:solidFill>
              </a:rPr>
              <a:t>Para cálculo do índice de satisfação com o serviço de ouvidoria, são disponibilizadas perguntas relacionadas a satisfação com o atendimento, sistema informatizado e qualidade da resposta da resposta recebida na sua demanda.</a:t>
            </a:r>
          </a:p>
        </p:txBody>
      </p:sp>
      <p:sp>
        <p:nvSpPr>
          <p:cNvPr id="18"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
        <p:nvSpPr>
          <p:cNvPr id="19" name="CaixaDeTexto 18"/>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37.1</a:t>
            </a:r>
            <a:endParaRPr lang="pt-BR" sz="1050" dirty="0">
              <a:solidFill>
                <a:schemeClr val="bg1">
                  <a:lumMod val="50000"/>
                </a:schemeClr>
              </a:solidFill>
            </a:endParaRPr>
          </a:p>
        </p:txBody>
      </p:sp>
      <p:pic>
        <p:nvPicPr>
          <p:cNvPr id="17" name="Imagem 16">
            <a:hlinkClick r:id="rId4" action="ppaction://hlinksldjump" tooltip="PRÓXIMA PÁGINA"/>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sp>
        <p:nvSpPr>
          <p:cNvPr id="15" name="Retângulo de cantos arredondados 14"/>
          <p:cNvSpPr/>
          <p:nvPr/>
        </p:nvSpPr>
        <p:spPr>
          <a:xfrm>
            <a:off x="191157" y="5345241"/>
            <a:ext cx="6291965" cy="2061399"/>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tângulo 15"/>
          <p:cNvSpPr/>
          <p:nvPr/>
        </p:nvSpPr>
        <p:spPr>
          <a:xfrm>
            <a:off x="558493" y="5469623"/>
            <a:ext cx="5595582" cy="1754326"/>
          </a:xfrm>
          <a:prstGeom prst="rect">
            <a:avLst/>
          </a:prstGeom>
        </p:spPr>
        <p:txBody>
          <a:bodyPr wrap="square">
            <a:spAutoFit/>
          </a:bodyPr>
          <a:lstStyle/>
          <a:p>
            <a:pPr lvl="0" algn="just"/>
            <a:r>
              <a:rPr lang="pt-BR" dirty="0">
                <a:solidFill>
                  <a:schemeClr val="bg1">
                    <a:lumMod val="50000"/>
                  </a:schemeClr>
                </a:solidFill>
              </a:rPr>
              <a:t>N</a:t>
            </a:r>
            <a:r>
              <a:rPr lang="pt-BR" dirty="0" smtClean="0">
                <a:solidFill>
                  <a:schemeClr val="bg1">
                    <a:lumMod val="50000"/>
                  </a:schemeClr>
                </a:solidFill>
              </a:rPr>
              <a:t>o mês de maio tivemos a exoneração de todos os ouvidores das Administrações Regionais do DF, conforme estabelecido pela Secretaria de Estado das Cidades, bem como de algumas secretarias que se encontravam sem ouvidores nomeados, fatos que colaboram para a queda do índice de resolutividade.</a:t>
            </a:r>
            <a:endParaRPr lang="pt-BR" dirty="0">
              <a:solidFill>
                <a:schemeClr val="bg1">
                  <a:lumMod val="50000"/>
                </a:schemeClr>
              </a:solidFill>
            </a:endParaRPr>
          </a:p>
        </p:txBody>
      </p:sp>
    </p:spTree>
    <p:extLst>
      <p:ext uri="{BB962C8B-B14F-4D97-AF65-F5344CB8AC3E}">
        <p14:creationId xmlns:p14="http://schemas.microsoft.com/office/powerpoint/2010/main" val="29959529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hlinkClick r:id="rId2" action="ppaction://hlinksldjump"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2" name="Imagem 21">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3" name="Retângulo 2"/>
          <p:cNvSpPr/>
          <p:nvPr/>
        </p:nvSpPr>
        <p:spPr>
          <a:xfrm>
            <a:off x="641445" y="2289439"/>
            <a:ext cx="5595582" cy="369332"/>
          </a:xfrm>
          <a:prstGeom prst="rect">
            <a:avLst/>
          </a:prstGeom>
        </p:spPr>
        <p:txBody>
          <a:bodyPr wrap="square">
            <a:spAutoFit/>
          </a:bodyPr>
          <a:lstStyle/>
          <a:p>
            <a:pPr algn="just"/>
            <a:endParaRPr lang="pt-BR" dirty="0">
              <a:solidFill>
                <a:srgbClr val="0071BC"/>
              </a:solidFill>
            </a:endParaRPr>
          </a:p>
        </p:txBody>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a:xfrm>
            <a:off x="974962" y="199880"/>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smtClean="0">
                <a:solidFill>
                  <a:schemeClr val="tx1"/>
                </a:solidFill>
              </a:rPr>
              <a:t>ÍNDICE DE</a:t>
            </a:r>
            <a:br>
              <a:rPr lang="en-US" sz="2800" dirty="0" smtClean="0">
                <a:solidFill>
                  <a:schemeClr val="tx1"/>
                </a:solidFill>
              </a:rPr>
            </a:br>
            <a:r>
              <a:rPr lang="en-US" sz="2800" dirty="0" smtClean="0">
                <a:solidFill>
                  <a:schemeClr val="tx1"/>
                </a:solidFill>
              </a:rPr>
              <a:t> RECOMENDAÇÃO DO SERVIÇO DE OUVIDORIA</a:t>
            </a:r>
            <a:endParaRPr lang="ru-RU" sz="2800" dirty="0">
              <a:solidFill>
                <a:schemeClr val="tx1"/>
              </a:solidFill>
            </a:endParaRPr>
          </a:p>
        </p:txBody>
      </p:sp>
      <p:pic>
        <p:nvPicPr>
          <p:cNvPr id="15" name="Imagem 14">
            <a:hlinkClick r:id="rId6" action="ppaction://hlinksldjump" tooltip="MAIS INFORMAÇÕES"/>
          </p:cNvPr>
          <p:cNvPicPr>
            <a:picLocks noChangeAspect="1"/>
          </p:cNvPicPr>
          <p:nvPr/>
        </p:nvPicPr>
        <p:blipFill>
          <a:blip r:embed="rId7">
            <a:extLst>
              <a:ext uri="{BEBA8EAE-BF5A-486C-A8C5-ECC9F3942E4B}">
                <a14:imgProps xmlns:a14="http://schemas.microsoft.com/office/drawing/2010/main">
                  <a14:imgLayer r:embed="rId8">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
        <p:nvSpPr>
          <p:cNvPr id="17" name="CaixaDeTexto 16"/>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38</a:t>
            </a:r>
            <a:endParaRPr lang="pt-BR" sz="1050" dirty="0">
              <a:solidFill>
                <a:schemeClr val="bg1">
                  <a:lumMod val="50000"/>
                </a:schemeClr>
              </a:solidFill>
            </a:endParaRPr>
          </a:p>
        </p:txBody>
      </p:sp>
      <p:sp>
        <p:nvSpPr>
          <p:cNvPr id="16"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21" name="Gráfico 20"/>
          <p:cNvGraphicFramePr>
            <a:graphicFrameLocks/>
          </p:cNvGraphicFramePr>
          <p:nvPr>
            <p:extLst>
              <p:ext uri="{D42A27DB-BD31-4B8C-83A1-F6EECF244321}">
                <p14:modId xmlns:p14="http://schemas.microsoft.com/office/powerpoint/2010/main" val="1018624667"/>
              </p:ext>
            </p:extLst>
          </p:nvPr>
        </p:nvGraphicFramePr>
        <p:xfrm>
          <a:off x="95534" y="2026443"/>
          <a:ext cx="6675285" cy="3262313"/>
        </p:xfrm>
        <a:graphic>
          <a:graphicData uri="http://schemas.openxmlformats.org/drawingml/2006/chart">
            <c:chart xmlns:c="http://schemas.openxmlformats.org/drawingml/2006/chart" xmlns:r="http://schemas.openxmlformats.org/officeDocument/2006/relationships" r:id="rId9"/>
          </a:graphicData>
        </a:graphic>
      </p:graphicFrame>
      <p:pic>
        <p:nvPicPr>
          <p:cNvPr id="13" name="Picture 5"/>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1374" y="6050743"/>
            <a:ext cx="3178903" cy="167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aixaDeTexto 18"/>
          <p:cNvSpPr txBox="1"/>
          <p:nvPr/>
        </p:nvSpPr>
        <p:spPr>
          <a:xfrm>
            <a:off x="2543553" y="7137371"/>
            <a:ext cx="1714546" cy="584775"/>
          </a:xfrm>
          <a:prstGeom prst="rect">
            <a:avLst/>
          </a:prstGeom>
          <a:noFill/>
        </p:spPr>
        <p:txBody>
          <a:bodyPr wrap="square" rtlCol="0">
            <a:spAutoFit/>
          </a:bodyPr>
          <a:lstStyle/>
          <a:p>
            <a:pPr algn="ctr"/>
            <a:r>
              <a:rPr lang="pt-BR" sz="1600" b="1" dirty="0" smtClean="0"/>
              <a:t>76% de </a:t>
            </a:r>
            <a:endParaRPr lang="pt-BR" sz="1600" b="1" dirty="0"/>
          </a:p>
          <a:p>
            <a:pPr algn="ctr"/>
            <a:r>
              <a:rPr lang="pt-BR" sz="1600" b="1" dirty="0" smtClean="0"/>
              <a:t>Recomendação</a:t>
            </a:r>
            <a:endParaRPr lang="pt-BR" sz="1600" b="1" dirty="0"/>
          </a:p>
        </p:txBody>
      </p:sp>
      <p:pic>
        <p:nvPicPr>
          <p:cNvPr id="20" name="Imagem 19">
            <a:hlinkClick r:id="" action="ppaction://hlinkshowjump?jump=firstslide" tooltip="PÁGINA INICIAL"/>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spTree>
    <p:extLst>
      <p:ext uri="{BB962C8B-B14F-4D97-AF65-F5344CB8AC3E}">
        <p14:creationId xmlns:p14="http://schemas.microsoft.com/office/powerpoint/2010/main" val="1349810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2" name="Imagem 21">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3" name="Imagem 22">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49120" y="104338"/>
            <a:ext cx="4743450" cy="1039695"/>
          </a:xfrm>
        </p:spPr>
        <p:txBody>
          <a:bodyPr lIns="0" tIns="0" rIns="0" bIns="0">
            <a:noAutofit/>
          </a:bodyPr>
          <a:lstStyle>
            <a:lvl1pPr algn="ctr">
              <a:defRPr sz="3600" baseline="0">
                <a:solidFill>
                  <a:schemeClr val="bg1"/>
                </a:solidFill>
              </a:defRPr>
            </a:lvl1pPr>
          </a:lstStyle>
          <a:p>
            <a:r>
              <a:rPr lang="en-US" sz="2800" dirty="0" smtClean="0"/>
              <a:t/>
            </a:r>
            <a:br>
              <a:rPr lang="en-US" sz="2800" dirty="0" smtClean="0"/>
            </a:br>
            <a:r>
              <a:rPr lang="en-US" sz="2800" dirty="0">
                <a:solidFill>
                  <a:schemeClr val="tx1"/>
                </a:solidFill>
              </a:rPr>
              <a:t>ÍNDICE </a:t>
            </a:r>
            <a:r>
              <a:rPr lang="en-US" sz="2800" dirty="0" smtClean="0">
                <a:solidFill>
                  <a:schemeClr val="tx1"/>
                </a:solidFill>
              </a:rPr>
              <a:t>DE</a:t>
            </a:r>
            <a:r>
              <a:rPr lang="en-US" sz="2800" dirty="0">
                <a:solidFill>
                  <a:schemeClr val="tx1"/>
                </a:solidFill>
              </a:rPr>
              <a:t/>
            </a:r>
            <a:br>
              <a:rPr lang="en-US" sz="2800" dirty="0">
                <a:solidFill>
                  <a:schemeClr val="tx1"/>
                </a:solidFill>
              </a:rPr>
            </a:br>
            <a:r>
              <a:rPr lang="en-US" sz="2800" dirty="0">
                <a:solidFill>
                  <a:schemeClr val="tx1"/>
                </a:solidFill>
              </a:rPr>
              <a:t> </a:t>
            </a:r>
            <a:r>
              <a:rPr lang="en-US" sz="2800" dirty="0" smtClean="0">
                <a:solidFill>
                  <a:schemeClr val="tx1"/>
                </a:solidFill>
              </a:rPr>
              <a:t>RECOMENDAÇÃO DO SERVIÇO DE OUVIDORIA</a:t>
            </a:r>
            <a:endParaRPr lang="ru-RU" sz="2800" dirty="0">
              <a:solidFill>
                <a:schemeClr val="tx1"/>
              </a:solidFill>
            </a:endParaRPr>
          </a:p>
        </p:txBody>
      </p:sp>
      <p:sp>
        <p:nvSpPr>
          <p:cNvPr id="14" name="Retângulo de cantos arredondados 13"/>
          <p:cNvSpPr/>
          <p:nvPr userDrawn="1"/>
        </p:nvSpPr>
        <p:spPr>
          <a:xfrm>
            <a:off x="209527" y="2424524"/>
            <a:ext cx="6291966" cy="1974512"/>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tângulo de cantos arredondados 19"/>
          <p:cNvSpPr/>
          <p:nvPr userDrawn="1"/>
        </p:nvSpPr>
        <p:spPr>
          <a:xfrm>
            <a:off x="197220" y="4838862"/>
            <a:ext cx="6316580" cy="2012310"/>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6" name="CaixaDeTexto 5"/>
          <p:cNvSpPr txBox="1"/>
          <p:nvPr/>
        </p:nvSpPr>
        <p:spPr>
          <a:xfrm>
            <a:off x="602425" y="2545062"/>
            <a:ext cx="5486400" cy="1754326"/>
          </a:xfrm>
          <a:prstGeom prst="rect">
            <a:avLst/>
          </a:prstGeom>
          <a:noFill/>
        </p:spPr>
        <p:txBody>
          <a:bodyPr wrap="square" rtlCol="0">
            <a:spAutoFit/>
          </a:bodyPr>
          <a:lstStyle/>
          <a:p>
            <a:pPr lvl="0" algn="just"/>
            <a:r>
              <a:rPr lang="pt-BR" dirty="0">
                <a:solidFill>
                  <a:schemeClr val="bg1">
                    <a:lumMod val="50000"/>
                  </a:schemeClr>
                </a:solidFill>
              </a:rPr>
              <a:t>Outro índice obtido através da pesquisa de satisfação é o de recomendação do serviço de Ouvidoria. Este indicador é bastante relevante, pois demonstra a confiança que o cidadão tem no serviço de ouvidoria ao dizer que recomendaria a outros, este serviço.</a:t>
            </a:r>
          </a:p>
        </p:txBody>
      </p:sp>
      <p:sp>
        <p:nvSpPr>
          <p:cNvPr id="7" name="CaixaDeTexto 6"/>
          <p:cNvSpPr txBox="1"/>
          <p:nvPr/>
        </p:nvSpPr>
        <p:spPr>
          <a:xfrm>
            <a:off x="570026" y="4965417"/>
            <a:ext cx="5595582" cy="1754326"/>
          </a:xfrm>
          <a:prstGeom prst="rect">
            <a:avLst/>
          </a:prstGeom>
          <a:noFill/>
        </p:spPr>
        <p:txBody>
          <a:bodyPr wrap="square" rtlCol="0">
            <a:spAutoFit/>
          </a:bodyPr>
          <a:lstStyle/>
          <a:p>
            <a:pPr lvl="0" algn="just"/>
            <a:r>
              <a:rPr lang="pt-BR" dirty="0">
                <a:solidFill>
                  <a:schemeClr val="bg1">
                    <a:lumMod val="50000"/>
                  </a:schemeClr>
                </a:solidFill>
              </a:rPr>
              <a:t>Importante ressaltar que dos três índices relativos a avaliação do cidadão, este é o que sempre tem alcançado maiores percentuais, ou seja, 27% da parcela dos insatisfeitos com a prestação do serviço de ouvidoria, ainda sim, recomendam as ouvidorias do Distrito </a:t>
            </a:r>
            <a:r>
              <a:rPr lang="pt-BR" dirty="0" smtClean="0">
                <a:solidFill>
                  <a:schemeClr val="bg1">
                    <a:lumMod val="50000"/>
                  </a:schemeClr>
                </a:solidFill>
              </a:rPr>
              <a:t>Federal.</a:t>
            </a:r>
            <a:endParaRPr lang="pt-BR" dirty="0">
              <a:solidFill>
                <a:schemeClr val="bg1">
                  <a:lumMod val="50000"/>
                </a:schemeClr>
              </a:solidFill>
            </a:endParaRPr>
          </a:p>
        </p:txBody>
      </p:sp>
      <p:sp>
        <p:nvSpPr>
          <p:cNvPr id="15" name="CaixaDeTexto 14"/>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38.1</a:t>
            </a:r>
            <a:endParaRPr lang="pt-BR" sz="1050" dirty="0">
              <a:solidFill>
                <a:schemeClr val="bg1">
                  <a:lumMod val="50000"/>
                </a:schemeClr>
              </a:solidFill>
            </a:endParaRPr>
          </a:p>
        </p:txBody>
      </p:sp>
      <p:sp>
        <p:nvSpPr>
          <p:cNvPr id="16"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13090215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m 23">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5" name="Imagem 24">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7" name="Imagem 26">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23" name="Title 28">
            <a:extLst>
              <a:ext uri="{FF2B5EF4-FFF2-40B4-BE49-F238E27FC236}">
                <a16:creationId xmlns:a16="http://schemas.microsoft.com/office/drawing/2014/main" xmlns="" id="{CF5BE93F-A649-42C8-AEBD-2B75A390FADC}"/>
              </a:ext>
            </a:extLst>
          </p:cNvPr>
          <p:cNvSpPr txBox="1">
            <a:spLocks/>
          </p:cNvSpPr>
          <p:nvPr/>
        </p:nvSpPr>
        <p:spPr>
          <a:xfrm>
            <a:off x="928979" y="-154974"/>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t/>
            </a:r>
            <a:br>
              <a:rPr lang="en-US" dirty="0" smtClean="0"/>
            </a:br>
            <a:r>
              <a:rPr lang="en-US" dirty="0" smtClean="0">
                <a:solidFill>
                  <a:schemeClr val="tx1"/>
                </a:solidFill>
              </a:rPr>
              <a:t>CARTA </a:t>
            </a:r>
          </a:p>
          <a:p>
            <a:r>
              <a:rPr lang="en-US" dirty="0" smtClean="0">
                <a:solidFill>
                  <a:schemeClr val="tx1"/>
                </a:solidFill>
              </a:rPr>
              <a:t>DE</a:t>
            </a:r>
            <a:r>
              <a:rPr lang="en-US" dirty="0">
                <a:solidFill>
                  <a:schemeClr val="tx1"/>
                </a:solidFill>
              </a:rPr>
              <a:t> </a:t>
            </a:r>
            <a:r>
              <a:rPr lang="en-US" dirty="0" smtClean="0">
                <a:solidFill>
                  <a:schemeClr val="tx1"/>
                </a:solidFill>
              </a:rPr>
              <a:t>SERVIÇOS</a:t>
            </a:r>
            <a:endParaRPr lang="ru-RU" dirty="0">
              <a:solidFill>
                <a:schemeClr val="tx1"/>
              </a:solidFill>
            </a:endParaRPr>
          </a:p>
        </p:txBody>
      </p:sp>
      <p:pic>
        <p:nvPicPr>
          <p:cNvPr id="17" name="Imagem 16">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pic>
        <p:nvPicPr>
          <p:cNvPr id="28" name="Imagem 27">
            <a:hlinkClick r:id="rId9" action="ppaction://hlinksldjump" tooltip="MAIS INFORMAÇÕES"/>
          </p:cNvPr>
          <p:cNvPicPr>
            <a:picLocks noChangeAspect="1"/>
          </p:cNvPicPr>
          <p:nvPr/>
        </p:nvPicPr>
        <p:blipFill>
          <a:blip r:embed="rId10">
            <a:extLst>
              <a:ext uri="{BEBA8EAE-BF5A-486C-A8C5-ECC9F3942E4B}">
                <a14:imgProps xmlns:a14="http://schemas.microsoft.com/office/drawing/2010/main">
                  <a14:imgLayer r:embed="rId11">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
        <p:nvSpPr>
          <p:cNvPr id="29" name="CaixaDeTexto 28"/>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39</a:t>
            </a:r>
            <a:endParaRPr lang="pt-BR" sz="1050" dirty="0">
              <a:solidFill>
                <a:schemeClr val="bg1">
                  <a:lumMod val="50000"/>
                </a:schemeClr>
              </a:solidFill>
            </a:endParaRPr>
          </a:p>
        </p:txBody>
      </p:sp>
      <p:sp>
        <p:nvSpPr>
          <p:cNvPr id="33" name="CaixaDeTexto 32"/>
          <p:cNvSpPr txBox="1"/>
          <p:nvPr/>
        </p:nvSpPr>
        <p:spPr>
          <a:xfrm>
            <a:off x="95534" y="7536281"/>
            <a:ext cx="3205170" cy="738664"/>
          </a:xfrm>
          <a:prstGeom prst="rect">
            <a:avLst/>
          </a:prstGeom>
          <a:noFill/>
        </p:spPr>
        <p:txBody>
          <a:bodyPr wrap="square" rtlCol="0">
            <a:spAutoFit/>
          </a:bodyPr>
          <a:lstStyle/>
          <a:p>
            <a:pPr algn="ctr"/>
            <a:r>
              <a:rPr lang="pt-BR" sz="1400" b="1" dirty="0" smtClean="0"/>
              <a:t>TAXA DE CLAREZA</a:t>
            </a:r>
          </a:p>
          <a:p>
            <a:pPr algn="ctr"/>
            <a:r>
              <a:rPr lang="pt-BR" sz="1400" b="1" dirty="0" smtClean="0"/>
              <a:t>DAS INFORMAÇÕES NAS CARTAS DE SERVIÇOS</a:t>
            </a:r>
            <a:endParaRPr lang="pt-BR" sz="1400" b="1" dirty="0"/>
          </a:p>
        </p:txBody>
      </p:sp>
      <p:sp>
        <p:nvSpPr>
          <p:cNvPr id="34" name="CaixaDeTexto 33"/>
          <p:cNvSpPr txBox="1"/>
          <p:nvPr/>
        </p:nvSpPr>
        <p:spPr>
          <a:xfrm>
            <a:off x="3439236" y="7522633"/>
            <a:ext cx="3418763" cy="738664"/>
          </a:xfrm>
          <a:prstGeom prst="rect">
            <a:avLst/>
          </a:prstGeom>
          <a:noFill/>
        </p:spPr>
        <p:txBody>
          <a:bodyPr wrap="square" rtlCol="0">
            <a:spAutoFit/>
          </a:bodyPr>
          <a:lstStyle/>
          <a:p>
            <a:pPr algn="ctr"/>
            <a:r>
              <a:rPr lang="pt-BR" sz="1400" b="1" dirty="0" smtClean="0"/>
              <a:t>TAXA DE CONHECIMENTO DE EXISTÊNCIA DA CARTA DE SERVIÇOS</a:t>
            </a:r>
            <a:endParaRPr lang="pt-BR" sz="1400" b="1" dirty="0"/>
          </a:p>
        </p:txBody>
      </p:sp>
      <p:sp>
        <p:nvSpPr>
          <p:cNvPr id="19"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20" name="Gráfico 19"/>
          <p:cNvGraphicFramePr>
            <a:graphicFrameLocks/>
          </p:cNvGraphicFramePr>
          <p:nvPr>
            <p:extLst>
              <p:ext uri="{D42A27DB-BD31-4B8C-83A1-F6EECF244321}">
                <p14:modId xmlns:p14="http://schemas.microsoft.com/office/powerpoint/2010/main" val="490100499"/>
              </p:ext>
            </p:extLst>
          </p:nvPr>
        </p:nvGraphicFramePr>
        <p:xfrm>
          <a:off x="10892" y="1304059"/>
          <a:ext cx="6829425" cy="3848100"/>
        </p:xfrm>
        <a:graphic>
          <a:graphicData uri="http://schemas.openxmlformats.org/drawingml/2006/chart">
            <c:chart xmlns:c="http://schemas.openxmlformats.org/drawingml/2006/chart" xmlns:r="http://schemas.openxmlformats.org/officeDocument/2006/relationships" r:id="rId12"/>
          </a:graphicData>
        </a:graphic>
      </p:graphicFrame>
      <p:grpSp>
        <p:nvGrpSpPr>
          <p:cNvPr id="6" name="Grupo 5"/>
          <p:cNvGrpSpPr/>
          <p:nvPr/>
        </p:nvGrpSpPr>
        <p:grpSpPr>
          <a:xfrm>
            <a:off x="3434117" y="5740120"/>
            <a:ext cx="3429000" cy="1809750"/>
            <a:chOff x="3434117" y="5740120"/>
            <a:chExt cx="3429000" cy="1809750"/>
          </a:xfrm>
        </p:grpSpPr>
        <p:pic>
          <p:nvPicPr>
            <p:cNvPr id="1026" name="Picture 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4117" y="5740120"/>
              <a:ext cx="34290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4767617" y="6925002"/>
              <a:ext cx="801910" cy="461665"/>
            </a:xfrm>
            <a:prstGeom prst="rect">
              <a:avLst/>
            </a:prstGeom>
            <a:noFill/>
          </p:spPr>
          <p:txBody>
            <a:bodyPr wrap="square" rtlCol="0">
              <a:spAutoFit/>
            </a:bodyPr>
            <a:lstStyle/>
            <a:p>
              <a:r>
                <a:rPr lang="pt-BR" sz="2400" b="1" dirty="0" smtClean="0">
                  <a:solidFill>
                    <a:schemeClr val="tx1">
                      <a:lumMod val="75000"/>
                    </a:schemeClr>
                  </a:solidFill>
                </a:rPr>
                <a:t>57%</a:t>
              </a:r>
            </a:p>
          </p:txBody>
        </p:sp>
      </p:grpSp>
      <p:cxnSp>
        <p:nvCxnSpPr>
          <p:cNvPr id="4" name="Conector reto 3"/>
          <p:cNvCxnSpPr/>
          <p:nvPr/>
        </p:nvCxnSpPr>
        <p:spPr>
          <a:xfrm flipV="1">
            <a:off x="416383" y="2604655"/>
            <a:ext cx="6354436" cy="6927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1039091" y="2341418"/>
            <a:ext cx="1929352" cy="369332"/>
          </a:xfrm>
          <a:prstGeom prst="rect">
            <a:avLst/>
          </a:prstGeom>
          <a:noFill/>
        </p:spPr>
        <p:txBody>
          <a:bodyPr wrap="square" rtlCol="0">
            <a:spAutoFit/>
          </a:bodyPr>
          <a:lstStyle/>
          <a:p>
            <a:r>
              <a:rPr lang="pt-BR" b="1" dirty="0" smtClean="0">
                <a:solidFill>
                  <a:schemeClr val="accent3"/>
                </a:solidFill>
              </a:rPr>
              <a:t>META: 70%</a:t>
            </a:r>
            <a:endParaRPr lang="pt-BR" b="1" dirty="0">
              <a:solidFill>
                <a:schemeClr val="accent3"/>
              </a:solidFill>
            </a:endParaRPr>
          </a:p>
        </p:txBody>
      </p:sp>
      <p:grpSp>
        <p:nvGrpSpPr>
          <p:cNvPr id="3" name="Grupo 2"/>
          <p:cNvGrpSpPr/>
          <p:nvPr/>
        </p:nvGrpSpPr>
        <p:grpSpPr>
          <a:xfrm>
            <a:off x="-28919" y="5663761"/>
            <a:ext cx="3454075" cy="1831162"/>
            <a:chOff x="-28919" y="5663761"/>
            <a:chExt cx="3454075" cy="1831162"/>
          </a:xfrm>
        </p:grpSpPr>
        <p:pic>
          <p:nvPicPr>
            <p:cNvPr id="31" name="Imagem 30"/>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19" y="5663761"/>
              <a:ext cx="3454075" cy="1831162"/>
            </a:xfrm>
            <a:prstGeom prst="rect">
              <a:avLst/>
            </a:prstGeom>
          </p:spPr>
        </p:pic>
        <p:sp>
          <p:nvSpPr>
            <p:cNvPr id="21" name="CaixaDeTexto 20"/>
            <p:cNvSpPr txBox="1"/>
            <p:nvPr/>
          </p:nvSpPr>
          <p:spPr>
            <a:xfrm>
              <a:off x="1242800" y="6896492"/>
              <a:ext cx="1090967" cy="461665"/>
            </a:xfrm>
            <a:prstGeom prst="rect">
              <a:avLst/>
            </a:prstGeom>
            <a:solidFill>
              <a:srgbClr val="E3E3E3"/>
            </a:solidFill>
          </p:spPr>
          <p:txBody>
            <a:bodyPr wrap="square" rtlCol="0">
              <a:spAutoFit/>
            </a:bodyPr>
            <a:lstStyle/>
            <a:p>
              <a:r>
                <a:rPr lang="pt-BR" sz="2400" b="1" dirty="0" smtClean="0">
                  <a:solidFill>
                    <a:schemeClr val="tx1">
                      <a:lumMod val="75000"/>
                    </a:schemeClr>
                  </a:solidFill>
                </a:rPr>
                <a:t>95%</a:t>
              </a:r>
            </a:p>
          </p:txBody>
        </p:sp>
      </p:grpSp>
    </p:spTree>
    <p:extLst>
      <p:ext uri="{BB962C8B-B14F-4D97-AF65-F5344CB8AC3E}">
        <p14:creationId xmlns:p14="http://schemas.microsoft.com/office/powerpoint/2010/main" val="100415454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4" name="Imagem 23">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5" name="Imagem 24">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pic>
        <p:nvPicPr>
          <p:cNvPr id="18" name="Imagem 17">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28" name="CaixaDeTexto 27"/>
          <p:cNvSpPr txBox="1"/>
          <p:nvPr/>
        </p:nvSpPr>
        <p:spPr>
          <a:xfrm>
            <a:off x="3174251" y="8912015"/>
            <a:ext cx="496996" cy="253916"/>
          </a:xfrm>
          <a:prstGeom prst="rect">
            <a:avLst/>
          </a:prstGeom>
          <a:noFill/>
        </p:spPr>
        <p:txBody>
          <a:bodyPr wrap="square" rtlCol="0">
            <a:spAutoFit/>
          </a:bodyPr>
          <a:lstStyle/>
          <a:p>
            <a:pPr algn="ctr"/>
            <a:r>
              <a:rPr lang="pt-BR" sz="1050" dirty="0">
                <a:solidFill>
                  <a:schemeClr val="bg1">
                    <a:lumMod val="50000"/>
                  </a:schemeClr>
                </a:solidFill>
              </a:rPr>
              <a:t>5</a:t>
            </a:r>
          </a:p>
        </p:txBody>
      </p:sp>
      <p:sp>
        <p:nvSpPr>
          <p:cNvPr id="14"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100384"/>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accent1">
                    <a:lumMod val="75000"/>
                  </a:schemeClr>
                </a:solidFill>
              </a:rPr>
              <a:t/>
            </a:r>
            <a:br>
              <a:rPr lang="en-US" dirty="0">
                <a:solidFill>
                  <a:schemeClr val="accent1">
                    <a:lumMod val="75000"/>
                  </a:schemeClr>
                </a:solidFill>
              </a:rPr>
            </a:br>
            <a:r>
              <a:rPr lang="en-US" sz="2800" dirty="0" smtClean="0">
                <a:solidFill>
                  <a:schemeClr val="accent1">
                    <a:lumMod val="75000"/>
                  </a:schemeClr>
                </a:solidFill>
              </a:rPr>
              <a:t>TOTAL DE MANIFESTAÇÕES REGISTRADAS/ANO E MÊS</a:t>
            </a:r>
            <a:endParaRPr lang="ru-RU" sz="2800" dirty="0">
              <a:solidFill>
                <a:schemeClr val="accent1">
                  <a:lumMod val="75000"/>
                </a:schemeClr>
              </a:solidFill>
            </a:endParaRPr>
          </a:p>
        </p:txBody>
      </p:sp>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graphicFrame>
        <p:nvGraphicFramePr>
          <p:cNvPr id="12" name="Gráfico 11"/>
          <p:cNvGraphicFramePr>
            <a:graphicFrameLocks/>
          </p:cNvGraphicFramePr>
          <p:nvPr>
            <p:extLst/>
          </p:nvPr>
        </p:nvGraphicFramePr>
        <p:xfrm>
          <a:off x="0" y="2593181"/>
          <a:ext cx="6858000" cy="395763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510032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1" name="Imagem 20">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2" name="Imagem 21">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14" name="Retângulo de cantos arredondados 13"/>
          <p:cNvSpPr/>
          <p:nvPr userDrawn="1"/>
        </p:nvSpPr>
        <p:spPr>
          <a:xfrm>
            <a:off x="202708" y="1662917"/>
            <a:ext cx="6345730" cy="1477328"/>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28979" y="-154974"/>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t/>
            </a:r>
            <a:br>
              <a:rPr lang="en-US" dirty="0" smtClean="0"/>
            </a:br>
            <a:r>
              <a:rPr lang="en-US" dirty="0" smtClean="0">
                <a:solidFill>
                  <a:schemeClr val="tx1"/>
                </a:solidFill>
              </a:rPr>
              <a:t>CARTA </a:t>
            </a:r>
          </a:p>
          <a:p>
            <a:r>
              <a:rPr lang="en-US" dirty="0" smtClean="0">
                <a:solidFill>
                  <a:schemeClr val="tx1"/>
                </a:solidFill>
              </a:rPr>
              <a:t>DE</a:t>
            </a:r>
            <a:r>
              <a:rPr lang="en-US" dirty="0">
                <a:solidFill>
                  <a:schemeClr val="tx1"/>
                </a:solidFill>
              </a:rPr>
              <a:t> </a:t>
            </a:r>
            <a:r>
              <a:rPr lang="en-US" dirty="0" smtClean="0">
                <a:solidFill>
                  <a:schemeClr val="tx1"/>
                </a:solidFill>
              </a:rPr>
              <a:t>SERVIÇOS</a:t>
            </a:r>
            <a:endParaRPr lang="ru-RU" dirty="0">
              <a:solidFill>
                <a:schemeClr val="tx1"/>
              </a:solidFill>
            </a:endParaRPr>
          </a:p>
        </p:txBody>
      </p:sp>
      <p:sp>
        <p:nvSpPr>
          <p:cNvPr id="3" name="Retângulo 2"/>
          <p:cNvSpPr/>
          <p:nvPr/>
        </p:nvSpPr>
        <p:spPr>
          <a:xfrm>
            <a:off x="335520" y="1662917"/>
            <a:ext cx="6050673" cy="1477328"/>
          </a:xfrm>
          <a:prstGeom prst="rect">
            <a:avLst/>
          </a:prstGeom>
        </p:spPr>
        <p:txBody>
          <a:bodyPr wrap="square">
            <a:spAutoFit/>
          </a:bodyPr>
          <a:lstStyle/>
          <a:p>
            <a:pPr algn="just"/>
            <a:r>
              <a:rPr lang="pt-BR" dirty="0">
                <a:solidFill>
                  <a:schemeClr val="bg1">
                    <a:lumMod val="50000"/>
                  </a:schemeClr>
                </a:solidFill>
              </a:rPr>
              <a:t>A Carta de Serviços ao Cidadão é um documento elaborado por todas as instituições do GDF, onde é informado ao cidadão quais são os serviços prestados pelo órgão, como é possível solicita-los e quais são os compromissos de atendimento estabelecidos.</a:t>
            </a:r>
          </a:p>
        </p:txBody>
      </p:sp>
      <p:sp>
        <p:nvSpPr>
          <p:cNvPr id="34" name="Retângulo de cantos arredondados 33"/>
          <p:cNvSpPr/>
          <p:nvPr userDrawn="1"/>
        </p:nvSpPr>
        <p:spPr>
          <a:xfrm>
            <a:off x="185343" y="3544627"/>
            <a:ext cx="6363096" cy="1627556"/>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tângulo 35"/>
          <p:cNvSpPr/>
          <p:nvPr/>
        </p:nvSpPr>
        <p:spPr>
          <a:xfrm>
            <a:off x="335520" y="3591304"/>
            <a:ext cx="6048966" cy="1477328"/>
          </a:xfrm>
          <a:prstGeom prst="rect">
            <a:avLst/>
          </a:prstGeom>
        </p:spPr>
        <p:txBody>
          <a:bodyPr wrap="square">
            <a:spAutoFit/>
          </a:bodyPr>
          <a:lstStyle/>
          <a:p>
            <a:pPr lvl="0" algn="just"/>
            <a:r>
              <a:rPr lang="pt-BR" dirty="0">
                <a:solidFill>
                  <a:schemeClr val="bg1">
                    <a:lumMod val="50000"/>
                  </a:schemeClr>
                </a:solidFill>
              </a:rPr>
              <a:t>Para avaliarmos as Cartas de Serviços do GDF, contamos atualmente com estes três indicadores. No entanto a “Taxa de Conhecimento de Existência da Carta de Serviços” é apenas um indicador de acompanhamento sem meta estipulada</a:t>
            </a:r>
            <a:r>
              <a:rPr lang="pt-BR" dirty="0">
                <a:solidFill>
                  <a:srgbClr val="C00000"/>
                </a:solidFill>
              </a:rPr>
              <a:t>.</a:t>
            </a:r>
          </a:p>
        </p:txBody>
      </p:sp>
      <p:sp>
        <p:nvSpPr>
          <p:cNvPr id="40" name="Retângulo de cantos arredondados 39"/>
          <p:cNvSpPr/>
          <p:nvPr userDrawn="1"/>
        </p:nvSpPr>
        <p:spPr>
          <a:xfrm>
            <a:off x="202708" y="5455751"/>
            <a:ext cx="6345730" cy="2325130"/>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35521" y="5479126"/>
            <a:ext cx="6048966" cy="2585323"/>
          </a:xfrm>
          <a:prstGeom prst="rect">
            <a:avLst/>
          </a:prstGeom>
        </p:spPr>
        <p:txBody>
          <a:bodyPr wrap="square">
            <a:spAutoFit/>
          </a:bodyPr>
          <a:lstStyle/>
          <a:p>
            <a:pPr algn="just"/>
            <a:r>
              <a:rPr lang="pt-BR" dirty="0">
                <a:solidFill>
                  <a:schemeClr val="bg1">
                    <a:lumMod val="50000"/>
                  </a:schemeClr>
                </a:solidFill>
              </a:rPr>
              <a:t>Para o cálculo dos indicadores passivos da avaliação do cidadão (Clareza e Conhecimento) o percentual é obtido a partir de duas fontes de pesquisa de satisfação, uma presente em todas as cartas de serviços dos órgãos (Avalie as Cartas de Serviços ao Cidadão) e outra no Sistema OUV-DF, quando se tratar de uma Solicitação de Serviço feita ao órgão. Ressaltamos que a meta para 2019 da Taxa de Clareza é de 85%.</a:t>
            </a:r>
          </a:p>
          <a:p>
            <a:pPr lvl="0" algn="just"/>
            <a:endParaRPr lang="pt-BR" dirty="0">
              <a:solidFill>
                <a:srgbClr val="0071BC"/>
              </a:solidFill>
            </a:endParaRPr>
          </a:p>
        </p:txBody>
      </p:sp>
      <p:sp>
        <p:nvSpPr>
          <p:cNvPr id="23" name="CaixaDeTexto 2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39.1</a:t>
            </a:r>
            <a:endParaRPr lang="pt-BR" sz="1050" dirty="0">
              <a:solidFill>
                <a:schemeClr val="bg1">
                  <a:lumMod val="50000"/>
                </a:schemeClr>
              </a:solidFill>
            </a:endParaRPr>
          </a:p>
        </p:txBody>
      </p:sp>
      <p:sp>
        <p:nvSpPr>
          <p:cNvPr id="18"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223671091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9" name="Imagem 1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0" name="Imagem 19">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14" name="Retângulo de cantos arredondados 13"/>
          <p:cNvSpPr/>
          <p:nvPr userDrawn="1"/>
        </p:nvSpPr>
        <p:spPr>
          <a:xfrm>
            <a:off x="202708" y="1935875"/>
            <a:ext cx="6345730" cy="1776319"/>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ângulo 3"/>
          <p:cNvSpPr/>
          <p:nvPr/>
        </p:nvSpPr>
        <p:spPr>
          <a:xfrm>
            <a:off x="641445" y="4399036"/>
            <a:ext cx="5595582" cy="369332"/>
          </a:xfrm>
          <a:prstGeom prst="rect">
            <a:avLst/>
          </a:prstGeom>
        </p:spPr>
        <p:txBody>
          <a:bodyPr wrap="square">
            <a:spAutoFit/>
          </a:bodyPr>
          <a:lstStyle/>
          <a:p>
            <a:pPr lvl="0" algn="just"/>
            <a:endParaRPr lang="pt-BR" dirty="0">
              <a:solidFill>
                <a:srgbClr val="0071BC"/>
              </a:solidFill>
            </a:endParaRPr>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28979" y="-154974"/>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t/>
            </a:r>
            <a:br>
              <a:rPr lang="en-US" dirty="0" smtClean="0"/>
            </a:br>
            <a:r>
              <a:rPr lang="en-US" dirty="0" smtClean="0">
                <a:solidFill>
                  <a:schemeClr val="tx1"/>
                </a:solidFill>
              </a:rPr>
              <a:t>CARTA </a:t>
            </a:r>
          </a:p>
          <a:p>
            <a:r>
              <a:rPr lang="en-US" dirty="0" smtClean="0">
                <a:solidFill>
                  <a:schemeClr val="tx1"/>
                </a:solidFill>
              </a:rPr>
              <a:t>DE</a:t>
            </a:r>
            <a:r>
              <a:rPr lang="en-US" dirty="0">
                <a:solidFill>
                  <a:schemeClr val="tx1"/>
                </a:solidFill>
              </a:rPr>
              <a:t> </a:t>
            </a:r>
            <a:r>
              <a:rPr lang="en-US" dirty="0" smtClean="0">
                <a:solidFill>
                  <a:schemeClr val="tx1"/>
                </a:solidFill>
              </a:rPr>
              <a:t>SERVIÇOS</a:t>
            </a:r>
            <a:endParaRPr lang="ru-RU" dirty="0">
              <a:solidFill>
                <a:schemeClr val="tx1"/>
              </a:solidFill>
            </a:endParaRPr>
          </a:p>
        </p:txBody>
      </p:sp>
      <p:sp>
        <p:nvSpPr>
          <p:cNvPr id="3" name="Retângulo 2"/>
          <p:cNvSpPr/>
          <p:nvPr/>
        </p:nvSpPr>
        <p:spPr>
          <a:xfrm>
            <a:off x="335520" y="1963172"/>
            <a:ext cx="6050673" cy="1754326"/>
          </a:xfrm>
          <a:prstGeom prst="rect">
            <a:avLst/>
          </a:prstGeom>
        </p:spPr>
        <p:txBody>
          <a:bodyPr wrap="square">
            <a:spAutoFit/>
          </a:bodyPr>
          <a:lstStyle/>
          <a:p>
            <a:pPr lvl="0" algn="just"/>
            <a:r>
              <a:rPr lang="pt-BR" dirty="0">
                <a:solidFill>
                  <a:schemeClr val="bg1">
                    <a:lumMod val="50000"/>
                  </a:schemeClr>
                </a:solidFill>
              </a:rPr>
              <a:t>No 2° trimestre de 2019, </a:t>
            </a:r>
            <a:r>
              <a:rPr lang="pt-BR" dirty="0" smtClean="0">
                <a:solidFill>
                  <a:schemeClr val="bg1">
                    <a:lumMod val="50000"/>
                  </a:schemeClr>
                </a:solidFill>
              </a:rPr>
              <a:t>57% </a:t>
            </a:r>
            <a:r>
              <a:rPr lang="pt-BR" dirty="0">
                <a:solidFill>
                  <a:schemeClr val="bg1">
                    <a:lumMod val="50000"/>
                  </a:schemeClr>
                </a:solidFill>
              </a:rPr>
              <a:t>dos cidadãos que responderam as avaliações sobre as Cartas de Serviços informaram que tinham conhecimento sobre a existência da Carta e 95% destes, demonstraram que estavam satisfeitos com a clareza das informações publicadas nos documentos. </a:t>
            </a:r>
          </a:p>
        </p:txBody>
      </p:sp>
      <p:sp>
        <p:nvSpPr>
          <p:cNvPr id="34" name="Retângulo de cantos arredondados 33"/>
          <p:cNvSpPr/>
          <p:nvPr userDrawn="1"/>
        </p:nvSpPr>
        <p:spPr>
          <a:xfrm>
            <a:off x="185342" y="4186083"/>
            <a:ext cx="6370307" cy="2334590"/>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tângulo 35"/>
          <p:cNvSpPr/>
          <p:nvPr/>
        </p:nvSpPr>
        <p:spPr>
          <a:xfrm>
            <a:off x="361951" y="4337715"/>
            <a:ext cx="6024241" cy="2031325"/>
          </a:xfrm>
          <a:prstGeom prst="rect">
            <a:avLst/>
          </a:prstGeom>
        </p:spPr>
        <p:txBody>
          <a:bodyPr wrap="square">
            <a:spAutoFit/>
          </a:bodyPr>
          <a:lstStyle/>
          <a:p>
            <a:pPr lvl="0" algn="just"/>
            <a:r>
              <a:rPr lang="pt-BR" dirty="0">
                <a:solidFill>
                  <a:schemeClr val="bg1">
                    <a:lumMod val="50000"/>
                  </a:schemeClr>
                </a:solidFill>
              </a:rPr>
              <a:t>Em relação ao Indicador “</a:t>
            </a:r>
            <a:r>
              <a:rPr lang="pt-BR" i="1" dirty="0">
                <a:solidFill>
                  <a:schemeClr val="bg1">
                    <a:lumMod val="50000"/>
                  </a:schemeClr>
                </a:solidFill>
              </a:rPr>
              <a:t>Taxa de Adequação dos Requisitos das Cartas de Serviços</a:t>
            </a:r>
            <a:r>
              <a:rPr lang="pt-BR" dirty="0">
                <a:solidFill>
                  <a:schemeClr val="bg1">
                    <a:lumMod val="50000"/>
                  </a:schemeClr>
                </a:solidFill>
              </a:rPr>
              <a:t>” destacamos que em Setembro/2018, com o lançamento da 2° Edição do Guia Metodológico e Estratégia de Implantação da Carta de Serviços - GMEI, foram alterados vários  requisitos. Para tanto nossa meta para o ano  de 2019 é adequar, ao menos, 70% das Cartas com os requisitos básicos.</a:t>
            </a:r>
          </a:p>
        </p:txBody>
      </p:sp>
      <p:sp>
        <p:nvSpPr>
          <p:cNvPr id="21" name="CaixaDeTexto 20"/>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39.2</a:t>
            </a:r>
            <a:endParaRPr lang="pt-BR" sz="1050" dirty="0">
              <a:solidFill>
                <a:schemeClr val="bg1">
                  <a:lumMod val="50000"/>
                </a:schemeClr>
              </a:solidFill>
            </a:endParaRPr>
          </a:p>
        </p:txBody>
      </p:sp>
      <p:sp>
        <p:nvSpPr>
          <p:cNvPr id="16"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37524823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8" name="Imagem 17">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9" name="Imagem 18">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89131" y="281759"/>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t/>
            </a:r>
            <a:br>
              <a:rPr lang="en-US" dirty="0" smtClean="0"/>
            </a:br>
            <a:r>
              <a:rPr lang="en-US" dirty="0">
                <a:solidFill>
                  <a:schemeClr val="tx1"/>
                </a:solidFill>
              </a:rPr>
              <a:t>SERVIÇOS DE</a:t>
            </a:r>
            <a:br>
              <a:rPr lang="en-US" dirty="0">
                <a:solidFill>
                  <a:schemeClr val="tx1"/>
                </a:solidFill>
              </a:rPr>
            </a:br>
            <a:r>
              <a:rPr lang="en-US" dirty="0">
                <a:solidFill>
                  <a:schemeClr val="tx1"/>
                </a:solidFill>
              </a:rPr>
              <a:t>INFORMAÇÃO AO</a:t>
            </a:r>
          </a:p>
          <a:p>
            <a:r>
              <a:rPr lang="en-US" dirty="0">
                <a:solidFill>
                  <a:schemeClr val="tx1"/>
                </a:solidFill>
              </a:rPr>
              <a:t>CIDADÃO </a:t>
            </a:r>
            <a:r>
              <a:rPr lang="en-US" dirty="0" smtClean="0">
                <a:solidFill>
                  <a:schemeClr val="tx1"/>
                </a:solidFill>
              </a:rPr>
              <a:t>– e-SIC</a:t>
            </a:r>
            <a:endParaRPr lang="ru-RU" dirty="0">
              <a:solidFill>
                <a:schemeClr val="tx1"/>
              </a:solidFill>
            </a:endParaRPr>
          </a:p>
          <a:p>
            <a:endParaRPr lang="ru-RU" dirty="0"/>
          </a:p>
        </p:txBody>
      </p:sp>
      <p:graphicFrame>
        <p:nvGraphicFramePr>
          <p:cNvPr id="7" name="Diagrama 6"/>
          <p:cNvGraphicFramePr/>
          <p:nvPr>
            <p:extLst>
              <p:ext uri="{D42A27DB-BD31-4B8C-83A1-F6EECF244321}">
                <p14:modId xmlns:p14="http://schemas.microsoft.com/office/powerpoint/2010/main" val="3658748689"/>
              </p:ext>
            </p:extLst>
          </p:nvPr>
        </p:nvGraphicFramePr>
        <p:xfrm>
          <a:off x="464024" y="2156347"/>
          <a:ext cx="5936776" cy="47767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8" name="Picture 27" descr="Resultado de imagem para simbolo de documento"/>
          <p:cNvPicPr>
            <a:picLocks noChangeAspect="1" noChangeArrowheads="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colorTemperature colorTemp="9375"/>
                    </a14:imgEffect>
                  </a14:imgLayer>
                </a14:imgProps>
              </a:ext>
              <a:ext uri="{28A0092B-C50C-407E-A947-70E740481C1C}">
                <a14:useLocalDpi xmlns:a14="http://schemas.microsoft.com/office/drawing/2010/main" val="0"/>
              </a:ext>
            </a:extLst>
          </a:blip>
          <a:srcRect/>
          <a:stretch>
            <a:fillRect/>
          </a:stretch>
        </p:blipFill>
        <p:spPr bwMode="auto">
          <a:xfrm>
            <a:off x="739214" y="2714073"/>
            <a:ext cx="807052" cy="8070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4" name="Picture 25" descr="Imagem relacionada"/>
          <p:cNvPicPr>
            <a:picLocks noChangeAspect="1" noChangeArrowheads="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4798" y="4155013"/>
            <a:ext cx="814927" cy="81492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upo 47"/>
          <p:cNvGrpSpPr/>
          <p:nvPr/>
        </p:nvGrpSpPr>
        <p:grpSpPr>
          <a:xfrm>
            <a:off x="577879" y="5412984"/>
            <a:ext cx="1113837" cy="1113837"/>
            <a:chOff x="405211" y="4992329"/>
            <a:chExt cx="1113837" cy="1113837"/>
          </a:xfrm>
        </p:grpSpPr>
        <p:pic>
          <p:nvPicPr>
            <p:cNvPr id="49" name="Picture 4" descr="Resultado de imagem para RELOGIO IMAGEM SIMBOLO"/>
            <p:cNvPicPr>
              <a:picLocks noChangeAspect="1" noChangeArrowheads="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211" y="4992329"/>
              <a:ext cx="1113837" cy="11138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p:cNvPicPr>
              <a:picLocks noChangeAspect="1" noChangeArrowheads="1"/>
            </p:cNvPicPr>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colorTemperature colorTemp="11500"/>
                      </a14:imgEffect>
                      <a14:imgEffect>
                        <a14:saturation sat="205000"/>
                      </a14:imgEffect>
                    </a14:imgLayer>
                  </a14:imgProps>
                </a:ext>
                <a:ext uri="{28A0092B-C50C-407E-A947-70E740481C1C}">
                  <a14:useLocalDpi xmlns:a14="http://schemas.microsoft.com/office/drawing/2010/main" val="0"/>
                </a:ext>
              </a:extLst>
            </a:blip>
            <a:srcRect/>
            <a:stretch>
              <a:fillRect/>
            </a:stretch>
          </p:blipFill>
          <p:spPr bwMode="auto">
            <a:xfrm>
              <a:off x="1020953" y="5542932"/>
              <a:ext cx="438183" cy="43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Imagem 15">
            <a:hlinkClick r:id="rId18" action="ppaction://hlinksldjump" tooltip="MENU"/>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pic>
        <p:nvPicPr>
          <p:cNvPr id="20" name="Imagem 19">
            <a:hlinkClick r:id="rId20" action="ppaction://hlinksldjump" tooltip="MAIS INFORMAÇÕES"/>
          </p:cNvPr>
          <p:cNvPicPr>
            <a:picLocks noChangeAspect="1"/>
          </p:cNvPicPr>
          <p:nvPr/>
        </p:nvPicPr>
        <p:blipFill>
          <a:blip r:embed="rId21">
            <a:extLst>
              <a:ext uri="{BEBA8EAE-BF5A-486C-A8C5-ECC9F3942E4B}">
                <a14:imgProps xmlns:a14="http://schemas.microsoft.com/office/drawing/2010/main">
                  <a14:imgLayer r:embed="rId22">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
        <p:nvSpPr>
          <p:cNvPr id="21" name="CaixaDeTexto 20"/>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40</a:t>
            </a:r>
            <a:endParaRPr lang="pt-BR" sz="1050" dirty="0">
              <a:solidFill>
                <a:schemeClr val="bg1">
                  <a:lumMod val="50000"/>
                </a:schemeClr>
              </a:solidFill>
            </a:endParaRPr>
          </a:p>
        </p:txBody>
      </p:sp>
      <p:sp>
        <p:nvSpPr>
          <p:cNvPr id="23"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4797247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0" name="Imagem 19">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1" name="Imagem 20">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28979" y="104338"/>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t/>
            </a:r>
            <a:br>
              <a:rPr lang="en-US" dirty="0" smtClean="0"/>
            </a:br>
            <a:r>
              <a:rPr lang="en-US" dirty="0" smtClean="0">
                <a:solidFill>
                  <a:schemeClr val="tx1"/>
                </a:solidFill>
              </a:rPr>
              <a:t>SERVIÇOS DE</a:t>
            </a:r>
            <a:br>
              <a:rPr lang="en-US" dirty="0" smtClean="0">
                <a:solidFill>
                  <a:schemeClr val="tx1"/>
                </a:solidFill>
              </a:rPr>
            </a:br>
            <a:r>
              <a:rPr lang="en-US" dirty="0" smtClean="0">
                <a:solidFill>
                  <a:schemeClr val="tx1"/>
                </a:solidFill>
              </a:rPr>
              <a:t>INFORMAÇÃO AO</a:t>
            </a:r>
          </a:p>
          <a:p>
            <a:r>
              <a:rPr lang="en-US" dirty="0" smtClean="0">
                <a:solidFill>
                  <a:schemeClr val="tx1"/>
                </a:solidFill>
              </a:rPr>
              <a:t>CIDADÃO - e-SIC</a:t>
            </a:r>
            <a:endParaRPr lang="ru-RU" dirty="0">
              <a:solidFill>
                <a:schemeClr val="tx1"/>
              </a:solidFill>
            </a:endParaRPr>
          </a:p>
        </p:txBody>
      </p:sp>
      <p:sp>
        <p:nvSpPr>
          <p:cNvPr id="28" name="Retângulo de cantos arredondados 27"/>
          <p:cNvSpPr/>
          <p:nvPr userDrawn="1"/>
        </p:nvSpPr>
        <p:spPr>
          <a:xfrm>
            <a:off x="214218" y="2279162"/>
            <a:ext cx="6389201" cy="1828817"/>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tângulo de cantos arredondados 30"/>
          <p:cNvSpPr/>
          <p:nvPr userDrawn="1"/>
        </p:nvSpPr>
        <p:spPr>
          <a:xfrm>
            <a:off x="214218" y="4545476"/>
            <a:ext cx="6389200" cy="1377627"/>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etângulo 2"/>
          <p:cNvSpPr/>
          <p:nvPr/>
        </p:nvSpPr>
        <p:spPr>
          <a:xfrm>
            <a:off x="560552" y="2500275"/>
            <a:ext cx="5676475" cy="1477328"/>
          </a:xfrm>
          <a:prstGeom prst="rect">
            <a:avLst/>
          </a:prstGeom>
        </p:spPr>
        <p:txBody>
          <a:bodyPr wrap="square">
            <a:spAutoFit/>
          </a:bodyPr>
          <a:lstStyle/>
          <a:p>
            <a:r>
              <a:rPr lang="pt-BR" dirty="0">
                <a:solidFill>
                  <a:schemeClr val="bg1">
                    <a:lumMod val="50000"/>
                  </a:schemeClr>
                </a:solidFill>
              </a:rPr>
              <a:t>O Serviço de Informações ao Usuário (SIC) pode ser realizado presencialmente em qualquer ouvidoria do Distrito Federal ou diretamente por meio do Sistema Eletrônico do Serviço de Informação ao Cidadão - </a:t>
            </a:r>
            <a:r>
              <a:rPr lang="pt-BR" dirty="0" err="1">
                <a:solidFill>
                  <a:schemeClr val="bg1">
                    <a:lumMod val="50000"/>
                  </a:schemeClr>
                </a:solidFill>
              </a:rPr>
              <a:t>e-SIC</a:t>
            </a:r>
            <a:r>
              <a:rPr lang="pt-BR" dirty="0">
                <a:solidFill>
                  <a:schemeClr val="bg1">
                    <a:lumMod val="50000"/>
                  </a:schemeClr>
                </a:solidFill>
              </a:rPr>
              <a:t>.</a:t>
            </a:r>
          </a:p>
        </p:txBody>
      </p:sp>
      <p:sp>
        <p:nvSpPr>
          <p:cNvPr id="4" name="CaixaDeTexto 3"/>
          <p:cNvSpPr txBox="1"/>
          <p:nvPr/>
        </p:nvSpPr>
        <p:spPr>
          <a:xfrm>
            <a:off x="560552" y="4776691"/>
            <a:ext cx="5676475" cy="923330"/>
          </a:xfrm>
          <a:prstGeom prst="rect">
            <a:avLst/>
          </a:prstGeom>
          <a:noFill/>
        </p:spPr>
        <p:txBody>
          <a:bodyPr wrap="square" rtlCol="0">
            <a:spAutoFit/>
          </a:bodyPr>
          <a:lstStyle/>
          <a:p>
            <a:pPr algn="just"/>
            <a:r>
              <a:rPr lang="pt-BR" dirty="0">
                <a:solidFill>
                  <a:schemeClr val="bg1">
                    <a:lumMod val="50000"/>
                  </a:schemeClr>
                </a:solidFill>
              </a:rPr>
              <a:t>Qualquer pessoa, física ou jurídica, pode encaminhar pedido de acesso à informação aos órgãos e entidades do Poder Executivo do Distrito Federal.</a:t>
            </a:r>
          </a:p>
        </p:txBody>
      </p:sp>
      <p:sp>
        <p:nvSpPr>
          <p:cNvPr id="17" name="CaixaDeTexto 16"/>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40.1</a:t>
            </a:r>
            <a:endParaRPr lang="pt-BR" sz="1050" dirty="0">
              <a:solidFill>
                <a:schemeClr val="bg1">
                  <a:lumMod val="50000"/>
                </a:schemeClr>
              </a:solidFill>
            </a:endParaRPr>
          </a:p>
        </p:txBody>
      </p:sp>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15755065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7" name="Imagem 16">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8" name="Imagem 17">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56837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28979" y="22451"/>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solidFill>
                  <a:schemeClr val="tx1"/>
                </a:solidFill>
              </a:rPr>
              <a:t/>
            </a:r>
            <a:br>
              <a:rPr lang="en-US" dirty="0" smtClean="0">
                <a:solidFill>
                  <a:schemeClr val="tx1"/>
                </a:solidFill>
              </a:rPr>
            </a:br>
            <a:r>
              <a:rPr lang="en-US" dirty="0" smtClean="0">
                <a:solidFill>
                  <a:schemeClr val="tx1"/>
                </a:solidFill>
              </a:rPr>
              <a:t>CONCLUSÃO</a:t>
            </a:r>
            <a:endParaRPr lang="ru-RU" dirty="0">
              <a:solidFill>
                <a:schemeClr val="tx1"/>
              </a:solidFill>
            </a:endParaRPr>
          </a:p>
        </p:txBody>
      </p:sp>
      <p:sp>
        <p:nvSpPr>
          <p:cNvPr id="12" name="Retângulo de cantos arredondados 11"/>
          <p:cNvSpPr/>
          <p:nvPr/>
        </p:nvSpPr>
        <p:spPr>
          <a:xfrm>
            <a:off x="122830" y="1187355"/>
            <a:ext cx="6564573" cy="6824677"/>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CaixaDeTexto 2"/>
          <p:cNvSpPr txBox="1"/>
          <p:nvPr/>
        </p:nvSpPr>
        <p:spPr>
          <a:xfrm>
            <a:off x="641445" y="1941091"/>
            <a:ext cx="5595582" cy="4770537"/>
          </a:xfrm>
          <a:prstGeom prst="rect">
            <a:avLst/>
          </a:prstGeom>
          <a:noFill/>
        </p:spPr>
        <p:txBody>
          <a:bodyPr wrap="square" rtlCol="0">
            <a:spAutoFit/>
          </a:bodyPr>
          <a:lstStyle/>
          <a:p>
            <a:pPr indent="457200" algn="just"/>
            <a:r>
              <a:rPr lang="pt-BR" sz="1600" dirty="0">
                <a:solidFill>
                  <a:schemeClr val="bg1">
                    <a:lumMod val="50000"/>
                  </a:schemeClr>
                </a:solidFill>
              </a:rPr>
              <a:t>A Ouvidoria – Geral do Distrito Federal </a:t>
            </a:r>
            <a:r>
              <a:rPr lang="pt-BR" sz="1600" dirty="0" smtClean="0">
                <a:solidFill>
                  <a:schemeClr val="bg1">
                    <a:lumMod val="50000"/>
                  </a:schemeClr>
                </a:solidFill>
              </a:rPr>
              <a:t>finalizou o 1° semestre </a:t>
            </a:r>
            <a:r>
              <a:rPr lang="pt-BR" sz="1600" dirty="0">
                <a:solidFill>
                  <a:schemeClr val="bg1">
                    <a:lumMod val="50000"/>
                  </a:schemeClr>
                </a:solidFill>
              </a:rPr>
              <a:t>de 2019 demonstrando superação </a:t>
            </a:r>
            <a:r>
              <a:rPr lang="pt-BR" sz="1600" dirty="0" smtClean="0">
                <a:solidFill>
                  <a:schemeClr val="bg1">
                    <a:lumMod val="50000"/>
                  </a:schemeClr>
                </a:solidFill>
              </a:rPr>
              <a:t>em quase </a:t>
            </a:r>
            <a:r>
              <a:rPr lang="pt-BR" sz="1600" dirty="0">
                <a:solidFill>
                  <a:schemeClr val="bg1">
                    <a:lumMod val="50000"/>
                  </a:schemeClr>
                </a:solidFill>
              </a:rPr>
              <a:t>todos os dados analisados ao se observar igual período de 2017 e 2018</a:t>
            </a:r>
            <a:r>
              <a:rPr lang="pt-BR" sz="1600" dirty="0" smtClean="0">
                <a:solidFill>
                  <a:schemeClr val="bg1">
                    <a:lumMod val="50000"/>
                  </a:schemeClr>
                </a:solidFill>
              </a:rPr>
              <a:t>. Quando analisamos separadamente o 1º semestre de 2019, observa-se um aumento do total de manifestações registradas, comparado a 2017 e 2018. Os </a:t>
            </a:r>
            <a:r>
              <a:rPr lang="pt-BR" sz="1600" dirty="0">
                <a:solidFill>
                  <a:schemeClr val="bg1">
                    <a:lumMod val="50000"/>
                  </a:schemeClr>
                </a:solidFill>
              </a:rPr>
              <a:t>números e percentuais de crescimento das demandas registradas neste </a:t>
            </a:r>
            <a:r>
              <a:rPr lang="pt-BR" sz="1600" dirty="0" smtClean="0">
                <a:solidFill>
                  <a:schemeClr val="bg1">
                    <a:lumMod val="50000"/>
                  </a:schemeClr>
                </a:solidFill>
              </a:rPr>
              <a:t>primeiro semestre </a:t>
            </a:r>
            <a:r>
              <a:rPr lang="pt-BR" sz="1600" dirty="0">
                <a:solidFill>
                  <a:schemeClr val="bg1">
                    <a:lumMod val="50000"/>
                  </a:schemeClr>
                </a:solidFill>
              </a:rPr>
              <a:t>de 2019 apontam para um novo recorde nos registros e atendimentos realizados pela rede de ouvidorias - SIGO/DF, com </a:t>
            </a:r>
            <a:r>
              <a:rPr lang="pt-BR" sz="1600" dirty="0" smtClean="0">
                <a:solidFill>
                  <a:schemeClr val="bg1">
                    <a:lumMod val="50000"/>
                  </a:schemeClr>
                </a:solidFill>
              </a:rPr>
              <a:t>40% </a:t>
            </a:r>
            <a:r>
              <a:rPr lang="pt-BR" sz="1600" dirty="0">
                <a:solidFill>
                  <a:schemeClr val="bg1">
                    <a:lumMod val="50000"/>
                  </a:schemeClr>
                </a:solidFill>
              </a:rPr>
              <a:t>de crescimento </a:t>
            </a:r>
            <a:r>
              <a:rPr lang="pt-BR" sz="1600" dirty="0" smtClean="0">
                <a:solidFill>
                  <a:schemeClr val="bg1">
                    <a:lumMod val="50000"/>
                  </a:schemeClr>
                </a:solidFill>
              </a:rPr>
              <a:t>de 2017 a 2019, </a:t>
            </a:r>
            <a:r>
              <a:rPr lang="pt-BR" sz="1600" dirty="0">
                <a:solidFill>
                  <a:schemeClr val="bg1">
                    <a:lumMod val="50000"/>
                  </a:schemeClr>
                </a:solidFill>
              </a:rPr>
              <a:t>ano </a:t>
            </a:r>
            <a:r>
              <a:rPr lang="pt-BR" sz="1600" dirty="0" smtClean="0">
                <a:solidFill>
                  <a:schemeClr val="bg1">
                    <a:lumMod val="50000"/>
                  </a:schemeClr>
                </a:solidFill>
              </a:rPr>
              <a:t>que já possui 114.152 manifestações</a:t>
            </a:r>
            <a:r>
              <a:rPr lang="pt-BR" sz="1600" dirty="0">
                <a:solidFill>
                  <a:schemeClr val="bg1">
                    <a:lumMod val="50000"/>
                  </a:schemeClr>
                </a:solidFill>
              </a:rPr>
              <a:t> </a:t>
            </a:r>
            <a:r>
              <a:rPr lang="pt-BR" sz="1600" dirty="0" smtClean="0">
                <a:solidFill>
                  <a:schemeClr val="bg1">
                    <a:lumMod val="50000"/>
                  </a:schemeClr>
                </a:solidFill>
              </a:rPr>
              <a:t>até junho.</a:t>
            </a:r>
            <a:endParaRPr lang="pt-BR" sz="1600" dirty="0">
              <a:solidFill>
                <a:schemeClr val="bg1">
                  <a:lumMod val="50000"/>
                </a:schemeClr>
              </a:solidFill>
            </a:endParaRPr>
          </a:p>
          <a:p>
            <a:pPr indent="457200" algn="just"/>
            <a:r>
              <a:rPr lang="pt-BR" sz="1600" dirty="0">
                <a:solidFill>
                  <a:schemeClr val="bg1">
                    <a:lumMod val="50000"/>
                  </a:schemeClr>
                </a:solidFill>
              </a:rPr>
              <a:t>Ressaltamos que mesmo aumentando o número de demandas e com </a:t>
            </a:r>
            <a:r>
              <a:rPr lang="pt-BR" sz="1600" dirty="0" smtClean="0">
                <a:solidFill>
                  <a:schemeClr val="bg1">
                    <a:lumMod val="50000"/>
                  </a:schemeClr>
                </a:solidFill>
              </a:rPr>
              <a:t>algumas </a:t>
            </a:r>
            <a:r>
              <a:rPr lang="pt-BR" sz="1600" dirty="0">
                <a:solidFill>
                  <a:schemeClr val="bg1">
                    <a:lumMod val="50000"/>
                  </a:schemeClr>
                </a:solidFill>
              </a:rPr>
              <a:t>dificuldades </a:t>
            </a:r>
            <a:r>
              <a:rPr lang="pt-BR" sz="1600" dirty="0" smtClean="0">
                <a:solidFill>
                  <a:schemeClr val="bg1">
                    <a:lumMod val="50000"/>
                  </a:schemeClr>
                </a:solidFill>
              </a:rPr>
              <a:t>inerentes ao processo de transição de </a:t>
            </a:r>
            <a:r>
              <a:rPr lang="pt-BR" sz="1600" dirty="0">
                <a:solidFill>
                  <a:schemeClr val="bg1">
                    <a:lumMod val="50000"/>
                  </a:schemeClr>
                </a:solidFill>
              </a:rPr>
              <a:t>governo, o Sistema de Gestão de Ouvidorias do Distrito Federal – SIGO-DF reagiu rápido, como pode ser observado na evolução mensal de todos os indicadores de desempenho no </a:t>
            </a:r>
            <a:r>
              <a:rPr lang="pt-BR" sz="1600" dirty="0" smtClean="0">
                <a:solidFill>
                  <a:schemeClr val="bg1">
                    <a:lumMod val="50000"/>
                  </a:schemeClr>
                </a:solidFill>
              </a:rPr>
              <a:t>semestre, </a:t>
            </a:r>
            <a:r>
              <a:rPr lang="pt-BR" sz="1600" dirty="0">
                <a:solidFill>
                  <a:schemeClr val="bg1">
                    <a:lumMod val="50000"/>
                  </a:schemeClr>
                </a:solidFill>
              </a:rPr>
              <a:t>em especial o Índice de Resolutividade que </a:t>
            </a:r>
            <a:r>
              <a:rPr lang="pt-BR" sz="1600" dirty="0" smtClean="0">
                <a:solidFill>
                  <a:schemeClr val="bg1">
                    <a:lumMod val="50000"/>
                  </a:schemeClr>
                </a:solidFill>
              </a:rPr>
              <a:t>se manteve na média de 38%.</a:t>
            </a:r>
            <a:endParaRPr lang="pt-BR" sz="1600" dirty="0">
              <a:solidFill>
                <a:schemeClr val="bg1">
                  <a:lumMod val="50000"/>
                </a:schemeClr>
              </a:solidFill>
            </a:endParaRPr>
          </a:p>
        </p:txBody>
      </p:sp>
      <p:pic>
        <p:nvPicPr>
          <p:cNvPr id="11" name="Imagem 10">
            <a:hlinkClick r:id="rId6" action="ppaction://hlinksldjump" tooltip="MENU"/>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13" name="CaixaDeTexto 1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41</a:t>
            </a:r>
            <a:endParaRPr lang="pt-BR" sz="1050" dirty="0">
              <a:solidFill>
                <a:schemeClr val="bg1">
                  <a:lumMod val="50000"/>
                </a:schemeClr>
              </a:solidFill>
            </a:endParaRPr>
          </a:p>
        </p:txBody>
      </p:sp>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7330552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56837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28979" y="22451"/>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solidFill>
                  <a:schemeClr val="tx1"/>
                </a:solidFill>
              </a:rPr>
              <a:t/>
            </a:r>
            <a:br>
              <a:rPr lang="en-US" dirty="0" smtClean="0">
                <a:solidFill>
                  <a:schemeClr val="tx1"/>
                </a:solidFill>
              </a:rPr>
            </a:br>
            <a:r>
              <a:rPr lang="en-US" dirty="0" smtClean="0">
                <a:solidFill>
                  <a:schemeClr val="tx1"/>
                </a:solidFill>
              </a:rPr>
              <a:t>CONCLUSÃO</a:t>
            </a:r>
            <a:endParaRPr lang="ru-RU" dirty="0">
              <a:solidFill>
                <a:schemeClr val="tx1"/>
              </a:solidFill>
            </a:endParaRPr>
          </a:p>
        </p:txBody>
      </p:sp>
      <p:pic>
        <p:nvPicPr>
          <p:cNvPr id="18" name="Imagem 17">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9" name="Imagem 18">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0" name="Imagem 19">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2" name="Retângulo de cantos arredondados 11"/>
          <p:cNvSpPr/>
          <p:nvPr/>
        </p:nvSpPr>
        <p:spPr>
          <a:xfrm>
            <a:off x="136478" y="1078171"/>
            <a:ext cx="6564573" cy="7339278"/>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CaixaDeTexto 10"/>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42</a:t>
            </a:r>
            <a:endParaRPr lang="pt-BR" sz="1050" dirty="0">
              <a:solidFill>
                <a:schemeClr val="bg1">
                  <a:lumMod val="50000"/>
                </a:schemeClr>
              </a:solidFill>
            </a:endParaRPr>
          </a:p>
        </p:txBody>
      </p:sp>
      <p:sp>
        <p:nvSpPr>
          <p:cNvPr id="14"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
        <p:nvSpPr>
          <p:cNvPr id="13" name="CaixaDeTexto 12"/>
          <p:cNvSpPr txBox="1"/>
          <p:nvPr/>
        </p:nvSpPr>
        <p:spPr>
          <a:xfrm>
            <a:off x="563650" y="1757111"/>
            <a:ext cx="5595582" cy="5262979"/>
          </a:xfrm>
          <a:prstGeom prst="rect">
            <a:avLst/>
          </a:prstGeom>
          <a:noFill/>
        </p:spPr>
        <p:txBody>
          <a:bodyPr wrap="square" rtlCol="0">
            <a:spAutoFit/>
          </a:bodyPr>
          <a:lstStyle/>
          <a:p>
            <a:pPr indent="457200" algn="just"/>
            <a:endParaRPr lang="pt-BR" sz="1600" dirty="0" smtClean="0">
              <a:solidFill>
                <a:schemeClr val="bg1">
                  <a:lumMod val="50000"/>
                </a:schemeClr>
              </a:solidFill>
            </a:endParaRPr>
          </a:p>
          <a:p>
            <a:pPr indent="457200" algn="just"/>
            <a:r>
              <a:rPr lang="pt-BR" sz="1600" dirty="0" smtClean="0">
                <a:solidFill>
                  <a:schemeClr val="bg1">
                    <a:lumMod val="50000"/>
                  </a:schemeClr>
                </a:solidFill>
              </a:rPr>
              <a:t>A Controladoria – Geral </a:t>
            </a:r>
            <a:r>
              <a:rPr lang="pt-BR" sz="1600" dirty="0">
                <a:solidFill>
                  <a:schemeClr val="bg1">
                    <a:lumMod val="50000"/>
                  </a:schemeClr>
                </a:solidFill>
              </a:rPr>
              <a:t>do DF, como órgão superior e normativo do SIGO-DF, adotou providência </a:t>
            </a:r>
            <a:r>
              <a:rPr lang="pt-BR" sz="1600" dirty="0" smtClean="0">
                <a:solidFill>
                  <a:schemeClr val="bg1">
                    <a:lumMod val="50000"/>
                  </a:schemeClr>
                </a:solidFill>
              </a:rPr>
              <a:t>ao </a:t>
            </a:r>
            <a:r>
              <a:rPr lang="pt-BR" sz="1600" dirty="0">
                <a:solidFill>
                  <a:schemeClr val="bg1">
                    <a:lumMod val="50000"/>
                  </a:schemeClr>
                </a:solidFill>
              </a:rPr>
              <a:t>editar </a:t>
            </a:r>
            <a:r>
              <a:rPr lang="pt-BR" sz="1600" dirty="0" smtClean="0">
                <a:solidFill>
                  <a:schemeClr val="bg1">
                    <a:lumMod val="50000"/>
                  </a:schemeClr>
                </a:solidFill>
              </a:rPr>
              <a:t>o Decreto nº 39.723/2019 que prioriza as demandas de ouvidoria no Governo do DF e a Portaria </a:t>
            </a:r>
            <a:r>
              <a:rPr lang="pt-BR" sz="1600" dirty="0">
                <a:solidFill>
                  <a:schemeClr val="bg1">
                    <a:lumMod val="50000"/>
                  </a:schemeClr>
                </a:solidFill>
              </a:rPr>
              <a:t>n</a:t>
            </a:r>
            <a:r>
              <a:rPr lang="pt-BR" sz="1600" dirty="0" smtClean="0">
                <a:solidFill>
                  <a:schemeClr val="bg1">
                    <a:lumMod val="50000"/>
                  </a:schemeClr>
                </a:solidFill>
              </a:rPr>
              <a:t>º 342/2019 que caracteriza as manifestações recebidas pelo sistema de ouvidoria do DF como ocorrências ou situações graves quando:</a:t>
            </a:r>
          </a:p>
          <a:p>
            <a:pPr indent="457200" algn="just"/>
            <a:r>
              <a:rPr lang="pt-BR" sz="1600" dirty="0" smtClean="0">
                <a:solidFill>
                  <a:schemeClr val="bg1">
                    <a:lumMod val="50000"/>
                  </a:schemeClr>
                </a:solidFill>
              </a:rPr>
              <a:t>I - </a:t>
            </a:r>
            <a:r>
              <a:rPr lang="pt-BR" sz="1600" dirty="0">
                <a:solidFill>
                  <a:schemeClr val="bg1">
                    <a:lumMod val="50000"/>
                  </a:schemeClr>
                </a:solidFill>
              </a:rPr>
              <a:t>Houver aumento superior a dez por cento da quantidade de reclamações, solicitações ou denúncias em comparação com o último trimestre sobre o mesmo assunto;</a:t>
            </a:r>
          </a:p>
          <a:p>
            <a:pPr indent="457200" algn="just"/>
            <a:r>
              <a:rPr lang="pt-BR" sz="1600" dirty="0">
                <a:solidFill>
                  <a:schemeClr val="bg1">
                    <a:lumMod val="50000"/>
                  </a:schemeClr>
                </a:solidFill>
              </a:rPr>
              <a:t>II - A resolutividade das manifestações ficarem trinta por cento abaixo da meta estipulada pela Controladoria-Geral do Distrito </a:t>
            </a:r>
            <a:r>
              <a:rPr lang="pt-BR" sz="1600" dirty="0" smtClean="0">
                <a:solidFill>
                  <a:schemeClr val="bg1">
                    <a:lumMod val="50000"/>
                  </a:schemeClr>
                </a:solidFill>
              </a:rPr>
              <a:t>Federal (Meta 2019 = 40%);</a:t>
            </a:r>
            <a:endParaRPr lang="pt-BR" sz="1600" dirty="0">
              <a:solidFill>
                <a:schemeClr val="bg1">
                  <a:lumMod val="50000"/>
                </a:schemeClr>
              </a:solidFill>
            </a:endParaRPr>
          </a:p>
          <a:p>
            <a:pPr indent="457200" algn="just"/>
            <a:r>
              <a:rPr lang="pt-BR" sz="1600" dirty="0">
                <a:solidFill>
                  <a:schemeClr val="bg1">
                    <a:lumMod val="50000"/>
                  </a:schemeClr>
                </a:solidFill>
              </a:rPr>
              <a:t>III - Existirem demandas vencidas com mais de dez dias após o prazo legal estabelecido na Lei n.º 4.896/2012;</a:t>
            </a:r>
          </a:p>
          <a:p>
            <a:pPr indent="457200" algn="just"/>
            <a:r>
              <a:rPr lang="pt-BR" sz="1600" dirty="0">
                <a:solidFill>
                  <a:schemeClr val="bg1">
                    <a:lumMod val="50000"/>
                  </a:schemeClr>
                </a:solidFill>
              </a:rPr>
              <a:t>IV - Indicarem significativos, iminentes e abrangentes riscos à vida, à integridade física, à saúde ou ao patrimônio público</a:t>
            </a:r>
            <a:r>
              <a:rPr lang="pt-BR" sz="1600" dirty="0" smtClean="0">
                <a:solidFill>
                  <a:schemeClr val="bg1">
                    <a:lumMod val="50000"/>
                  </a:schemeClr>
                </a:solidFill>
              </a:rPr>
              <a:t>.</a:t>
            </a:r>
          </a:p>
          <a:p>
            <a:pPr indent="457200" algn="just"/>
            <a:endParaRPr lang="pt-BR" sz="1600" dirty="0">
              <a:solidFill>
                <a:schemeClr val="bg1">
                  <a:lumMod val="50000"/>
                </a:schemeClr>
              </a:solidFill>
            </a:endParaRPr>
          </a:p>
        </p:txBody>
      </p:sp>
    </p:spTree>
    <p:extLst>
      <p:ext uri="{BB962C8B-B14F-4D97-AF65-F5344CB8AC3E}">
        <p14:creationId xmlns:p14="http://schemas.microsoft.com/office/powerpoint/2010/main" val="40652132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6" name="Imagem 15">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7" name="Imagem 16">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a:xfrm>
            <a:off x="989715" y="568370"/>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28979" y="22451"/>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solidFill>
                  <a:schemeClr val="tx1"/>
                </a:solidFill>
              </a:rPr>
              <a:t/>
            </a:r>
            <a:br>
              <a:rPr lang="en-US" dirty="0" smtClean="0">
                <a:solidFill>
                  <a:schemeClr val="tx1"/>
                </a:solidFill>
              </a:rPr>
            </a:br>
            <a:r>
              <a:rPr lang="en-US" dirty="0" smtClean="0">
                <a:solidFill>
                  <a:schemeClr val="tx1"/>
                </a:solidFill>
              </a:rPr>
              <a:t>CONCLUSÃO</a:t>
            </a:r>
            <a:endParaRPr lang="ru-RU" dirty="0">
              <a:solidFill>
                <a:schemeClr val="tx1"/>
              </a:solidFill>
            </a:endParaRPr>
          </a:p>
        </p:txBody>
      </p:sp>
      <p:sp>
        <p:nvSpPr>
          <p:cNvPr id="12" name="Retângulo de cantos arredondados 11"/>
          <p:cNvSpPr/>
          <p:nvPr/>
        </p:nvSpPr>
        <p:spPr>
          <a:xfrm>
            <a:off x="122830" y="1187355"/>
            <a:ext cx="6564573" cy="6824677"/>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CaixaDeTexto 2"/>
          <p:cNvSpPr txBox="1"/>
          <p:nvPr/>
        </p:nvSpPr>
        <p:spPr>
          <a:xfrm>
            <a:off x="641445" y="1664612"/>
            <a:ext cx="5595582" cy="5755422"/>
          </a:xfrm>
          <a:prstGeom prst="rect">
            <a:avLst/>
          </a:prstGeom>
          <a:noFill/>
        </p:spPr>
        <p:txBody>
          <a:bodyPr wrap="square" rtlCol="0">
            <a:spAutoFit/>
          </a:bodyPr>
          <a:lstStyle/>
          <a:p>
            <a:pPr indent="457200" algn="just"/>
            <a:r>
              <a:rPr lang="pt-BR" sz="1600" dirty="0" smtClean="0">
                <a:solidFill>
                  <a:schemeClr val="bg1">
                    <a:lumMod val="50000"/>
                  </a:schemeClr>
                </a:solidFill>
              </a:rPr>
              <a:t>Visando </a:t>
            </a:r>
            <a:r>
              <a:rPr lang="pt-BR" sz="1600" dirty="0">
                <a:solidFill>
                  <a:schemeClr val="bg1">
                    <a:lumMod val="50000"/>
                  </a:schemeClr>
                </a:solidFill>
              </a:rPr>
              <a:t>diminuir os entraves para a continuidade dos serviços de ouvidoria após a transição do governo, a </a:t>
            </a:r>
            <a:r>
              <a:rPr lang="pt-BR" sz="1600" dirty="0" smtClean="0">
                <a:solidFill>
                  <a:schemeClr val="bg1">
                    <a:lumMod val="50000"/>
                  </a:schemeClr>
                </a:solidFill>
              </a:rPr>
              <a:t>Ouvidora-geral </a:t>
            </a:r>
            <a:r>
              <a:rPr lang="pt-BR" sz="1600" dirty="0">
                <a:solidFill>
                  <a:schemeClr val="bg1">
                    <a:lumMod val="50000"/>
                  </a:schemeClr>
                </a:solidFill>
              </a:rPr>
              <a:t>deu inicio ao Programa de Formação em Ouvidorias no mês de março. </a:t>
            </a:r>
            <a:r>
              <a:rPr lang="pt-BR" sz="1600" b="1" u="sng" dirty="0">
                <a:solidFill>
                  <a:schemeClr val="bg1">
                    <a:lumMod val="50000"/>
                  </a:schemeClr>
                </a:solidFill>
              </a:rPr>
              <a:t>No </a:t>
            </a:r>
            <a:r>
              <a:rPr lang="pt-BR" sz="1600" b="1" u="sng" dirty="0" smtClean="0">
                <a:solidFill>
                  <a:schemeClr val="bg1">
                    <a:lumMod val="50000"/>
                  </a:schemeClr>
                </a:solidFill>
              </a:rPr>
              <a:t>1º semestre </a:t>
            </a:r>
            <a:r>
              <a:rPr lang="pt-BR" sz="1600" b="1" u="sng" dirty="0">
                <a:solidFill>
                  <a:schemeClr val="bg1">
                    <a:lumMod val="50000"/>
                  </a:schemeClr>
                </a:solidFill>
              </a:rPr>
              <a:t>de 2019, </a:t>
            </a:r>
            <a:r>
              <a:rPr lang="pt-BR" sz="1600" b="1" u="sng" dirty="0" smtClean="0">
                <a:solidFill>
                  <a:schemeClr val="bg1">
                    <a:lumMod val="50000"/>
                  </a:schemeClr>
                </a:solidFill>
              </a:rPr>
              <a:t>já foram </a:t>
            </a:r>
            <a:r>
              <a:rPr lang="pt-BR" sz="1600" b="1" u="sng" dirty="0">
                <a:solidFill>
                  <a:schemeClr val="bg1">
                    <a:lumMod val="50000"/>
                  </a:schemeClr>
                </a:solidFill>
              </a:rPr>
              <a:t>disponibilizadas 9 turmas de capacitação com um total </a:t>
            </a:r>
            <a:r>
              <a:rPr lang="pt-BR" sz="1600" b="1" u="sng">
                <a:solidFill>
                  <a:schemeClr val="bg1">
                    <a:lumMod val="50000"/>
                  </a:schemeClr>
                </a:solidFill>
              </a:rPr>
              <a:t>de </a:t>
            </a:r>
            <a:r>
              <a:rPr lang="pt-BR" sz="1600" b="1" u="sng" smtClean="0">
                <a:solidFill>
                  <a:schemeClr val="bg1">
                    <a:lumMod val="50000"/>
                  </a:schemeClr>
                </a:solidFill>
              </a:rPr>
              <a:t>258 </a:t>
            </a:r>
            <a:r>
              <a:rPr lang="pt-BR" sz="1600" b="1" u="sng" dirty="0">
                <a:solidFill>
                  <a:schemeClr val="bg1">
                    <a:lumMod val="50000"/>
                  </a:schemeClr>
                </a:solidFill>
              </a:rPr>
              <a:t>servidores certificados. Durante </a:t>
            </a:r>
            <a:r>
              <a:rPr lang="pt-BR" sz="1600" b="1" u="sng" dirty="0" smtClean="0">
                <a:solidFill>
                  <a:schemeClr val="bg1">
                    <a:lumMod val="50000"/>
                  </a:schemeClr>
                </a:solidFill>
              </a:rPr>
              <a:t>todo o </a:t>
            </a:r>
            <a:r>
              <a:rPr lang="pt-BR" sz="1600" b="1" u="sng" dirty="0">
                <a:solidFill>
                  <a:schemeClr val="bg1">
                    <a:lumMod val="50000"/>
                  </a:schemeClr>
                </a:solidFill>
              </a:rPr>
              <a:t>programa em 2019, serão oferecidas mais de 550 vagas em 19 turmas, na tentativa de capacitar a todos os novos servidores que formam as ouvidorias do DF, além de reciclar </a:t>
            </a:r>
            <a:r>
              <a:rPr lang="pt-BR" sz="1600" b="1" u="sng" dirty="0" smtClean="0">
                <a:solidFill>
                  <a:schemeClr val="bg1">
                    <a:lumMod val="50000"/>
                  </a:schemeClr>
                </a:solidFill>
              </a:rPr>
              <a:t>outros.</a:t>
            </a:r>
          </a:p>
          <a:p>
            <a:pPr indent="457200" algn="just"/>
            <a:r>
              <a:rPr lang="pt-BR" sz="1600" dirty="0" smtClean="0">
                <a:solidFill>
                  <a:schemeClr val="bg1">
                    <a:lumMod val="50000"/>
                  </a:schemeClr>
                </a:solidFill>
              </a:rPr>
              <a:t>Evidenciamos </a:t>
            </a:r>
            <a:r>
              <a:rPr lang="pt-BR" sz="1600" dirty="0">
                <a:solidFill>
                  <a:schemeClr val="bg1">
                    <a:lumMod val="50000"/>
                  </a:schemeClr>
                </a:solidFill>
              </a:rPr>
              <a:t>que os cidadãos do DF, a cada dia estão mais apropriados das ouvidorias, exercendo sua participação e controle social, onde percebem falhas nas prestações de serviços públicos, registrando solicitações, reclamações e denúncias, além de interagirem com o sistema através de pedidos de informações, sugestões e elogios. </a:t>
            </a:r>
            <a:endParaRPr lang="pt-BR" sz="1600" dirty="0" smtClean="0">
              <a:solidFill>
                <a:schemeClr val="bg1">
                  <a:lumMod val="50000"/>
                </a:schemeClr>
              </a:solidFill>
            </a:endParaRPr>
          </a:p>
          <a:p>
            <a:pPr indent="457200" algn="just"/>
            <a:r>
              <a:rPr lang="pt-BR" sz="1600" dirty="0" smtClean="0">
                <a:solidFill>
                  <a:schemeClr val="bg1">
                    <a:lumMod val="50000"/>
                  </a:schemeClr>
                </a:solidFill>
              </a:rPr>
              <a:t>Por </a:t>
            </a:r>
            <a:r>
              <a:rPr lang="pt-BR" sz="1600" dirty="0">
                <a:solidFill>
                  <a:schemeClr val="bg1">
                    <a:lumMod val="50000"/>
                  </a:schemeClr>
                </a:solidFill>
              </a:rPr>
              <a:t>fim, evidenciamos a confiança dos cidadãos na rede de ouvidorias do DF, onde 68% estão satisfeitos com o atendimento prestado pela rede e 76% recomendam as ouvidorias do Distrito Federal.</a:t>
            </a:r>
          </a:p>
          <a:p>
            <a:pPr indent="457200" algn="just"/>
            <a:endParaRPr lang="pt-BR" sz="1600" dirty="0"/>
          </a:p>
          <a:p>
            <a:pPr indent="457200" algn="just"/>
            <a:endParaRPr lang="pt-BR" sz="1600" dirty="0"/>
          </a:p>
        </p:txBody>
      </p:sp>
      <p:sp>
        <p:nvSpPr>
          <p:cNvPr id="13" name="CaixaDeTexto 12"/>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43</a:t>
            </a:r>
            <a:endParaRPr lang="pt-BR" sz="1050" dirty="0">
              <a:solidFill>
                <a:schemeClr val="bg1">
                  <a:lumMod val="50000"/>
                </a:schemeClr>
              </a:solidFill>
            </a:endParaRPr>
          </a:p>
        </p:txBody>
      </p:sp>
      <p:sp>
        <p:nvSpPr>
          <p:cNvPr id="15"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3024007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75026" y="-109182"/>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solidFill>
                  <a:schemeClr val="tx1"/>
                </a:solidFill>
              </a:rPr>
              <a:t/>
            </a:r>
            <a:br>
              <a:rPr lang="en-US" dirty="0" smtClean="0">
                <a:solidFill>
                  <a:schemeClr val="tx1"/>
                </a:solidFill>
              </a:rPr>
            </a:br>
            <a:r>
              <a:rPr lang="en-US" dirty="0" smtClean="0">
                <a:solidFill>
                  <a:schemeClr val="tx1"/>
                </a:solidFill>
              </a:rPr>
              <a:t>EQUIPE - OGDF</a:t>
            </a:r>
            <a:endParaRPr lang="ru-RU" dirty="0">
              <a:solidFill>
                <a:schemeClr val="tx1"/>
              </a:solidFill>
            </a:endParaRPr>
          </a:p>
        </p:txBody>
      </p:sp>
      <p:sp>
        <p:nvSpPr>
          <p:cNvPr id="19" name="Retângulo 18"/>
          <p:cNvSpPr/>
          <p:nvPr/>
        </p:nvSpPr>
        <p:spPr>
          <a:xfrm>
            <a:off x="366551" y="1875869"/>
            <a:ext cx="2700470" cy="276999"/>
          </a:xfrm>
          <a:prstGeom prst="rect">
            <a:avLst/>
          </a:prstGeom>
        </p:spPr>
        <p:txBody>
          <a:bodyPr wrap="square">
            <a:spAutoFit/>
          </a:bodyPr>
          <a:lstStyle/>
          <a:p>
            <a:pPr fontAlgn="base"/>
            <a:endParaRPr lang="pt-BR" sz="1200" dirty="0"/>
          </a:p>
        </p:txBody>
      </p:sp>
      <p:pic>
        <p:nvPicPr>
          <p:cNvPr id="22" name="Imagem 21">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3" name="Imagem 22">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4" name="Imagem 23">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27" name="CaixaDeTexto 26"/>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44</a:t>
            </a:r>
            <a:endParaRPr lang="pt-BR" sz="1050" dirty="0">
              <a:solidFill>
                <a:schemeClr val="bg1">
                  <a:lumMod val="50000"/>
                </a:schemeClr>
              </a:solidFill>
            </a:endParaRPr>
          </a:p>
        </p:txBody>
      </p:sp>
      <p:sp>
        <p:nvSpPr>
          <p:cNvPr id="28" name="Retângulo de cantos arredondados 27"/>
          <p:cNvSpPr/>
          <p:nvPr/>
        </p:nvSpPr>
        <p:spPr>
          <a:xfrm>
            <a:off x="218366" y="1187355"/>
            <a:ext cx="3177874" cy="6824677"/>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tângulo 28"/>
          <p:cNvSpPr/>
          <p:nvPr/>
        </p:nvSpPr>
        <p:spPr>
          <a:xfrm>
            <a:off x="218366" y="1549294"/>
            <a:ext cx="3177874" cy="6370975"/>
          </a:xfrm>
          <a:prstGeom prst="rect">
            <a:avLst/>
          </a:prstGeom>
        </p:spPr>
        <p:txBody>
          <a:bodyPr wrap="square">
            <a:spAutoFit/>
          </a:bodyPr>
          <a:lstStyle/>
          <a:p>
            <a:pPr algn="ctr" fontAlgn="base"/>
            <a:r>
              <a:rPr lang="pt-BR" sz="1200" dirty="0">
                <a:solidFill>
                  <a:schemeClr val="bg1">
                    <a:lumMod val="50000"/>
                  </a:schemeClr>
                </a:solidFill>
              </a:rPr>
              <a:t>Aldemario </a:t>
            </a:r>
            <a:r>
              <a:rPr lang="pt-BR" sz="1200" dirty="0" smtClean="0">
                <a:solidFill>
                  <a:schemeClr val="bg1">
                    <a:lumMod val="50000"/>
                  </a:schemeClr>
                </a:solidFill>
              </a:rPr>
              <a:t>Araujo Castro</a:t>
            </a:r>
          </a:p>
          <a:p>
            <a:pPr algn="ctr" fontAlgn="base"/>
            <a:r>
              <a:rPr lang="pt-BR" sz="1200" b="1" dirty="0" smtClean="0">
                <a:solidFill>
                  <a:schemeClr val="bg1">
                    <a:lumMod val="50000"/>
                  </a:schemeClr>
                </a:solidFill>
              </a:rPr>
              <a:t>Controlador-Geral </a:t>
            </a:r>
            <a:r>
              <a:rPr lang="pt-BR" sz="1200" b="1" dirty="0">
                <a:solidFill>
                  <a:schemeClr val="bg1">
                    <a:lumMod val="50000"/>
                  </a:schemeClr>
                </a:solidFill>
              </a:rPr>
              <a:t>do </a:t>
            </a:r>
            <a:r>
              <a:rPr lang="pt-BR" sz="1200" b="1" dirty="0" smtClean="0">
                <a:solidFill>
                  <a:schemeClr val="bg1">
                    <a:lumMod val="50000"/>
                  </a:schemeClr>
                </a:solidFill>
              </a:rPr>
              <a:t>DF</a:t>
            </a:r>
          </a:p>
          <a:p>
            <a:pPr algn="ctr" fontAlgn="base"/>
            <a:endParaRPr lang="pt-BR" sz="1200" b="1" dirty="0">
              <a:solidFill>
                <a:schemeClr val="bg1">
                  <a:lumMod val="50000"/>
                </a:schemeClr>
              </a:solidFill>
            </a:endParaRPr>
          </a:p>
          <a:p>
            <a:pPr algn="ctr" fontAlgn="base"/>
            <a:r>
              <a:rPr lang="pt-BR" sz="1200" dirty="0" smtClean="0">
                <a:solidFill>
                  <a:schemeClr val="bg1">
                    <a:lumMod val="50000"/>
                  </a:schemeClr>
                </a:solidFill>
              </a:rPr>
              <a:t>Guilherme Modesto Mello</a:t>
            </a:r>
          </a:p>
          <a:p>
            <a:pPr algn="ctr" fontAlgn="base"/>
            <a:r>
              <a:rPr lang="pt-BR" sz="1200" b="1" dirty="0" smtClean="0">
                <a:solidFill>
                  <a:schemeClr val="bg1">
                    <a:lumMod val="50000"/>
                  </a:schemeClr>
                </a:solidFill>
              </a:rPr>
              <a:t>Controlador-Geral Executivo</a:t>
            </a:r>
            <a:endParaRPr lang="pt-BR" sz="1200" b="1"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a:solidFill>
                  <a:schemeClr val="bg1">
                    <a:lumMod val="50000"/>
                  </a:schemeClr>
                </a:solidFill>
              </a:rPr>
              <a:t>José dos Reis de Oliveira</a:t>
            </a:r>
          </a:p>
          <a:p>
            <a:pPr algn="ctr" fontAlgn="base"/>
            <a:r>
              <a:rPr lang="pt-BR" sz="1200" b="1" dirty="0">
                <a:solidFill>
                  <a:schemeClr val="bg1">
                    <a:lumMod val="50000"/>
                  </a:schemeClr>
                </a:solidFill>
              </a:rPr>
              <a:t>Ouvidor-Geral do DF</a:t>
            </a:r>
            <a:endParaRPr lang="pt-BR" sz="1200"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smtClean="0">
                <a:solidFill>
                  <a:schemeClr val="bg1">
                    <a:lumMod val="50000"/>
                  </a:schemeClr>
                </a:solidFill>
              </a:rPr>
              <a:t>Cleiton </a:t>
            </a:r>
            <a:r>
              <a:rPr lang="pt-BR" sz="1200" dirty="0">
                <a:solidFill>
                  <a:schemeClr val="bg1">
                    <a:lumMod val="50000"/>
                  </a:schemeClr>
                </a:solidFill>
              </a:rPr>
              <a:t>Gonçalves Oki de Brito</a:t>
            </a:r>
          </a:p>
          <a:p>
            <a:pPr algn="ctr" fontAlgn="base"/>
            <a:r>
              <a:rPr lang="pt-BR" sz="1200" b="1" dirty="0" smtClean="0">
                <a:solidFill>
                  <a:schemeClr val="bg1">
                    <a:lumMod val="50000"/>
                  </a:schemeClr>
                </a:solidFill>
              </a:rPr>
              <a:t>Assessor Especial</a:t>
            </a:r>
            <a:endParaRPr lang="pt-BR" sz="1200" dirty="0">
              <a:solidFill>
                <a:schemeClr val="bg1">
                  <a:lumMod val="50000"/>
                </a:schemeClr>
              </a:solidFill>
            </a:endParaRPr>
          </a:p>
          <a:p>
            <a:pPr algn="ctr" fontAlgn="base"/>
            <a:r>
              <a:rPr lang="pt-BR" sz="1200" dirty="0">
                <a:solidFill>
                  <a:schemeClr val="bg1">
                    <a:lumMod val="50000"/>
                  </a:schemeClr>
                </a:solidFill>
              </a:rPr>
              <a:t> </a:t>
            </a:r>
            <a:endParaRPr lang="pt-BR" sz="1200" u="sng" dirty="0">
              <a:solidFill>
                <a:schemeClr val="bg1">
                  <a:lumMod val="50000"/>
                </a:schemeClr>
              </a:solidFill>
            </a:endParaRPr>
          </a:p>
          <a:p>
            <a:pPr algn="ctr" fontAlgn="base"/>
            <a:r>
              <a:rPr lang="pt-BR" sz="1200" b="1" u="sng" dirty="0" smtClean="0">
                <a:solidFill>
                  <a:schemeClr val="bg1">
                    <a:lumMod val="50000"/>
                  </a:schemeClr>
                </a:solidFill>
              </a:rPr>
              <a:t>Coordenação </a:t>
            </a:r>
            <a:r>
              <a:rPr lang="pt-BR" sz="1200" b="1" u="sng" dirty="0">
                <a:solidFill>
                  <a:schemeClr val="bg1">
                    <a:lumMod val="50000"/>
                  </a:schemeClr>
                </a:solidFill>
              </a:rPr>
              <a:t>de </a:t>
            </a:r>
            <a:r>
              <a:rPr lang="pt-BR" sz="1200" b="1" u="sng" dirty="0" smtClean="0">
                <a:solidFill>
                  <a:schemeClr val="bg1">
                    <a:lumMod val="50000"/>
                  </a:schemeClr>
                </a:solidFill>
              </a:rPr>
              <a:t>Planejamento</a:t>
            </a:r>
            <a:endParaRPr lang="pt-BR" sz="1200" u="sng"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a:solidFill>
                  <a:schemeClr val="bg1">
                    <a:lumMod val="50000"/>
                  </a:schemeClr>
                </a:solidFill>
              </a:rPr>
              <a:t>Rodrigo Vidal da Costa</a:t>
            </a:r>
          </a:p>
          <a:p>
            <a:pPr algn="ctr" fontAlgn="base"/>
            <a:r>
              <a:rPr lang="pt-BR" sz="1200" b="1" dirty="0">
                <a:solidFill>
                  <a:schemeClr val="bg1">
                    <a:lumMod val="50000"/>
                  </a:schemeClr>
                </a:solidFill>
              </a:rPr>
              <a:t>Coordenador de Planejamento</a:t>
            </a:r>
            <a:endParaRPr lang="pt-BR" sz="1200"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a:solidFill>
                  <a:schemeClr val="bg1">
                    <a:lumMod val="50000"/>
                  </a:schemeClr>
                </a:solidFill>
              </a:rPr>
              <a:t>Marlúcia Sousa Gonçalves Nunes</a:t>
            </a:r>
          </a:p>
          <a:p>
            <a:pPr algn="ctr" fontAlgn="base"/>
            <a:r>
              <a:rPr lang="pt-BR" sz="1200" b="1" dirty="0">
                <a:solidFill>
                  <a:schemeClr val="bg1">
                    <a:lumMod val="50000"/>
                  </a:schemeClr>
                </a:solidFill>
              </a:rPr>
              <a:t>Diretora de Projetos de Mobilização Social</a:t>
            </a:r>
            <a:endParaRPr lang="pt-BR" sz="1200"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smtClean="0">
                <a:solidFill>
                  <a:schemeClr val="bg1">
                    <a:lumMod val="50000"/>
                  </a:schemeClr>
                </a:solidFill>
              </a:rPr>
              <a:t>Thiago Mendonça Chagas</a:t>
            </a:r>
            <a:endParaRPr lang="pt-BR" sz="1200" dirty="0">
              <a:solidFill>
                <a:schemeClr val="bg1">
                  <a:lumMod val="50000"/>
                </a:schemeClr>
              </a:solidFill>
            </a:endParaRPr>
          </a:p>
          <a:p>
            <a:pPr algn="ctr" fontAlgn="base"/>
            <a:r>
              <a:rPr lang="pt-BR" sz="1200" b="1" dirty="0">
                <a:solidFill>
                  <a:schemeClr val="bg1">
                    <a:lumMod val="50000"/>
                  </a:schemeClr>
                </a:solidFill>
              </a:rPr>
              <a:t>Diretora de Informações de </a:t>
            </a:r>
            <a:r>
              <a:rPr lang="pt-BR" sz="1200" b="1" dirty="0" smtClean="0">
                <a:solidFill>
                  <a:schemeClr val="bg1">
                    <a:lumMod val="50000"/>
                  </a:schemeClr>
                </a:solidFill>
              </a:rPr>
              <a:t>Ouvidoria</a:t>
            </a:r>
          </a:p>
          <a:p>
            <a:pPr algn="ctr" fontAlgn="base"/>
            <a:endParaRPr lang="pt-BR" sz="1200" b="1" dirty="0">
              <a:solidFill>
                <a:schemeClr val="bg1">
                  <a:lumMod val="50000"/>
                </a:schemeClr>
              </a:solidFill>
            </a:endParaRPr>
          </a:p>
          <a:p>
            <a:pPr algn="ctr" fontAlgn="base"/>
            <a:r>
              <a:rPr lang="pt-BR" sz="1200" dirty="0">
                <a:solidFill>
                  <a:schemeClr val="bg1">
                    <a:lumMod val="50000"/>
                  </a:schemeClr>
                </a:solidFill>
              </a:rPr>
              <a:t>Luís Eduardo Noronha Santos</a:t>
            </a:r>
          </a:p>
          <a:p>
            <a:pPr algn="ctr" fontAlgn="base"/>
            <a:r>
              <a:rPr lang="pt-BR" sz="1200" b="1" dirty="0" smtClean="0">
                <a:solidFill>
                  <a:schemeClr val="bg1">
                    <a:lumMod val="50000"/>
                  </a:schemeClr>
                </a:solidFill>
              </a:rPr>
              <a:t>Estagiário</a:t>
            </a:r>
          </a:p>
          <a:p>
            <a:pPr algn="ctr" fontAlgn="base"/>
            <a:endParaRPr lang="pt-BR" sz="1200" b="1" dirty="0">
              <a:solidFill>
                <a:schemeClr val="bg1">
                  <a:lumMod val="50000"/>
                </a:schemeClr>
              </a:solidFill>
            </a:endParaRPr>
          </a:p>
          <a:p>
            <a:pPr algn="ctr"/>
            <a:r>
              <a:rPr lang="pt-BR" sz="1200" b="1" u="sng" dirty="0" smtClean="0">
                <a:solidFill>
                  <a:schemeClr val="bg1">
                    <a:lumMod val="50000"/>
                  </a:schemeClr>
                </a:solidFill>
              </a:rPr>
              <a:t>Coordenação de Atendimento ao Cidadão</a:t>
            </a:r>
            <a:endParaRPr lang="pt-BR" sz="1200" u="sng" dirty="0" smtClean="0">
              <a:solidFill>
                <a:schemeClr val="bg1">
                  <a:lumMod val="50000"/>
                </a:schemeClr>
              </a:solidFill>
            </a:endParaRPr>
          </a:p>
          <a:p>
            <a:pPr algn="ctr" fontAlgn="base"/>
            <a:r>
              <a:rPr lang="pt-BR" sz="1200" dirty="0" smtClean="0">
                <a:solidFill>
                  <a:schemeClr val="bg1">
                    <a:lumMod val="50000"/>
                  </a:schemeClr>
                </a:solidFill>
              </a:rPr>
              <a:t> </a:t>
            </a:r>
          </a:p>
          <a:p>
            <a:pPr algn="ctr" fontAlgn="base"/>
            <a:r>
              <a:rPr lang="pt-BR" sz="1200" dirty="0" smtClean="0">
                <a:solidFill>
                  <a:schemeClr val="bg1">
                    <a:lumMod val="50000"/>
                  </a:schemeClr>
                </a:solidFill>
              </a:rPr>
              <a:t>Roberson Bruno Lobo Olivieri</a:t>
            </a:r>
          </a:p>
          <a:p>
            <a:pPr algn="ctr" fontAlgn="base"/>
            <a:r>
              <a:rPr lang="pt-BR" sz="1200" b="1" dirty="0" smtClean="0">
                <a:solidFill>
                  <a:schemeClr val="bg1">
                    <a:lumMod val="50000"/>
                  </a:schemeClr>
                </a:solidFill>
              </a:rPr>
              <a:t>Coordenador de Atendimento ao Cidadão</a:t>
            </a:r>
            <a:endParaRPr lang="pt-BR" sz="1200" dirty="0" smtClean="0">
              <a:solidFill>
                <a:schemeClr val="bg1">
                  <a:lumMod val="50000"/>
                </a:schemeClr>
              </a:solidFill>
            </a:endParaRPr>
          </a:p>
          <a:p>
            <a:pPr algn="ctr" fontAlgn="base"/>
            <a:endParaRPr lang="pt-BR" sz="1200" dirty="0"/>
          </a:p>
        </p:txBody>
      </p:sp>
      <p:sp>
        <p:nvSpPr>
          <p:cNvPr id="32" name="Retângulo de cantos arredondados 31"/>
          <p:cNvSpPr/>
          <p:nvPr/>
        </p:nvSpPr>
        <p:spPr>
          <a:xfrm>
            <a:off x="3442287" y="1187355"/>
            <a:ext cx="3177874" cy="6824677"/>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CaixaDeTexto 32"/>
          <p:cNvSpPr txBox="1"/>
          <p:nvPr/>
        </p:nvSpPr>
        <p:spPr>
          <a:xfrm>
            <a:off x="3421794" y="1187355"/>
            <a:ext cx="3283831" cy="682467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rtlCol="0" anchor="ctr" anchorCtr="0">
            <a:noAutofit/>
          </a:bodyPr>
          <a:lstStyle/>
          <a:p>
            <a:pPr algn="ctr" fontAlgn="base"/>
            <a:endParaRPr lang="pt-BR" sz="1200" dirty="0" smtClean="0">
              <a:solidFill>
                <a:srgbClr val="0071BC"/>
              </a:solidFill>
            </a:endParaRPr>
          </a:p>
          <a:p>
            <a:pPr algn="ctr" fontAlgn="base"/>
            <a:r>
              <a:rPr lang="pt-BR" sz="1200" dirty="0" smtClean="0">
                <a:solidFill>
                  <a:schemeClr val="bg1">
                    <a:lumMod val="50000"/>
                  </a:schemeClr>
                </a:solidFill>
              </a:rPr>
              <a:t>Litcya </a:t>
            </a:r>
            <a:r>
              <a:rPr lang="pt-BR" sz="1200" dirty="0">
                <a:solidFill>
                  <a:schemeClr val="bg1">
                    <a:lumMod val="50000"/>
                  </a:schemeClr>
                </a:solidFill>
              </a:rPr>
              <a:t>Coelho </a:t>
            </a:r>
            <a:r>
              <a:rPr lang="pt-BR" sz="1200" dirty="0" smtClean="0">
                <a:solidFill>
                  <a:schemeClr val="bg1">
                    <a:lumMod val="50000"/>
                  </a:schemeClr>
                </a:solidFill>
              </a:rPr>
              <a:t>Alves</a:t>
            </a:r>
          </a:p>
          <a:p>
            <a:pPr algn="ctr" fontAlgn="base"/>
            <a:r>
              <a:rPr lang="pt-BR" sz="1200" b="1" dirty="0" smtClean="0">
                <a:solidFill>
                  <a:schemeClr val="bg1">
                    <a:lumMod val="50000"/>
                  </a:schemeClr>
                </a:solidFill>
              </a:rPr>
              <a:t>Diretora </a:t>
            </a:r>
            <a:r>
              <a:rPr lang="pt-BR" sz="1200" b="1" dirty="0">
                <a:solidFill>
                  <a:schemeClr val="bg1">
                    <a:lumMod val="50000"/>
                  </a:schemeClr>
                </a:solidFill>
              </a:rPr>
              <a:t>de Recebimento e Tratamento de Manifestações</a:t>
            </a:r>
            <a:endParaRPr lang="pt-BR" sz="1200"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a:solidFill>
                  <a:schemeClr val="bg1">
                    <a:lumMod val="50000"/>
                  </a:schemeClr>
                </a:solidFill>
              </a:rPr>
              <a:t>João Manoel de Morais Leite</a:t>
            </a:r>
          </a:p>
          <a:p>
            <a:pPr algn="ctr" fontAlgn="base"/>
            <a:r>
              <a:rPr lang="pt-BR" sz="1200" b="1" dirty="0">
                <a:solidFill>
                  <a:schemeClr val="bg1">
                    <a:lumMod val="50000"/>
                  </a:schemeClr>
                </a:solidFill>
              </a:rPr>
              <a:t>Diretor de Acompanhamento de Denúncias</a:t>
            </a:r>
            <a:endParaRPr lang="pt-BR" sz="1200" dirty="0">
              <a:solidFill>
                <a:schemeClr val="bg1">
                  <a:lumMod val="50000"/>
                </a:schemeClr>
              </a:solidFill>
            </a:endParaRPr>
          </a:p>
          <a:p>
            <a:pPr algn="ctr" fontAlgn="base"/>
            <a:r>
              <a:rPr lang="pt-BR" sz="1200" dirty="0">
                <a:solidFill>
                  <a:schemeClr val="bg1">
                    <a:lumMod val="50000"/>
                  </a:schemeClr>
                </a:solidFill>
              </a:rPr>
              <a:t> </a:t>
            </a:r>
            <a:endParaRPr lang="pt-BR" sz="1200" dirty="0" smtClean="0">
              <a:solidFill>
                <a:schemeClr val="bg1">
                  <a:lumMod val="50000"/>
                </a:schemeClr>
              </a:solidFill>
            </a:endParaRPr>
          </a:p>
          <a:p>
            <a:pPr algn="ctr" fontAlgn="base"/>
            <a:r>
              <a:rPr lang="pt-BR" sz="1200" dirty="0">
                <a:solidFill>
                  <a:schemeClr val="bg1">
                    <a:lumMod val="50000"/>
                  </a:schemeClr>
                </a:solidFill>
              </a:rPr>
              <a:t>Cintia de Melo Machado</a:t>
            </a:r>
          </a:p>
          <a:p>
            <a:pPr algn="ctr" fontAlgn="base"/>
            <a:r>
              <a:rPr lang="pt-BR" sz="1200" b="1" dirty="0">
                <a:solidFill>
                  <a:schemeClr val="bg1">
                    <a:lumMod val="50000"/>
                  </a:schemeClr>
                </a:solidFill>
              </a:rPr>
              <a:t>Gestora de Políticas Públicas e </a:t>
            </a:r>
            <a:r>
              <a:rPr lang="pt-BR" sz="1200" b="1" dirty="0" smtClean="0">
                <a:solidFill>
                  <a:schemeClr val="bg1">
                    <a:lumMod val="50000"/>
                  </a:schemeClr>
                </a:solidFill>
              </a:rPr>
              <a:t>Gestora</a:t>
            </a:r>
          </a:p>
          <a:p>
            <a:pPr algn="ctr" fontAlgn="base"/>
            <a:r>
              <a:rPr lang="pt-BR" sz="1200" b="1" dirty="0" smtClean="0">
                <a:solidFill>
                  <a:schemeClr val="bg1">
                    <a:lumMod val="50000"/>
                  </a:schemeClr>
                </a:solidFill>
              </a:rPr>
              <a:t>Governamental</a:t>
            </a:r>
          </a:p>
          <a:p>
            <a:pPr algn="ctr" fontAlgn="base"/>
            <a:endParaRPr lang="pt-BR" sz="1200" b="1" dirty="0">
              <a:solidFill>
                <a:schemeClr val="bg1">
                  <a:lumMod val="50000"/>
                </a:schemeClr>
              </a:solidFill>
            </a:endParaRPr>
          </a:p>
          <a:p>
            <a:pPr algn="ctr" fontAlgn="base"/>
            <a:r>
              <a:rPr lang="pt-BR" sz="1200" dirty="0">
                <a:solidFill>
                  <a:schemeClr val="bg1">
                    <a:lumMod val="50000"/>
                  </a:schemeClr>
                </a:solidFill>
              </a:rPr>
              <a:t>Fernanda da Silva </a:t>
            </a:r>
            <a:r>
              <a:rPr lang="pt-BR" sz="1200" dirty="0" smtClean="0">
                <a:solidFill>
                  <a:schemeClr val="bg1">
                    <a:lumMod val="50000"/>
                  </a:schemeClr>
                </a:solidFill>
              </a:rPr>
              <a:t>Lima</a:t>
            </a:r>
          </a:p>
          <a:p>
            <a:pPr algn="ctr" fontAlgn="base"/>
            <a:r>
              <a:rPr lang="pt-BR" sz="1200" b="1" dirty="0" smtClean="0">
                <a:solidFill>
                  <a:schemeClr val="bg1">
                    <a:lumMod val="50000"/>
                  </a:schemeClr>
                </a:solidFill>
              </a:rPr>
              <a:t>Estagiária</a:t>
            </a:r>
            <a:endParaRPr lang="pt-BR" sz="1200" b="1" dirty="0">
              <a:solidFill>
                <a:schemeClr val="bg1">
                  <a:lumMod val="50000"/>
                </a:schemeClr>
              </a:solidFill>
            </a:endParaRPr>
          </a:p>
          <a:p>
            <a:pPr algn="ctr" fontAlgn="base"/>
            <a:r>
              <a:rPr lang="pt-BR" sz="1200" dirty="0">
                <a:solidFill>
                  <a:schemeClr val="bg1">
                    <a:lumMod val="50000"/>
                  </a:schemeClr>
                </a:solidFill>
              </a:rPr>
              <a:t> </a:t>
            </a:r>
          </a:p>
          <a:p>
            <a:pPr algn="ctr"/>
            <a:r>
              <a:rPr lang="pt-BR" sz="1200" b="1" u="sng" dirty="0">
                <a:solidFill>
                  <a:schemeClr val="bg1">
                    <a:lumMod val="50000"/>
                  </a:schemeClr>
                </a:solidFill>
              </a:rPr>
              <a:t>Coordenadoria de Articulação de Ouvidorias</a:t>
            </a:r>
            <a:endParaRPr lang="pt-BR" sz="1200" u="sng"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a:solidFill>
                  <a:schemeClr val="bg1">
                    <a:lumMod val="50000"/>
                  </a:schemeClr>
                </a:solidFill>
              </a:rPr>
              <a:t>Frederico Aragão Veras</a:t>
            </a:r>
          </a:p>
          <a:p>
            <a:pPr algn="ctr" fontAlgn="base"/>
            <a:r>
              <a:rPr lang="pt-BR" sz="1200" b="1" dirty="0" smtClean="0">
                <a:solidFill>
                  <a:schemeClr val="bg1">
                    <a:lumMod val="50000"/>
                  </a:schemeClr>
                </a:solidFill>
              </a:rPr>
              <a:t>Coordenador </a:t>
            </a:r>
            <a:r>
              <a:rPr lang="pt-BR" sz="1200" b="1" dirty="0">
                <a:solidFill>
                  <a:schemeClr val="bg1">
                    <a:lumMod val="50000"/>
                  </a:schemeClr>
                </a:solidFill>
              </a:rPr>
              <a:t>de Articulação de Ouvidoria</a:t>
            </a:r>
            <a:endParaRPr lang="pt-BR" sz="1200"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a:solidFill>
                  <a:schemeClr val="bg1">
                    <a:lumMod val="50000"/>
                  </a:schemeClr>
                </a:solidFill>
              </a:rPr>
              <a:t>Aline dos Anjos Carneiro Cruz</a:t>
            </a:r>
          </a:p>
          <a:p>
            <a:pPr algn="ctr" fontAlgn="base"/>
            <a:r>
              <a:rPr lang="pt-BR" sz="1200" b="1" dirty="0" smtClean="0">
                <a:solidFill>
                  <a:schemeClr val="bg1">
                    <a:lumMod val="50000"/>
                  </a:schemeClr>
                </a:solidFill>
              </a:rPr>
              <a:t>Diretora </a:t>
            </a:r>
            <a:r>
              <a:rPr lang="pt-BR" sz="1200" b="1" dirty="0">
                <a:solidFill>
                  <a:schemeClr val="bg1">
                    <a:lumMod val="50000"/>
                  </a:schemeClr>
                </a:solidFill>
              </a:rPr>
              <a:t>de Acompanhamento de </a:t>
            </a:r>
            <a:r>
              <a:rPr lang="pt-BR" sz="1200" b="1" dirty="0" smtClean="0">
                <a:solidFill>
                  <a:schemeClr val="bg1">
                    <a:lumMod val="50000"/>
                  </a:schemeClr>
                </a:solidFill>
              </a:rPr>
              <a:t>Ouvidorias </a:t>
            </a:r>
          </a:p>
          <a:p>
            <a:pPr algn="ctr" fontAlgn="base"/>
            <a:r>
              <a:rPr lang="pt-BR" sz="1200" b="1" dirty="0" smtClean="0">
                <a:solidFill>
                  <a:schemeClr val="bg1">
                    <a:lumMod val="50000"/>
                  </a:schemeClr>
                </a:solidFill>
              </a:rPr>
              <a:t>das </a:t>
            </a:r>
            <a:r>
              <a:rPr lang="pt-BR" sz="1200" b="1" dirty="0">
                <a:solidFill>
                  <a:schemeClr val="bg1">
                    <a:lumMod val="50000"/>
                  </a:schemeClr>
                </a:solidFill>
              </a:rPr>
              <a:t>Áreas </a:t>
            </a:r>
            <a:r>
              <a:rPr lang="pt-BR" sz="1200" b="1" dirty="0" smtClean="0">
                <a:solidFill>
                  <a:schemeClr val="bg1">
                    <a:lumMod val="50000"/>
                  </a:schemeClr>
                </a:solidFill>
              </a:rPr>
              <a:t>Social </a:t>
            </a:r>
            <a:r>
              <a:rPr lang="pt-BR" sz="1200" b="1" dirty="0">
                <a:solidFill>
                  <a:schemeClr val="bg1">
                    <a:lumMod val="50000"/>
                  </a:schemeClr>
                </a:solidFill>
              </a:rPr>
              <a:t>e Econômica</a:t>
            </a:r>
            <a:endParaRPr lang="pt-BR" sz="1200" dirty="0">
              <a:solidFill>
                <a:schemeClr val="bg1">
                  <a:lumMod val="50000"/>
                </a:schemeClr>
              </a:solidFill>
            </a:endParaRPr>
          </a:p>
          <a:p>
            <a:pPr algn="ctr" fontAlgn="base"/>
            <a:r>
              <a:rPr lang="pt-BR" sz="1200" dirty="0">
                <a:solidFill>
                  <a:schemeClr val="bg1">
                    <a:lumMod val="50000"/>
                  </a:schemeClr>
                </a:solidFill>
              </a:rPr>
              <a:t> </a:t>
            </a:r>
          </a:p>
          <a:p>
            <a:pPr algn="ctr" fontAlgn="base"/>
            <a:r>
              <a:rPr lang="pt-BR" sz="1200" dirty="0">
                <a:solidFill>
                  <a:schemeClr val="bg1">
                    <a:lumMod val="50000"/>
                  </a:schemeClr>
                </a:solidFill>
              </a:rPr>
              <a:t>Antônio Augusto Guterres Soares Filho</a:t>
            </a:r>
          </a:p>
          <a:p>
            <a:pPr algn="ctr" fontAlgn="base"/>
            <a:r>
              <a:rPr lang="pt-BR" sz="1200" b="1" dirty="0">
                <a:solidFill>
                  <a:schemeClr val="bg1">
                    <a:lumMod val="50000"/>
                  </a:schemeClr>
                </a:solidFill>
              </a:rPr>
              <a:t>Diretor de Acompanhamento de </a:t>
            </a:r>
            <a:r>
              <a:rPr lang="pt-BR" sz="1200" b="1" dirty="0" smtClean="0">
                <a:solidFill>
                  <a:schemeClr val="bg1">
                    <a:lumMod val="50000"/>
                  </a:schemeClr>
                </a:solidFill>
              </a:rPr>
              <a:t>Ouvidorias</a:t>
            </a:r>
          </a:p>
          <a:p>
            <a:pPr algn="ctr" fontAlgn="base"/>
            <a:r>
              <a:rPr lang="pt-BR" sz="1200" b="1" dirty="0" smtClean="0">
                <a:solidFill>
                  <a:schemeClr val="bg1">
                    <a:lumMod val="50000"/>
                  </a:schemeClr>
                </a:solidFill>
              </a:rPr>
              <a:t>das </a:t>
            </a:r>
            <a:r>
              <a:rPr lang="pt-BR" sz="1200" b="1" dirty="0">
                <a:solidFill>
                  <a:schemeClr val="bg1">
                    <a:lumMod val="50000"/>
                  </a:schemeClr>
                </a:solidFill>
              </a:rPr>
              <a:t>Áreas </a:t>
            </a:r>
            <a:r>
              <a:rPr lang="pt-BR" sz="1200" b="1" dirty="0" smtClean="0">
                <a:solidFill>
                  <a:schemeClr val="bg1">
                    <a:lumMod val="50000"/>
                  </a:schemeClr>
                </a:solidFill>
              </a:rPr>
              <a:t> de Governo </a:t>
            </a:r>
            <a:r>
              <a:rPr lang="pt-BR" sz="1200" b="1" dirty="0">
                <a:solidFill>
                  <a:schemeClr val="bg1">
                    <a:lumMod val="50000"/>
                  </a:schemeClr>
                </a:solidFill>
              </a:rPr>
              <a:t>e de </a:t>
            </a:r>
            <a:r>
              <a:rPr lang="pt-BR" sz="1200" b="1" dirty="0" smtClean="0">
                <a:solidFill>
                  <a:schemeClr val="bg1">
                    <a:lumMod val="50000"/>
                  </a:schemeClr>
                </a:solidFill>
              </a:rPr>
              <a:t>Infraestrutura</a:t>
            </a:r>
          </a:p>
          <a:p>
            <a:pPr algn="ctr" fontAlgn="base"/>
            <a:endParaRPr lang="pt-BR" sz="1200" dirty="0" smtClean="0">
              <a:solidFill>
                <a:schemeClr val="bg1">
                  <a:lumMod val="50000"/>
                </a:schemeClr>
              </a:solidFill>
            </a:endParaRPr>
          </a:p>
          <a:p>
            <a:pPr algn="ctr" fontAlgn="base"/>
            <a:r>
              <a:rPr lang="pt-BR" sz="1200" dirty="0" smtClean="0">
                <a:solidFill>
                  <a:schemeClr val="bg1">
                    <a:lumMod val="50000"/>
                  </a:schemeClr>
                </a:solidFill>
              </a:rPr>
              <a:t>Gustavo Duarte de Lima Boiba</a:t>
            </a:r>
            <a:endParaRPr lang="pt-BR" sz="1200" dirty="0">
              <a:solidFill>
                <a:schemeClr val="bg1">
                  <a:lumMod val="50000"/>
                </a:schemeClr>
              </a:solidFill>
            </a:endParaRPr>
          </a:p>
          <a:p>
            <a:pPr algn="ctr" fontAlgn="base"/>
            <a:r>
              <a:rPr lang="pt-BR" sz="1200" b="1" dirty="0">
                <a:solidFill>
                  <a:schemeClr val="bg1">
                    <a:lumMod val="50000"/>
                  </a:schemeClr>
                </a:solidFill>
              </a:rPr>
              <a:t>Estagiário</a:t>
            </a:r>
          </a:p>
          <a:p>
            <a:pPr algn="ctr" fontAlgn="base"/>
            <a:endParaRPr lang="pt-BR" sz="1200" dirty="0">
              <a:solidFill>
                <a:srgbClr val="C00000"/>
              </a:solidFill>
            </a:endParaRPr>
          </a:p>
        </p:txBody>
      </p:sp>
      <p:sp>
        <p:nvSpPr>
          <p:cNvPr id="16"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13118675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8">
            <a:extLst>
              <a:ext uri="{FF2B5EF4-FFF2-40B4-BE49-F238E27FC236}">
                <a16:creationId xmlns:a16="http://schemas.microsoft.com/office/drawing/2014/main" xmlns="" id="{CF5BE93F-A649-42C8-AEBD-2B75A390FADC}"/>
              </a:ext>
            </a:extLst>
          </p:cNvPr>
          <p:cNvSpPr>
            <a:spLocks noGrp="1"/>
          </p:cNvSpPr>
          <p:nvPr>
            <p:ph type="title"/>
          </p:nvPr>
        </p:nvSpPr>
        <p:spPr/>
        <p:txBody>
          <a:bodyPr lIns="0" tIns="0" rIns="0" bIns="0">
            <a:noAutofit/>
          </a:bodyPr>
          <a:lstStyle>
            <a:lvl1pPr algn="ctr">
              <a:defRPr sz="3600" baseline="0">
                <a:solidFill>
                  <a:schemeClr val="bg1"/>
                </a:solidFill>
              </a:defRPr>
            </a:lvl1pPr>
          </a:lstStyle>
          <a:p>
            <a:r>
              <a:rPr lang="en-US" dirty="0" smtClean="0"/>
              <a:t/>
            </a:r>
            <a:br>
              <a:rPr lang="en-US" dirty="0" smtClean="0"/>
            </a:br>
            <a:endParaRPr lang="ru-RU" dirty="0"/>
          </a:p>
        </p:txBody>
      </p:sp>
      <p:sp>
        <p:nvSpPr>
          <p:cNvPr id="5" name="Retângulo 4"/>
          <p:cNvSpPr/>
          <p:nvPr/>
        </p:nvSpPr>
        <p:spPr>
          <a:xfrm>
            <a:off x="641445" y="6387949"/>
            <a:ext cx="5595582" cy="369332"/>
          </a:xfrm>
          <a:prstGeom prst="rect">
            <a:avLst/>
          </a:prstGeom>
        </p:spPr>
        <p:txBody>
          <a:bodyPr wrap="square">
            <a:spAutoFit/>
          </a:bodyPr>
          <a:lstStyle/>
          <a:p>
            <a:pPr lvl="0" algn="just"/>
            <a:endParaRPr lang="pt-BR" dirty="0">
              <a:solidFill>
                <a:srgbClr val="0071BC"/>
              </a:solidFill>
            </a:endParaRPr>
          </a:p>
        </p:txBody>
      </p:sp>
      <p:sp>
        <p:nvSpPr>
          <p:cNvPr id="25" name="Title 28">
            <a:extLst>
              <a:ext uri="{FF2B5EF4-FFF2-40B4-BE49-F238E27FC236}">
                <a16:creationId xmlns:a16="http://schemas.microsoft.com/office/drawing/2014/main" xmlns="" id="{CF5BE93F-A649-42C8-AEBD-2B75A390FADC}"/>
              </a:ext>
            </a:extLst>
          </p:cNvPr>
          <p:cNvSpPr txBox="1">
            <a:spLocks/>
          </p:cNvSpPr>
          <p:nvPr/>
        </p:nvSpPr>
        <p:spPr>
          <a:xfrm>
            <a:off x="975026" y="-109182"/>
            <a:ext cx="4743450" cy="1039695"/>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3600" kern="1200" baseline="0">
                <a:solidFill>
                  <a:schemeClr val="bg1"/>
                </a:solidFill>
                <a:latin typeface="+mj-lt"/>
                <a:ea typeface="+mj-ea"/>
                <a:cs typeface="+mj-cs"/>
              </a:defRPr>
            </a:lvl1pPr>
          </a:lstStyle>
          <a:p>
            <a:r>
              <a:rPr lang="en-US" dirty="0" smtClean="0"/>
              <a:t/>
            </a:r>
            <a:br>
              <a:rPr lang="en-US" dirty="0" smtClean="0"/>
            </a:br>
            <a:r>
              <a:rPr lang="en-US" dirty="0" smtClean="0">
                <a:solidFill>
                  <a:schemeClr val="tx1"/>
                </a:solidFill>
              </a:rPr>
              <a:t>CONTATOS</a:t>
            </a:r>
            <a:endParaRPr lang="ru-RU" dirty="0">
              <a:solidFill>
                <a:schemeClr val="tx1"/>
              </a:solidFill>
            </a:endParaRPr>
          </a:p>
        </p:txBody>
      </p:sp>
      <p:sp>
        <p:nvSpPr>
          <p:cNvPr id="19" name="Retângulo 18"/>
          <p:cNvSpPr/>
          <p:nvPr/>
        </p:nvSpPr>
        <p:spPr>
          <a:xfrm>
            <a:off x="366551" y="1875869"/>
            <a:ext cx="2700470" cy="276999"/>
          </a:xfrm>
          <a:prstGeom prst="rect">
            <a:avLst/>
          </a:prstGeom>
        </p:spPr>
        <p:txBody>
          <a:bodyPr wrap="square">
            <a:spAutoFit/>
          </a:bodyPr>
          <a:lstStyle/>
          <a:p>
            <a:pPr fontAlgn="base"/>
            <a:endParaRPr lang="pt-BR" sz="1200" dirty="0"/>
          </a:p>
        </p:txBody>
      </p:sp>
      <p:graphicFrame>
        <p:nvGraphicFramePr>
          <p:cNvPr id="14" name="Diagrama 13"/>
          <p:cNvGraphicFramePr/>
          <p:nvPr>
            <p:extLst>
              <p:ext uri="{D42A27DB-BD31-4B8C-83A1-F6EECF244321}">
                <p14:modId xmlns:p14="http://schemas.microsoft.com/office/powerpoint/2010/main" val="1942841558"/>
              </p:ext>
            </p:extLst>
          </p:nvPr>
        </p:nvGraphicFramePr>
        <p:xfrm>
          <a:off x="464024" y="1651379"/>
          <a:ext cx="5936776" cy="631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m 14">
            <a:hlinkClick r:id="" action="ppaction://hlinkshowjump?jump=firstslide" tooltip="PÁGINA INICIAL"/>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299" y="8424644"/>
            <a:ext cx="914324" cy="518117"/>
          </a:xfrm>
          <a:prstGeom prst="rect">
            <a:avLst/>
          </a:prstGeom>
        </p:spPr>
      </p:pic>
      <p:pic>
        <p:nvPicPr>
          <p:cNvPr id="17" name="Imagem 16">
            <a:hlinkClick r:id="" action="ppaction://hlinkshowjump?jump=previousslide" tooltip="PÁGINA ANTERIOR"/>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9" y="8424642"/>
            <a:ext cx="798510" cy="518117"/>
          </a:xfrm>
          <a:prstGeom prst="rect">
            <a:avLst/>
          </a:prstGeom>
        </p:spPr>
      </p:pic>
      <p:pic>
        <p:nvPicPr>
          <p:cNvPr id="20" name="Imagem 19"/>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411" y="1755056"/>
            <a:ext cx="1173281" cy="837802"/>
          </a:xfrm>
          <a:prstGeom prst="rect">
            <a:avLst/>
          </a:prstGeom>
          <a:ln>
            <a:noFill/>
          </a:ln>
        </p:spPr>
      </p:pic>
      <p:pic>
        <p:nvPicPr>
          <p:cNvPr id="21" name="Imagem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4367" y="2985642"/>
            <a:ext cx="961318" cy="886215"/>
          </a:xfrm>
          <a:prstGeom prst="rect">
            <a:avLst/>
          </a:prstGeom>
          <a:ln>
            <a:noFill/>
          </a:ln>
        </p:spPr>
      </p:pic>
      <p:pic>
        <p:nvPicPr>
          <p:cNvPr id="22" name="Imagem 21"/>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3666" y="4314965"/>
            <a:ext cx="653642" cy="882555"/>
          </a:xfrm>
          <a:prstGeom prst="rect">
            <a:avLst/>
          </a:prstGeom>
          <a:ln>
            <a:noFill/>
          </a:ln>
        </p:spPr>
      </p:pic>
      <p:pic>
        <p:nvPicPr>
          <p:cNvPr id="23" name="Imagem 22"/>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2121" y="5737140"/>
            <a:ext cx="946627" cy="840131"/>
          </a:xfrm>
          <a:prstGeom prst="rect">
            <a:avLst/>
          </a:prstGeom>
          <a:ln>
            <a:noFill/>
          </a:ln>
        </p:spPr>
      </p:pic>
      <p:pic>
        <p:nvPicPr>
          <p:cNvPr id="24" name="Imagem 23"/>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6423" y="6838897"/>
            <a:ext cx="2223557" cy="1285494"/>
          </a:xfrm>
          <a:prstGeom prst="rect">
            <a:avLst/>
          </a:prstGeom>
          <a:ln>
            <a:noFill/>
          </a:ln>
          <a:effectLst>
            <a:outerShdw blurRad="292100" dist="139700" dir="2700000" algn="tl" rotWithShape="0">
              <a:srgbClr val="333333">
                <a:alpha val="65000"/>
              </a:srgbClr>
            </a:outerShdw>
          </a:effectLst>
        </p:spPr>
      </p:pic>
      <p:sp>
        <p:nvSpPr>
          <p:cNvPr id="18"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29581033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4" name="Imagem 23">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5" name="Imagem 24">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pic>
        <p:nvPicPr>
          <p:cNvPr id="18" name="Imagem 17">
            <a:hlinkClick r:id="rId7" action="ppaction://hlinksldjump" tooltip="MENU"/>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609" y="8480365"/>
            <a:ext cx="469549" cy="469549"/>
          </a:xfrm>
          <a:prstGeom prst="rect">
            <a:avLst/>
          </a:prstGeom>
        </p:spPr>
      </p:pic>
      <p:sp>
        <p:nvSpPr>
          <p:cNvPr id="28" name="CaixaDeTexto 27"/>
          <p:cNvSpPr txBox="1"/>
          <p:nvPr/>
        </p:nvSpPr>
        <p:spPr>
          <a:xfrm>
            <a:off x="3174251" y="8912015"/>
            <a:ext cx="496996" cy="253916"/>
          </a:xfrm>
          <a:prstGeom prst="rect">
            <a:avLst/>
          </a:prstGeom>
          <a:noFill/>
        </p:spPr>
        <p:txBody>
          <a:bodyPr wrap="square" rtlCol="0">
            <a:spAutoFit/>
          </a:bodyPr>
          <a:lstStyle/>
          <a:p>
            <a:pPr algn="ctr"/>
            <a:r>
              <a:rPr lang="pt-BR" sz="1050" dirty="0">
                <a:solidFill>
                  <a:schemeClr val="bg1">
                    <a:lumMod val="50000"/>
                  </a:schemeClr>
                </a:solidFill>
              </a:rPr>
              <a:t>6</a:t>
            </a:r>
          </a:p>
        </p:txBody>
      </p:sp>
      <p:sp>
        <p:nvSpPr>
          <p:cNvPr id="14"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114032"/>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TOTAL DE MANIFESTAÇÕES REGISTRADAS/MÊS</a:t>
            </a:r>
            <a:endParaRPr lang="ru-RU" dirty="0">
              <a:solidFill>
                <a:schemeClr val="accent1">
                  <a:lumMod val="75000"/>
                </a:schemeClr>
              </a:solidFill>
            </a:endParaRPr>
          </a:p>
        </p:txBody>
      </p:sp>
      <p:graphicFrame>
        <p:nvGraphicFramePr>
          <p:cNvPr id="17" name="Gráfico 16"/>
          <p:cNvGraphicFramePr>
            <a:graphicFrameLocks/>
          </p:cNvGraphicFramePr>
          <p:nvPr>
            <p:extLst/>
          </p:nvPr>
        </p:nvGraphicFramePr>
        <p:xfrm>
          <a:off x="-541274" y="2483999"/>
          <a:ext cx="8124826" cy="3957639"/>
        </p:xfrm>
        <a:graphic>
          <a:graphicData uri="http://schemas.openxmlformats.org/drawingml/2006/chart">
            <c:chart xmlns:c="http://schemas.openxmlformats.org/drawingml/2006/chart" xmlns:r="http://schemas.openxmlformats.org/officeDocument/2006/relationships" r:id="rId9"/>
          </a:graphicData>
        </a:graphic>
      </p:graphicFrame>
      <p:sp>
        <p:nvSpPr>
          <p:cNvPr id="22"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pic>
        <p:nvPicPr>
          <p:cNvPr id="10" name="Imagem 9">
            <a:hlinkClick r:id="rId10" action="ppaction://hlinksldjump" tooltip="MAIS INFORMAÇÕES"/>
          </p:cNvPr>
          <p:cNvPicPr>
            <a:picLocks noChangeAspect="1"/>
          </p:cNvPicPr>
          <p:nvPr/>
        </p:nvPicPr>
        <p:blipFill>
          <a:blip r:embed="rId11">
            <a:extLst>
              <a:ext uri="{BEBA8EAE-BF5A-486C-A8C5-ECC9F3942E4B}">
                <a14:imgProps xmlns:a14="http://schemas.microsoft.com/office/drawing/2010/main">
                  <a14:imgLayer r:embed="rId12">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Tree>
    <p:extLst>
      <p:ext uri="{BB962C8B-B14F-4D97-AF65-F5344CB8AC3E}">
        <p14:creationId xmlns:p14="http://schemas.microsoft.com/office/powerpoint/2010/main" val="11265867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11" name="Imagem 10">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12" name="Imagem 11">
            <a:hlinkClick r:id="" action="ppaction://hlinkshowjump?jump=previousslide" tooltip="PÁGINA ANTERIO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4" name="CaixaDeTexto 13"/>
          <p:cNvSpPr txBox="1"/>
          <p:nvPr/>
        </p:nvSpPr>
        <p:spPr>
          <a:xfrm>
            <a:off x="3174251" y="8912015"/>
            <a:ext cx="496996" cy="253916"/>
          </a:xfrm>
          <a:prstGeom prst="rect">
            <a:avLst/>
          </a:prstGeom>
          <a:noFill/>
        </p:spPr>
        <p:txBody>
          <a:bodyPr wrap="square" rtlCol="0">
            <a:spAutoFit/>
          </a:bodyPr>
          <a:lstStyle/>
          <a:p>
            <a:pPr algn="ctr"/>
            <a:r>
              <a:rPr lang="pt-BR" sz="1050" dirty="0" smtClean="0">
                <a:solidFill>
                  <a:schemeClr val="bg1">
                    <a:lumMod val="50000"/>
                  </a:schemeClr>
                </a:solidFill>
              </a:rPr>
              <a:t>6.1</a:t>
            </a:r>
            <a:endParaRPr lang="pt-BR" sz="1050" dirty="0">
              <a:solidFill>
                <a:schemeClr val="bg1">
                  <a:lumMod val="50000"/>
                </a:schemeClr>
              </a:solidFill>
            </a:endParaRPr>
          </a:p>
        </p:txBody>
      </p:sp>
      <p:sp>
        <p:nvSpPr>
          <p:cNvPr id="15" name="Retângulo de cantos arredondados 14"/>
          <p:cNvSpPr/>
          <p:nvPr/>
        </p:nvSpPr>
        <p:spPr>
          <a:xfrm>
            <a:off x="276765" y="4088690"/>
            <a:ext cx="6254800" cy="1716488"/>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tângulo 16"/>
          <p:cNvSpPr/>
          <p:nvPr/>
        </p:nvSpPr>
        <p:spPr>
          <a:xfrm>
            <a:off x="467259" y="4239188"/>
            <a:ext cx="5877240" cy="130765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R="0" lvl="0" indent="0" algn="just" fontAlgn="auto">
              <a:lnSpc>
                <a:spcPct val="100000"/>
              </a:lnSpc>
              <a:spcBef>
                <a:spcPts val="0"/>
              </a:spcBef>
              <a:spcAft>
                <a:spcPts val="0"/>
              </a:spcAft>
              <a:buClrTx/>
              <a:buSzTx/>
              <a:buFontTx/>
              <a:buNone/>
              <a:tabLst/>
              <a:defRPr/>
            </a:pPr>
            <a:r>
              <a:rPr lang="pt-BR" dirty="0">
                <a:solidFill>
                  <a:schemeClr val="bg1">
                    <a:lumMod val="50000"/>
                  </a:schemeClr>
                </a:solidFill>
              </a:rPr>
              <a:t>No </a:t>
            </a:r>
            <a:r>
              <a:rPr lang="pt-BR" dirty="0" smtClean="0">
                <a:solidFill>
                  <a:schemeClr val="bg1">
                    <a:lumMod val="50000"/>
                  </a:schemeClr>
                </a:solidFill>
              </a:rPr>
              <a:t>1° </a:t>
            </a:r>
            <a:r>
              <a:rPr lang="pt-BR" dirty="0">
                <a:solidFill>
                  <a:schemeClr val="bg1">
                    <a:lumMod val="50000"/>
                  </a:schemeClr>
                </a:solidFill>
              </a:rPr>
              <a:t>semestre de 2019 entre o mês de </a:t>
            </a:r>
            <a:r>
              <a:rPr lang="pt-BR" dirty="0" smtClean="0">
                <a:solidFill>
                  <a:schemeClr val="bg1">
                    <a:lumMod val="50000"/>
                  </a:schemeClr>
                </a:solidFill>
              </a:rPr>
              <a:t>maio </a:t>
            </a:r>
            <a:r>
              <a:rPr lang="pt-BR" dirty="0">
                <a:solidFill>
                  <a:schemeClr val="bg1">
                    <a:lumMod val="50000"/>
                  </a:schemeClr>
                </a:solidFill>
              </a:rPr>
              <a:t>e</a:t>
            </a:r>
            <a:r>
              <a:rPr lang="pt-BR" dirty="0" smtClean="0">
                <a:solidFill>
                  <a:schemeClr val="bg1">
                    <a:lumMod val="50000"/>
                  </a:schemeClr>
                </a:solidFill>
              </a:rPr>
              <a:t> </a:t>
            </a:r>
            <a:r>
              <a:rPr lang="pt-BR" dirty="0">
                <a:solidFill>
                  <a:schemeClr val="bg1">
                    <a:lumMod val="50000"/>
                  </a:schemeClr>
                </a:solidFill>
              </a:rPr>
              <a:t>junho observamos a diminuição no número de registro de </a:t>
            </a:r>
            <a:r>
              <a:rPr lang="pt-BR" dirty="0" smtClean="0">
                <a:solidFill>
                  <a:schemeClr val="bg1">
                    <a:lumMod val="50000"/>
                  </a:schemeClr>
                </a:solidFill>
              </a:rPr>
              <a:t>manifestações.</a:t>
            </a:r>
            <a:endParaRPr lang="pt-BR" dirty="0">
              <a:solidFill>
                <a:schemeClr val="bg1">
                  <a:lumMod val="50000"/>
                </a:schemeClr>
              </a:solidFill>
            </a:endParaRPr>
          </a:p>
        </p:txBody>
      </p:sp>
      <p:sp>
        <p:nvSpPr>
          <p:cNvPr id="18" name="Retângulo de cantos arredondados 17"/>
          <p:cNvSpPr/>
          <p:nvPr/>
        </p:nvSpPr>
        <p:spPr>
          <a:xfrm>
            <a:off x="276764" y="6084762"/>
            <a:ext cx="6254801" cy="1857456"/>
          </a:xfrm>
          <a:prstGeom prst="roundRect">
            <a:avLst/>
          </a:prstGeom>
          <a:solidFill>
            <a:schemeClr val="bg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tângulo 18"/>
          <p:cNvSpPr/>
          <p:nvPr/>
        </p:nvSpPr>
        <p:spPr>
          <a:xfrm>
            <a:off x="439239" y="6238991"/>
            <a:ext cx="5856060" cy="155808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just">
              <a:defRPr/>
            </a:pPr>
            <a:r>
              <a:rPr lang="pt-BR" dirty="0">
                <a:solidFill>
                  <a:schemeClr val="bg1">
                    <a:lumMod val="50000"/>
                  </a:schemeClr>
                </a:solidFill>
              </a:rPr>
              <a:t>Ao compararmos os três exercícios verifica-se que no mês de Junho sempre existe uma queda no total de manifestações registradas, </a:t>
            </a:r>
            <a:r>
              <a:rPr lang="pt-BR" dirty="0" smtClean="0">
                <a:solidFill>
                  <a:schemeClr val="bg1">
                    <a:lumMod val="50000"/>
                  </a:schemeClr>
                </a:solidFill>
              </a:rPr>
              <a:t>ocorrendo em proporção  </a:t>
            </a:r>
            <a:r>
              <a:rPr lang="pt-BR" dirty="0">
                <a:solidFill>
                  <a:schemeClr val="bg1">
                    <a:lumMod val="50000"/>
                  </a:schemeClr>
                </a:solidFill>
              </a:rPr>
              <a:t>maior </a:t>
            </a:r>
            <a:r>
              <a:rPr lang="pt-BR" dirty="0" smtClean="0">
                <a:solidFill>
                  <a:schemeClr val="bg1">
                    <a:lumMod val="50000"/>
                  </a:schemeClr>
                </a:solidFill>
              </a:rPr>
              <a:t>no </a:t>
            </a:r>
            <a:r>
              <a:rPr lang="pt-BR" dirty="0">
                <a:solidFill>
                  <a:schemeClr val="bg1">
                    <a:lumMod val="50000"/>
                  </a:schemeClr>
                </a:solidFill>
              </a:rPr>
              <a:t>ano de 2019.</a:t>
            </a:r>
          </a:p>
        </p:txBody>
      </p:sp>
      <p:grpSp>
        <p:nvGrpSpPr>
          <p:cNvPr id="22" name="Grupo 21"/>
          <p:cNvGrpSpPr/>
          <p:nvPr/>
        </p:nvGrpSpPr>
        <p:grpSpPr>
          <a:xfrm>
            <a:off x="276766" y="2112250"/>
            <a:ext cx="6254799" cy="1697724"/>
            <a:chOff x="35382" y="-4670534"/>
            <a:chExt cx="6291966" cy="1697724"/>
          </a:xfrm>
          <a:solidFill>
            <a:schemeClr val="bg1"/>
          </a:solidFill>
        </p:grpSpPr>
        <p:sp>
          <p:nvSpPr>
            <p:cNvPr id="23" name="Retângulo de cantos arredondados 22"/>
            <p:cNvSpPr/>
            <p:nvPr userDrawn="1"/>
          </p:nvSpPr>
          <p:spPr>
            <a:xfrm>
              <a:off x="35382" y="-4670534"/>
              <a:ext cx="6291966" cy="1697724"/>
            </a:xfrm>
            <a:prstGeom prst="roundRect">
              <a:avLst/>
            </a:pr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tângulo 23"/>
            <p:cNvSpPr/>
            <p:nvPr/>
          </p:nvSpPr>
          <p:spPr>
            <a:xfrm>
              <a:off x="207365" y="-4256731"/>
              <a:ext cx="5877240" cy="126844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R="0" lvl="0" indent="0" algn="just" fontAlgn="auto">
                <a:lnSpc>
                  <a:spcPct val="100000"/>
                </a:lnSpc>
                <a:spcBef>
                  <a:spcPts val="0"/>
                </a:spcBef>
                <a:spcAft>
                  <a:spcPts val="0"/>
                </a:spcAft>
                <a:buClrTx/>
                <a:buSzTx/>
                <a:buFontTx/>
                <a:buNone/>
                <a:tabLst/>
                <a:defRPr/>
              </a:pPr>
              <a:r>
                <a:rPr lang="pt-BR" dirty="0" smtClean="0">
                  <a:solidFill>
                    <a:schemeClr val="bg1">
                      <a:lumMod val="50000"/>
                    </a:schemeClr>
                  </a:solidFill>
                </a:rPr>
                <a:t>Ao compararmos os primeiros Semestres de 2017 a 2019, observamos o crescimento do registro de manifestações, tendo 2019 superado em 40% 2017 e em 17% 2018.</a:t>
              </a:r>
            </a:p>
            <a:p>
              <a:pPr lvl="0" algn="just"/>
              <a:endParaRPr lang="pt-BR" sz="1800" b="0" dirty="0">
                <a:solidFill>
                  <a:srgbClr val="0071BC"/>
                </a:solidFill>
              </a:endParaRPr>
            </a:p>
          </p:txBody>
        </p:sp>
      </p:grpSp>
      <p:sp>
        <p:nvSpPr>
          <p:cNvPr id="20"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104336"/>
            <a:ext cx="4743450" cy="1039695"/>
          </a:xfrm>
        </p:spPr>
        <p:txBody>
          <a:bodyPr lIns="0" tIns="0" rIns="0" bIns="0">
            <a:noAutofit/>
          </a:bodyPr>
          <a:lstStyle>
            <a:lvl1pPr algn="ctr">
              <a:defRPr sz="3600" baseline="0">
                <a:solidFill>
                  <a:schemeClr val="bg1"/>
                </a:solidFill>
              </a:defRPr>
            </a:lvl1pPr>
          </a:lstStyle>
          <a:p>
            <a:r>
              <a:rPr lang="en-US" smtClean="0"/>
              <a:t/>
            </a:r>
            <a:br>
              <a:rPr lang="en-US" smtClean="0"/>
            </a:br>
            <a:r>
              <a:rPr lang="en-US" smtClean="0">
                <a:solidFill>
                  <a:schemeClr val="accent1">
                    <a:lumMod val="75000"/>
                  </a:schemeClr>
                </a:solidFill>
              </a:rPr>
              <a:t/>
            </a:r>
            <a:br>
              <a:rPr lang="en-US" smtClean="0">
                <a:solidFill>
                  <a:schemeClr val="accent1">
                    <a:lumMod val="75000"/>
                  </a:schemeClr>
                </a:solidFill>
              </a:rPr>
            </a:br>
            <a:r>
              <a:rPr lang="en-US" smtClean="0">
                <a:solidFill>
                  <a:schemeClr val="accent1">
                    <a:lumMod val="75000"/>
                  </a:schemeClr>
                </a:solidFill>
              </a:rPr>
              <a:t>ANÁLISE DO TOTAL DE MANIFESTAÇÕES REGISTRADAS/MÊS</a:t>
            </a:r>
            <a:endParaRPr lang="ru-RU" dirty="0">
              <a:solidFill>
                <a:schemeClr val="accent1">
                  <a:lumMod val="75000"/>
                </a:schemeClr>
              </a:solidFill>
            </a:endParaRPr>
          </a:p>
        </p:txBody>
      </p:sp>
      <p:sp>
        <p:nvSpPr>
          <p:cNvPr id="21"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smtClean="0">
                <a:solidFill>
                  <a:schemeClr val="bg1"/>
                </a:solidFill>
              </a:rPr>
              <a:t>1º</a:t>
            </a:r>
          </a:p>
          <a:p>
            <a:r>
              <a:rPr lang="en-US" smtClean="0">
                <a:solidFill>
                  <a:schemeClr val="bg1"/>
                </a:solidFill>
              </a:rPr>
              <a:t>Sem.</a:t>
            </a:r>
          </a:p>
          <a:p>
            <a:r>
              <a:rPr lang="en-US"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29101633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0" name="Imagem 19">
            <a:hlinkClick r:id="rId3" action="ppaction://hlinksldjump" tooltip="PRÓXIMA PÁGINA"/>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1" name="Imagem 20">
            <a:hlinkClick r:id="rId5" action="ppaction://hlinksldjump" tooltip="PÁGINA ANTERIOR"/>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1009650" y="227168"/>
            <a:ext cx="4743450" cy="1039695"/>
          </a:xfrm>
        </p:spPr>
        <p:txBody>
          <a:bodyPr lIns="0" tIns="0" rIns="0" bIns="0">
            <a:noAutofit/>
          </a:bodyPr>
          <a:lstStyle>
            <a:lvl1pPr algn="ctr">
              <a:defRPr sz="3600" baseline="0">
                <a:solidFill>
                  <a:schemeClr val="bg1"/>
                </a:solidFill>
              </a:defRPr>
            </a:lvl1pPr>
          </a:lstStyle>
          <a:p>
            <a:r>
              <a:rPr lang="en-US" smtClean="0"/>
              <a:t/>
            </a:r>
            <a:br>
              <a:rPr lang="en-US" smtClean="0"/>
            </a:br>
            <a:r>
              <a:rPr lang="en-US" smtClean="0"/>
              <a:t/>
            </a:r>
            <a:br>
              <a:rPr lang="en-US" smtClean="0"/>
            </a:br>
            <a:r>
              <a:rPr lang="en-US" sz="2800" smtClean="0">
                <a:solidFill>
                  <a:schemeClr val="accent1">
                    <a:lumMod val="75000"/>
                  </a:schemeClr>
                </a:solidFill>
              </a:rPr>
              <a:t>MÉDIA DIÁRIA E MENSAL – 1º SEMESTRE DE 2019</a:t>
            </a:r>
            <a:r>
              <a:rPr lang="en-US" smtClean="0">
                <a:solidFill>
                  <a:schemeClr val="accent1">
                    <a:lumMod val="75000"/>
                  </a:schemeClr>
                </a:solidFill>
              </a:rPr>
              <a:t/>
            </a:r>
            <a:br>
              <a:rPr lang="en-US" smtClean="0">
                <a:solidFill>
                  <a:schemeClr val="accent1">
                    <a:lumMod val="75000"/>
                  </a:schemeClr>
                </a:solidFill>
              </a:rPr>
            </a:br>
            <a:r>
              <a:rPr lang="en-US" smtClean="0">
                <a:solidFill>
                  <a:schemeClr val="accent1">
                    <a:lumMod val="75000"/>
                  </a:schemeClr>
                </a:solidFill>
              </a:rPr>
              <a:t/>
            </a:r>
            <a:br>
              <a:rPr lang="en-US" smtClean="0">
                <a:solidFill>
                  <a:schemeClr val="accent1">
                    <a:lumMod val="75000"/>
                  </a:schemeClr>
                </a:solidFill>
              </a:rPr>
            </a:br>
            <a:endParaRPr lang="ru-RU" dirty="0">
              <a:solidFill>
                <a:schemeClr val="accent1">
                  <a:lumMod val="75000"/>
                </a:schemeClr>
              </a:solidFill>
            </a:endParaRPr>
          </a:p>
        </p:txBody>
      </p:sp>
      <p:sp>
        <p:nvSpPr>
          <p:cNvPr id="15" name="CaixaDeTexto 14"/>
          <p:cNvSpPr txBox="1"/>
          <p:nvPr/>
        </p:nvSpPr>
        <p:spPr>
          <a:xfrm>
            <a:off x="3174251" y="8912015"/>
            <a:ext cx="496996" cy="253916"/>
          </a:xfrm>
          <a:prstGeom prst="rect">
            <a:avLst/>
          </a:prstGeom>
          <a:noFill/>
        </p:spPr>
        <p:txBody>
          <a:bodyPr wrap="square" rtlCol="0">
            <a:spAutoFit/>
          </a:bodyPr>
          <a:lstStyle/>
          <a:p>
            <a:pPr algn="ctr"/>
            <a:r>
              <a:rPr lang="pt-BR" sz="1050" dirty="0">
                <a:solidFill>
                  <a:schemeClr val="bg1">
                    <a:lumMod val="50000"/>
                  </a:schemeClr>
                </a:solidFill>
              </a:rPr>
              <a:t>7</a:t>
            </a:r>
          </a:p>
        </p:txBody>
      </p:sp>
      <p:sp>
        <p:nvSpPr>
          <p:cNvPr id="30"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smtClean="0">
                <a:solidFill>
                  <a:schemeClr val="bg1"/>
                </a:solidFill>
              </a:rPr>
              <a:t>1º</a:t>
            </a:r>
          </a:p>
          <a:p>
            <a:r>
              <a:rPr lang="en-US" smtClean="0">
                <a:solidFill>
                  <a:schemeClr val="bg1"/>
                </a:solidFill>
              </a:rPr>
              <a:t>Sem.</a:t>
            </a:r>
          </a:p>
          <a:p>
            <a:r>
              <a:rPr lang="en-US" smtClean="0">
                <a:solidFill>
                  <a:schemeClr val="bg1"/>
                </a:solidFill>
              </a:rPr>
              <a:t>2019</a:t>
            </a:r>
            <a:endParaRPr lang="en-US" dirty="0">
              <a:solidFill>
                <a:schemeClr val="bg1"/>
              </a:solidFill>
            </a:endParaRPr>
          </a:p>
        </p:txBody>
      </p:sp>
      <p:graphicFrame>
        <p:nvGraphicFramePr>
          <p:cNvPr id="31" name="Gráfico 30"/>
          <p:cNvGraphicFramePr>
            <a:graphicFrameLocks/>
          </p:cNvGraphicFramePr>
          <p:nvPr>
            <p:extLst>
              <p:ext uri="{D42A27DB-BD31-4B8C-83A1-F6EECF244321}">
                <p14:modId xmlns:p14="http://schemas.microsoft.com/office/powerpoint/2010/main" val="2902836965"/>
              </p:ext>
            </p:extLst>
          </p:nvPr>
        </p:nvGraphicFramePr>
        <p:xfrm>
          <a:off x="201430" y="1593837"/>
          <a:ext cx="5534025" cy="3281363"/>
        </p:xfrm>
        <a:graphic>
          <a:graphicData uri="http://schemas.openxmlformats.org/drawingml/2006/chart">
            <c:chart xmlns:c="http://schemas.openxmlformats.org/drawingml/2006/chart" xmlns:r="http://schemas.openxmlformats.org/officeDocument/2006/relationships" r:id="rId7"/>
          </a:graphicData>
        </a:graphic>
      </p:graphicFrame>
      <p:sp>
        <p:nvSpPr>
          <p:cNvPr id="3" name="CaixaDeTexto 2"/>
          <p:cNvSpPr txBox="1"/>
          <p:nvPr/>
        </p:nvSpPr>
        <p:spPr>
          <a:xfrm>
            <a:off x="4831307" y="2538484"/>
            <a:ext cx="1715447" cy="369332"/>
          </a:xfrm>
          <a:prstGeom prst="rect">
            <a:avLst/>
          </a:prstGeom>
          <a:noFill/>
        </p:spPr>
        <p:txBody>
          <a:bodyPr wrap="square" rtlCol="0">
            <a:spAutoFit/>
          </a:bodyPr>
          <a:lstStyle/>
          <a:p>
            <a:pPr algn="ctr"/>
            <a:r>
              <a:rPr lang="pt-BR" b="1" dirty="0" smtClean="0"/>
              <a:t>Média Diária</a:t>
            </a:r>
            <a:endParaRPr lang="pt-BR" b="1" dirty="0"/>
          </a:p>
        </p:txBody>
      </p:sp>
      <p:cxnSp>
        <p:nvCxnSpPr>
          <p:cNvPr id="32" name="Conector reto 31"/>
          <p:cNvCxnSpPr/>
          <p:nvPr/>
        </p:nvCxnSpPr>
        <p:spPr>
          <a:xfrm flipV="1">
            <a:off x="1572087" y="2197290"/>
            <a:ext cx="879310" cy="21836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flipV="1">
            <a:off x="3103865" y="1872018"/>
            <a:ext cx="879310" cy="21836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aphicFrame>
        <p:nvGraphicFramePr>
          <p:cNvPr id="34" name="Gráfico 33"/>
          <p:cNvGraphicFramePr>
            <a:graphicFrameLocks/>
          </p:cNvGraphicFramePr>
          <p:nvPr>
            <p:extLst>
              <p:ext uri="{D42A27DB-BD31-4B8C-83A1-F6EECF244321}">
                <p14:modId xmlns:p14="http://schemas.microsoft.com/office/powerpoint/2010/main" val="4233118937"/>
              </p:ext>
            </p:extLst>
          </p:nvPr>
        </p:nvGraphicFramePr>
        <p:xfrm>
          <a:off x="1725549" y="5017577"/>
          <a:ext cx="5010150" cy="2957513"/>
        </p:xfrm>
        <a:graphic>
          <a:graphicData uri="http://schemas.openxmlformats.org/drawingml/2006/chart">
            <c:chart xmlns:c="http://schemas.openxmlformats.org/drawingml/2006/chart" xmlns:r="http://schemas.openxmlformats.org/officeDocument/2006/relationships" r:id="rId8"/>
          </a:graphicData>
        </a:graphic>
      </p:graphicFrame>
      <p:sp>
        <p:nvSpPr>
          <p:cNvPr id="35" name="CaixaDeTexto 34"/>
          <p:cNvSpPr txBox="1"/>
          <p:nvPr/>
        </p:nvSpPr>
        <p:spPr>
          <a:xfrm>
            <a:off x="166047" y="6444019"/>
            <a:ext cx="1715447" cy="369332"/>
          </a:xfrm>
          <a:prstGeom prst="rect">
            <a:avLst/>
          </a:prstGeom>
          <a:noFill/>
        </p:spPr>
        <p:txBody>
          <a:bodyPr wrap="square" rtlCol="0">
            <a:spAutoFit/>
          </a:bodyPr>
          <a:lstStyle/>
          <a:p>
            <a:pPr algn="ctr"/>
            <a:r>
              <a:rPr lang="pt-BR" b="1" dirty="0" smtClean="0"/>
              <a:t>Média Mensal</a:t>
            </a:r>
            <a:endParaRPr lang="pt-BR" b="1" dirty="0"/>
          </a:p>
        </p:txBody>
      </p:sp>
      <p:cxnSp>
        <p:nvCxnSpPr>
          <p:cNvPr id="36" name="Conector reto 35"/>
          <p:cNvCxnSpPr/>
          <p:nvPr/>
        </p:nvCxnSpPr>
        <p:spPr>
          <a:xfrm flipV="1">
            <a:off x="3099071" y="5486400"/>
            <a:ext cx="608225" cy="20699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flipV="1">
            <a:off x="4499898" y="5207757"/>
            <a:ext cx="608225" cy="20699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6" name="Seta para a esquerda e para a direita 15"/>
          <p:cNvSpPr/>
          <p:nvPr/>
        </p:nvSpPr>
        <p:spPr>
          <a:xfrm>
            <a:off x="3115847" y="3510595"/>
            <a:ext cx="798510" cy="3138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
          <p:cNvSpPr txBox="1"/>
          <p:nvPr/>
        </p:nvSpPr>
        <p:spPr>
          <a:xfrm>
            <a:off x="3000536" y="2907816"/>
            <a:ext cx="981613" cy="4913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200" b="1" dirty="0" smtClean="0">
                <a:latin typeface="Calibri" panose="020F0502020204030204" pitchFamily="34" charset="0"/>
              </a:rPr>
              <a:t>17% de Crescimento</a:t>
            </a:r>
            <a:endParaRPr lang="pt-BR" sz="1200" b="1" dirty="0">
              <a:latin typeface="Calibri" panose="020F0502020204030204" pitchFamily="34" charset="0"/>
            </a:endParaRPr>
          </a:p>
        </p:txBody>
      </p:sp>
      <p:sp>
        <p:nvSpPr>
          <p:cNvPr id="18" name="Seta para a esquerda e para a direita 17"/>
          <p:cNvSpPr/>
          <p:nvPr/>
        </p:nvSpPr>
        <p:spPr>
          <a:xfrm>
            <a:off x="1585095" y="3510595"/>
            <a:ext cx="798510" cy="3138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1"/>
          <p:cNvSpPr txBox="1"/>
          <p:nvPr/>
        </p:nvSpPr>
        <p:spPr>
          <a:xfrm>
            <a:off x="1469784" y="2907816"/>
            <a:ext cx="981613" cy="4913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200" b="1" dirty="0" smtClean="0">
                <a:latin typeface="Calibri" panose="020F0502020204030204" pitchFamily="34" charset="0"/>
              </a:rPr>
              <a:t>20% de Crescimento</a:t>
            </a:r>
            <a:endParaRPr lang="pt-BR" sz="1200" b="1" dirty="0">
              <a:latin typeface="Calibri" panose="020F0502020204030204" pitchFamily="34" charset="0"/>
            </a:endParaRPr>
          </a:p>
        </p:txBody>
      </p:sp>
      <p:sp>
        <p:nvSpPr>
          <p:cNvPr id="23" name="Seta para a esquerda e para a direita 22"/>
          <p:cNvSpPr/>
          <p:nvPr/>
        </p:nvSpPr>
        <p:spPr>
          <a:xfrm>
            <a:off x="2968443" y="6600677"/>
            <a:ext cx="798510" cy="3138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1"/>
          <p:cNvSpPr txBox="1"/>
          <p:nvPr/>
        </p:nvSpPr>
        <p:spPr>
          <a:xfrm>
            <a:off x="2853132" y="5997898"/>
            <a:ext cx="981613" cy="4913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200" b="1" dirty="0" smtClean="0">
                <a:latin typeface="Calibri" panose="020F0502020204030204" pitchFamily="34" charset="0"/>
              </a:rPr>
              <a:t>20% de Crescimento</a:t>
            </a:r>
            <a:endParaRPr lang="pt-BR" sz="1200" b="1" dirty="0">
              <a:latin typeface="Calibri" panose="020F0502020204030204" pitchFamily="34" charset="0"/>
            </a:endParaRPr>
          </a:p>
        </p:txBody>
      </p:sp>
      <p:sp>
        <p:nvSpPr>
          <p:cNvPr id="25" name="Seta para a esquerda e para a direita 24"/>
          <p:cNvSpPr/>
          <p:nvPr/>
        </p:nvSpPr>
        <p:spPr>
          <a:xfrm>
            <a:off x="4309613" y="6597053"/>
            <a:ext cx="798510" cy="313898"/>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1"/>
          <p:cNvSpPr txBox="1"/>
          <p:nvPr/>
        </p:nvSpPr>
        <p:spPr>
          <a:xfrm>
            <a:off x="4194302" y="5994274"/>
            <a:ext cx="981613" cy="4913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200" b="1" dirty="0" smtClean="0">
                <a:latin typeface="Calibri" panose="020F0502020204030204" pitchFamily="34" charset="0"/>
              </a:rPr>
              <a:t>17% de Crescimento</a:t>
            </a:r>
            <a:endParaRPr lang="pt-BR" sz="1200" b="1" dirty="0">
              <a:latin typeface="Calibri" panose="020F0502020204030204" pitchFamily="34" charset="0"/>
            </a:endParaRPr>
          </a:p>
        </p:txBody>
      </p:sp>
      <p:sp>
        <p:nvSpPr>
          <p:cNvPr id="27" name="CaixaDeTexto 25"/>
          <p:cNvSpPr txBox="1"/>
          <p:nvPr/>
        </p:nvSpPr>
        <p:spPr>
          <a:xfrm>
            <a:off x="926042" y="8035468"/>
            <a:ext cx="4514850" cy="161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400" b="1" dirty="0" smtClean="0">
                <a:solidFill>
                  <a:schemeClr val="tx1"/>
                </a:solidFill>
              </a:rPr>
              <a:t>40 </a:t>
            </a:r>
            <a:r>
              <a:rPr lang="pt-BR" sz="1400" b="1" dirty="0">
                <a:solidFill>
                  <a:schemeClr val="tx1"/>
                </a:solidFill>
              </a:rPr>
              <a:t>% de crescimento</a:t>
            </a:r>
            <a:r>
              <a:rPr lang="pt-BR" sz="1400" b="1" baseline="0" dirty="0">
                <a:solidFill>
                  <a:schemeClr val="tx1"/>
                </a:solidFill>
              </a:rPr>
              <a:t> de 2017 a 2019 - </a:t>
            </a:r>
            <a:r>
              <a:rPr lang="pt-BR" sz="1400" b="1" baseline="0" dirty="0" smtClean="0">
                <a:solidFill>
                  <a:schemeClr val="tx1"/>
                </a:solidFill>
              </a:rPr>
              <a:t>1º Semestre</a:t>
            </a:r>
            <a:endParaRPr lang="pt-BR" sz="1400" b="1" dirty="0">
              <a:solidFill>
                <a:schemeClr val="tx1"/>
              </a:solidFill>
            </a:endParaRPr>
          </a:p>
        </p:txBody>
      </p:sp>
      <p:pic>
        <p:nvPicPr>
          <p:cNvPr id="28" name="Imagem 27">
            <a:hlinkClick r:id="rId9" action="ppaction://hlinksldjump" tooltip="MAIS INFORMAÇÕES"/>
          </p:cNvPr>
          <p:cNvPicPr>
            <a:picLocks noChangeAspect="1"/>
          </p:cNvPicPr>
          <p:nvPr/>
        </p:nvPicPr>
        <p:blipFill>
          <a:blip r:embed="rId10">
            <a:extLst>
              <a:ext uri="{BEBA8EAE-BF5A-486C-A8C5-ECC9F3942E4B}">
                <a14:imgProps xmlns:a14="http://schemas.microsoft.com/office/drawing/2010/main">
                  <a14:imgLayer r:embed="rId11">
                    <a14:imgEffect>
                      <a14:sharpenSoften amount="29000"/>
                    </a14:imgEffect>
                    <a14:imgEffect>
                      <a14:saturation sat="400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6322690" y="8453685"/>
            <a:ext cx="448129" cy="448129"/>
          </a:xfrm>
          <a:prstGeom prst="rect">
            <a:avLst/>
          </a:prstGeom>
        </p:spPr>
      </p:pic>
    </p:spTree>
    <p:extLst>
      <p:ext uri="{BB962C8B-B14F-4D97-AF65-F5344CB8AC3E}">
        <p14:creationId xmlns:p14="http://schemas.microsoft.com/office/powerpoint/2010/main" val="26695906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m 24">
            <a:hlinkClick r:id="" action="ppaction://hlinkshowjump?jump=firstslide" tooltip="PÁGINA INICIAL"/>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43" y="8424644"/>
            <a:ext cx="914324" cy="518117"/>
          </a:xfrm>
          <a:prstGeom prst="rect">
            <a:avLst/>
          </a:prstGeom>
        </p:spPr>
      </p:pic>
      <p:pic>
        <p:nvPicPr>
          <p:cNvPr id="26" name="Imagem 25">
            <a:hlinkClick r:id="" action="ppaction://hlinkshowjump?jump=nextslide" tooltip="PRÓXIMA PÁGINA"/>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149" y="8424643"/>
            <a:ext cx="725364" cy="518117"/>
          </a:xfrm>
          <a:prstGeom prst="rect">
            <a:avLst/>
          </a:prstGeom>
        </p:spPr>
      </p:pic>
      <p:pic>
        <p:nvPicPr>
          <p:cNvPr id="27" name="Imagem 26">
            <a:hlinkClick r:id="rId4" action="ppaction://hlinksldjump" tooltip="PÁGINA ANTERIOR"/>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133" y="8424642"/>
            <a:ext cx="798510" cy="518117"/>
          </a:xfrm>
          <a:prstGeom prst="rect">
            <a:avLst/>
          </a:prstGeom>
        </p:spPr>
      </p:pic>
      <p:sp>
        <p:nvSpPr>
          <p:cNvPr id="13" name="Title 28">
            <a:extLst>
              <a:ext uri="{FF2B5EF4-FFF2-40B4-BE49-F238E27FC236}">
                <a16:creationId xmlns:a16="http://schemas.microsoft.com/office/drawing/2014/main" xmlns="" id="{CF5BE93F-A649-42C8-AEBD-2B75A390FADC}"/>
              </a:ext>
            </a:extLst>
          </p:cNvPr>
          <p:cNvSpPr>
            <a:spLocks noGrp="1"/>
          </p:cNvSpPr>
          <p:nvPr>
            <p:ph type="title"/>
          </p:nvPr>
        </p:nvSpPr>
        <p:spPr>
          <a:xfrm>
            <a:off x="955058" y="322704"/>
            <a:ext cx="4743450" cy="1039695"/>
          </a:xfrm>
        </p:spPr>
        <p:txBody>
          <a:bodyPr lIns="0" tIns="0" rIns="0" bIns="0">
            <a:noAutofit/>
          </a:bodyPr>
          <a:lstStyle>
            <a:lvl1pPr algn="ctr">
              <a:defRPr sz="3600" baseline="0">
                <a:solidFill>
                  <a:schemeClr val="bg1"/>
                </a:solidFill>
              </a:defRPr>
            </a:lvl1pPr>
          </a:lstStyle>
          <a:p>
            <a:r>
              <a:rPr lang="en-US" dirty="0" smtClean="0"/>
              <a:t/>
            </a:r>
            <a:br>
              <a:rPr lang="en-US" dirty="0" smtClean="0"/>
            </a:br>
            <a:r>
              <a:rPr lang="en-US" dirty="0"/>
              <a:t/>
            </a:r>
            <a:br>
              <a:rPr lang="en-US" dirty="0"/>
            </a:br>
            <a:r>
              <a:rPr lang="en-US" dirty="0" smtClean="0">
                <a:solidFill>
                  <a:schemeClr val="accent1">
                    <a:lumMod val="75000"/>
                  </a:schemeClr>
                </a:solidFill>
              </a:rPr>
              <a:t>ANÁLISE DAS MÉDIAS DE MANIFESTAÇÕES</a:t>
            </a:r>
            <a:r>
              <a:rPr lang="en-US" dirty="0">
                <a:solidFill>
                  <a:schemeClr val="accent1">
                    <a:lumMod val="75000"/>
                  </a:schemeClr>
                </a:solidFill>
              </a:rPr>
              <a:t/>
            </a:r>
            <a:br>
              <a:rPr lang="en-US" dirty="0">
                <a:solidFill>
                  <a:schemeClr val="accent1">
                    <a:lumMod val="75000"/>
                  </a:schemeClr>
                </a:solidFill>
              </a:rPr>
            </a:br>
            <a:endParaRPr lang="ru-RU" dirty="0">
              <a:solidFill>
                <a:schemeClr val="accent1">
                  <a:lumMod val="75000"/>
                </a:schemeClr>
              </a:solidFill>
            </a:endParaRPr>
          </a:p>
        </p:txBody>
      </p:sp>
      <p:sp>
        <p:nvSpPr>
          <p:cNvPr id="17" name="CaixaDeTexto 16"/>
          <p:cNvSpPr txBox="1"/>
          <p:nvPr/>
        </p:nvSpPr>
        <p:spPr>
          <a:xfrm>
            <a:off x="3174251" y="8912015"/>
            <a:ext cx="496996" cy="253916"/>
          </a:xfrm>
          <a:prstGeom prst="rect">
            <a:avLst/>
          </a:prstGeom>
          <a:noFill/>
        </p:spPr>
        <p:txBody>
          <a:bodyPr wrap="square" rtlCol="0">
            <a:spAutoFit/>
          </a:bodyPr>
          <a:lstStyle/>
          <a:p>
            <a:pPr algn="ctr"/>
            <a:r>
              <a:rPr lang="pt-BR" sz="1050" dirty="0">
                <a:solidFill>
                  <a:schemeClr val="bg1">
                    <a:lumMod val="50000"/>
                  </a:schemeClr>
                </a:solidFill>
              </a:rPr>
              <a:t>7</a:t>
            </a:r>
            <a:r>
              <a:rPr lang="pt-BR" sz="1050" dirty="0" smtClean="0">
                <a:solidFill>
                  <a:schemeClr val="bg1">
                    <a:lumMod val="50000"/>
                  </a:schemeClr>
                </a:solidFill>
              </a:rPr>
              <a:t>.1</a:t>
            </a:r>
            <a:endParaRPr lang="pt-BR" sz="1050" dirty="0">
              <a:solidFill>
                <a:schemeClr val="bg1">
                  <a:lumMod val="50000"/>
                </a:schemeClr>
              </a:solidFill>
            </a:endParaRPr>
          </a:p>
        </p:txBody>
      </p:sp>
      <p:sp>
        <p:nvSpPr>
          <p:cNvPr id="32" name="Retângulo de cantos arredondados 31"/>
          <p:cNvSpPr/>
          <p:nvPr userDrawn="1"/>
        </p:nvSpPr>
        <p:spPr>
          <a:xfrm>
            <a:off x="218366" y="2306785"/>
            <a:ext cx="6325496" cy="1081258"/>
          </a:xfrm>
          <a:prstGeom prst="roundRect">
            <a:avLst/>
          </a:prstGeom>
          <a:solidFill>
            <a:schemeClr val="bg1"/>
          </a:solidFill>
          <a:ln>
            <a:solidFill>
              <a:srgbClr val="0071B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etângulo 33"/>
          <p:cNvSpPr/>
          <p:nvPr/>
        </p:nvSpPr>
        <p:spPr>
          <a:xfrm>
            <a:off x="370419" y="2493248"/>
            <a:ext cx="6038550" cy="646331"/>
          </a:xfrm>
          <a:prstGeom prst="rect">
            <a:avLst/>
          </a:prstGeom>
        </p:spPr>
        <p:txBody>
          <a:bodyPr wrap="square">
            <a:spAutoFit/>
          </a:bodyPr>
          <a:lstStyle/>
          <a:p>
            <a:pPr algn="just"/>
            <a:r>
              <a:rPr lang="pt-BR" dirty="0">
                <a:solidFill>
                  <a:schemeClr val="bg1">
                    <a:lumMod val="50000"/>
                  </a:schemeClr>
                </a:solidFill>
              </a:rPr>
              <a:t>Para o cálculo da média diária foram considerados os dias úteis de atendimento nas ouvidorias.</a:t>
            </a:r>
          </a:p>
        </p:txBody>
      </p:sp>
      <p:sp>
        <p:nvSpPr>
          <p:cNvPr id="39" name="Retângulo de cantos arredondados 38"/>
          <p:cNvSpPr/>
          <p:nvPr userDrawn="1"/>
        </p:nvSpPr>
        <p:spPr>
          <a:xfrm>
            <a:off x="218366" y="3675816"/>
            <a:ext cx="6325496" cy="1469188"/>
          </a:xfrm>
          <a:prstGeom prst="roundRect">
            <a:avLst/>
          </a:prstGeom>
          <a:solidFill>
            <a:schemeClr val="bg1"/>
          </a:solidFill>
          <a:ln>
            <a:solidFill>
              <a:srgbClr val="0071B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tângulo 40"/>
          <p:cNvSpPr/>
          <p:nvPr/>
        </p:nvSpPr>
        <p:spPr>
          <a:xfrm>
            <a:off x="333130" y="3795273"/>
            <a:ext cx="6038550" cy="1200329"/>
          </a:xfrm>
          <a:prstGeom prst="rect">
            <a:avLst/>
          </a:prstGeom>
          <a:ln>
            <a:solidFill>
              <a:schemeClr val="bg1"/>
            </a:solidFill>
          </a:ln>
        </p:spPr>
        <p:txBody>
          <a:bodyPr wrap="square">
            <a:spAutoFit/>
          </a:bodyPr>
          <a:lstStyle/>
          <a:p>
            <a:pPr lvl="0" algn="just"/>
            <a:r>
              <a:rPr lang="pt-BR" dirty="0">
                <a:solidFill>
                  <a:schemeClr val="bg1">
                    <a:lumMod val="50000"/>
                  </a:schemeClr>
                </a:solidFill>
              </a:rPr>
              <a:t>Observamos que o </a:t>
            </a:r>
            <a:r>
              <a:rPr lang="pt-BR" dirty="0" smtClean="0">
                <a:solidFill>
                  <a:schemeClr val="bg1">
                    <a:lumMod val="50000"/>
                  </a:schemeClr>
                </a:solidFill>
              </a:rPr>
              <a:t>1º semestre </a:t>
            </a:r>
            <a:r>
              <a:rPr lang="pt-BR" dirty="0">
                <a:solidFill>
                  <a:schemeClr val="bg1">
                    <a:lumMod val="50000"/>
                  </a:schemeClr>
                </a:solidFill>
              </a:rPr>
              <a:t>de 2019 possui a maior demanda pelo serviço de ouvidoria </a:t>
            </a:r>
            <a:r>
              <a:rPr lang="pt-BR" dirty="0" smtClean="0">
                <a:solidFill>
                  <a:schemeClr val="bg1">
                    <a:lumMod val="50000"/>
                  </a:schemeClr>
                </a:solidFill>
              </a:rPr>
              <a:t>não só nos </a:t>
            </a:r>
            <a:r>
              <a:rPr lang="pt-BR" dirty="0">
                <a:solidFill>
                  <a:schemeClr val="bg1">
                    <a:lumMod val="50000"/>
                  </a:schemeClr>
                </a:solidFill>
              </a:rPr>
              <a:t>últimos três anos analisados neste </a:t>
            </a:r>
            <a:r>
              <a:rPr lang="pt-BR" dirty="0" smtClean="0">
                <a:solidFill>
                  <a:schemeClr val="bg1">
                    <a:lumMod val="50000"/>
                  </a:schemeClr>
                </a:solidFill>
              </a:rPr>
              <a:t>relatório, mas em todo histórico registrado para a Ouvidoria do Distrito Federal.</a:t>
            </a:r>
            <a:endParaRPr lang="pt-BR" dirty="0">
              <a:solidFill>
                <a:schemeClr val="bg1">
                  <a:lumMod val="50000"/>
                </a:schemeClr>
              </a:solidFill>
            </a:endParaRPr>
          </a:p>
        </p:txBody>
      </p:sp>
      <p:sp>
        <p:nvSpPr>
          <p:cNvPr id="43" name="Retângulo de cantos arredondados 42"/>
          <p:cNvSpPr/>
          <p:nvPr userDrawn="1"/>
        </p:nvSpPr>
        <p:spPr>
          <a:xfrm>
            <a:off x="226946" y="5432777"/>
            <a:ext cx="6325496" cy="2456129"/>
          </a:xfrm>
          <a:prstGeom prst="roundRect">
            <a:avLst/>
          </a:prstGeom>
          <a:solidFill>
            <a:schemeClr val="bg1"/>
          </a:solidFill>
          <a:ln>
            <a:solidFill>
              <a:srgbClr val="0071BC"/>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etângulo 44"/>
          <p:cNvSpPr/>
          <p:nvPr/>
        </p:nvSpPr>
        <p:spPr>
          <a:xfrm>
            <a:off x="370419" y="5432777"/>
            <a:ext cx="6038550" cy="2308324"/>
          </a:xfrm>
          <a:prstGeom prst="rect">
            <a:avLst/>
          </a:prstGeom>
          <a:ln>
            <a:noFill/>
          </a:ln>
        </p:spPr>
        <p:txBody>
          <a:bodyPr wrap="square">
            <a:spAutoFit/>
          </a:bodyPr>
          <a:lstStyle/>
          <a:p>
            <a:endParaRPr lang="pt-BR" dirty="0" smtClean="0"/>
          </a:p>
          <a:p>
            <a:pPr algn="just"/>
            <a:r>
              <a:rPr lang="pt-BR" dirty="0" smtClean="0">
                <a:solidFill>
                  <a:schemeClr val="bg1">
                    <a:lumMod val="50000"/>
                  </a:schemeClr>
                </a:solidFill>
              </a:rPr>
              <a:t>Pontuamos </a:t>
            </a:r>
            <a:r>
              <a:rPr lang="pt-BR" dirty="0">
                <a:solidFill>
                  <a:schemeClr val="bg1">
                    <a:lumMod val="50000"/>
                  </a:schemeClr>
                </a:solidFill>
              </a:rPr>
              <a:t>que a média mensal do </a:t>
            </a:r>
            <a:r>
              <a:rPr lang="pt-BR" dirty="0" smtClean="0">
                <a:solidFill>
                  <a:schemeClr val="bg1">
                    <a:lumMod val="50000"/>
                  </a:schemeClr>
                </a:solidFill>
              </a:rPr>
              <a:t>1º semestre </a:t>
            </a:r>
            <a:r>
              <a:rPr lang="pt-BR" dirty="0">
                <a:solidFill>
                  <a:schemeClr val="bg1">
                    <a:lumMod val="50000"/>
                  </a:schemeClr>
                </a:solidFill>
              </a:rPr>
              <a:t>de 2019 é de </a:t>
            </a:r>
            <a:r>
              <a:rPr lang="pt-BR" dirty="0" smtClean="0">
                <a:solidFill>
                  <a:schemeClr val="bg1">
                    <a:lumMod val="50000"/>
                  </a:schemeClr>
                </a:solidFill>
              </a:rPr>
              <a:t>19.025 </a:t>
            </a:r>
            <a:r>
              <a:rPr lang="pt-BR" dirty="0">
                <a:solidFill>
                  <a:schemeClr val="bg1">
                    <a:lumMod val="50000"/>
                  </a:schemeClr>
                </a:solidFill>
              </a:rPr>
              <a:t>manifestações registradas nas ouvidorias do DF. Esta média significa um aumento de </a:t>
            </a:r>
            <a:r>
              <a:rPr lang="pt-BR" dirty="0" smtClean="0">
                <a:solidFill>
                  <a:schemeClr val="bg1">
                    <a:lumMod val="50000"/>
                  </a:schemeClr>
                </a:solidFill>
              </a:rPr>
              <a:t>5.429 </a:t>
            </a:r>
            <a:r>
              <a:rPr lang="pt-BR" dirty="0">
                <a:solidFill>
                  <a:schemeClr val="bg1">
                    <a:lumMod val="50000"/>
                  </a:schemeClr>
                </a:solidFill>
              </a:rPr>
              <a:t>(</a:t>
            </a:r>
            <a:r>
              <a:rPr lang="pt-BR" dirty="0" smtClean="0">
                <a:solidFill>
                  <a:schemeClr val="bg1">
                    <a:lumMod val="50000"/>
                  </a:schemeClr>
                </a:solidFill>
              </a:rPr>
              <a:t>40%) </a:t>
            </a:r>
            <a:r>
              <a:rPr lang="pt-BR" dirty="0">
                <a:solidFill>
                  <a:schemeClr val="bg1">
                    <a:lumMod val="50000"/>
                  </a:schemeClr>
                </a:solidFill>
              </a:rPr>
              <a:t>manifestações/mês comparada a 2017, com média de </a:t>
            </a:r>
            <a:r>
              <a:rPr lang="pt-BR" dirty="0" smtClean="0">
                <a:solidFill>
                  <a:schemeClr val="bg1">
                    <a:lumMod val="50000"/>
                  </a:schemeClr>
                </a:solidFill>
              </a:rPr>
              <a:t>13.596 </a:t>
            </a:r>
            <a:r>
              <a:rPr lang="pt-BR" dirty="0">
                <a:solidFill>
                  <a:schemeClr val="bg1">
                    <a:lumMod val="50000"/>
                  </a:schemeClr>
                </a:solidFill>
              </a:rPr>
              <a:t>manifestações registradas, e aumento de </a:t>
            </a:r>
            <a:r>
              <a:rPr lang="pt-BR" dirty="0" smtClean="0">
                <a:solidFill>
                  <a:schemeClr val="bg1">
                    <a:lumMod val="50000"/>
                  </a:schemeClr>
                </a:solidFill>
              </a:rPr>
              <a:t>2.682 (20%) manifestações/mês, </a:t>
            </a:r>
            <a:r>
              <a:rPr lang="pt-BR" dirty="0">
                <a:solidFill>
                  <a:schemeClr val="bg1">
                    <a:lumMod val="50000"/>
                  </a:schemeClr>
                </a:solidFill>
              </a:rPr>
              <a:t>se comparada aos </a:t>
            </a:r>
            <a:r>
              <a:rPr lang="pt-BR" dirty="0" smtClean="0">
                <a:solidFill>
                  <a:schemeClr val="bg1">
                    <a:lumMod val="50000"/>
                  </a:schemeClr>
                </a:solidFill>
              </a:rPr>
              <a:t>16.278 </a:t>
            </a:r>
            <a:r>
              <a:rPr lang="pt-BR" dirty="0">
                <a:solidFill>
                  <a:schemeClr val="bg1">
                    <a:lumMod val="50000"/>
                  </a:schemeClr>
                </a:solidFill>
              </a:rPr>
              <a:t>registros no ano passado (2018). </a:t>
            </a:r>
          </a:p>
        </p:txBody>
      </p:sp>
      <p:sp>
        <p:nvSpPr>
          <p:cNvPr id="23" name="Text Placeholder 1">
            <a:extLst>
              <a:ext uri="{FF2B5EF4-FFF2-40B4-BE49-F238E27FC236}">
                <a16:creationId xmlns:a16="http://schemas.microsoft.com/office/drawing/2014/main" xmlns="" id="{C0B18341-EF25-422E-9244-875589C13E58}"/>
              </a:ext>
            </a:extLst>
          </p:cNvPr>
          <p:cNvSpPr>
            <a:spLocks noGrp="1"/>
          </p:cNvSpPr>
          <p:nvPr>
            <p:ph type="body" sz="quarter" idx="10"/>
          </p:nvPr>
        </p:nvSpPr>
        <p:spPr>
          <a:xfrm>
            <a:off x="361952" y="-38100"/>
            <a:ext cx="609597" cy="1076325"/>
          </a:xfrm>
          <a:solidFill>
            <a:schemeClr val="bg1">
              <a:lumMod val="50000"/>
            </a:schemeClr>
          </a:solidFill>
        </p:spPr>
        <p:txBody>
          <a:bodyPr/>
          <a:lstStyle/>
          <a:p>
            <a:r>
              <a:rPr lang="en-US" dirty="0">
                <a:solidFill>
                  <a:schemeClr val="bg1"/>
                </a:solidFill>
              </a:rPr>
              <a:t>1</a:t>
            </a:r>
            <a:r>
              <a:rPr lang="en-US" dirty="0" smtClean="0">
                <a:solidFill>
                  <a:schemeClr val="bg1"/>
                </a:solidFill>
              </a:rPr>
              <a:t>º</a:t>
            </a:r>
          </a:p>
          <a:p>
            <a:r>
              <a:rPr lang="en-US" dirty="0" smtClean="0">
                <a:solidFill>
                  <a:schemeClr val="bg1"/>
                </a:solidFill>
              </a:rPr>
              <a:t>Sem.</a:t>
            </a:r>
          </a:p>
          <a:p>
            <a:r>
              <a:rPr lang="en-US" dirty="0" smtClean="0">
                <a:solidFill>
                  <a:schemeClr val="bg1"/>
                </a:solidFill>
              </a:rPr>
              <a:t>2019</a:t>
            </a:r>
            <a:endParaRPr lang="en-US" dirty="0">
              <a:solidFill>
                <a:schemeClr val="bg1"/>
              </a:solidFill>
            </a:endParaRPr>
          </a:p>
        </p:txBody>
      </p:sp>
    </p:spTree>
    <p:extLst>
      <p:ext uri="{BB962C8B-B14F-4D97-AF65-F5344CB8AC3E}">
        <p14:creationId xmlns:p14="http://schemas.microsoft.com/office/powerpoint/2010/main" val="11289425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F89753508">
  <a:themeElements>
    <a:clrScheme name="Personalizada 2">
      <a:dk1>
        <a:srgbClr val="0071BC"/>
      </a:dk1>
      <a:lt1>
        <a:srgbClr val="FFFFFF"/>
      </a:lt1>
      <a:dk2>
        <a:srgbClr val="191E28"/>
      </a:dk2>
      <a:lt2>
        <a:srgbClr val="F7931E"/>
      </a:lt2>
      <a:accent1>
        <a:srgbClr val="29ABE2"/>
      </a:accent1>
      <a:accent2>
        <a:srgbClr val="1B1464"/>
      </a:accent2>
      <a:accent3>
        <a:srgbClr val="F15A24"/>
      </a:accent3>
      <a:accent4>
        <a:srgbClr val="ED1C24"/>
      </a:accent4>
      <a:accent5>
        <a:srgbClr val="8CC63F"/>
      </a:accent5>
      <a:accent6>
        <a:srgbClr val="D4145A"/>
      </a:accent6>
      <a:hlink>
        <a:srgbClr val="29ABE2"/>
      </a:hlink>
      <a:folHlink>
        <a:srgbClr val="29ABE2"/>
      </a:folHlink>
    </a:clrScheme>
    <a:fontScheme name="Escritório Clássico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89753508_Technology infographics poster_CLR_v3" id="{F14BA40C-AC4B-47D4-96CA-E144AFA494F4}" vid="{F4AEB44E-343D-41E2-9BD9-B224C77EFE2D}"/>
    </a:ext>
  </a:ext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FBA1A-1792-4B6D-AFEA-596EE0437A34}">
  <ds:schemaRefs>
    <ds:schemaRef ds:uri="http://schemas.microsoft.com/sharepoint/v3/contenttype/forms"/>
  </ds:schemaRefs>
</ds:datastoreItem>
</file>

<file path=customXml/itemProps2.xml><?xml version="1.0" encoding="utf-8"?>
<ds:datastoreItem xmlns:ds="http://schemas.openxmlformats.org/officeDocument/2006/customXml" ds:itemID="{C9AB6EB2-F1AA-48AD-BAA7-45E81B176073}">
  <ds:schemaRefs>
    <ds:schemaRef ds:uri="http://www.w3.org/XML/1998/namespace"/>
    <ds:schemaRef ds:uri="http://schemas.microsoft.com/office/2006/documentManagement/types"/>
    <ds:schemaRef ds:uri="http://purl.org/dc/terms/"/>
    <ds:schemaRef ds:uri="71af3243-3dd4-4a8d-8c0d-dd76da1f02a5"/>
    <ds:schemaRef ds:uri="http://schemas.microsoft.com/office/infopath/2007/PartnerControls"/>
    <ds:schemaRef ds:uri="http://purl.org/dc/elements/1.1/"/>
    <ds:schemaRef ds:uri="http://schemas.microsoft.com/office/2006/metadata/properties"/>
    <ds:schemaRef ds:uri="http://purl.org/dc/dcmitype/"/>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8DD903C0-B113-4487-860E-022B3189B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TF89753508</Template>
  <TotalTime>0</TotalTime>
  <Words>3865</Words>
  <Application>Microsoft Office PowerPoint</Application>
  <PresentationFormat>Apresentação na tela (4:3)</PresentationFormat>
  <Paragraphs>881</Paragraphs>
  <Slides>58</Slides>
  <Notes>1</Notes>
  <HiddenSlides>0</HiddenSlides>
  <MMClips>0</MMClips>
  <ScaleCrop>false</ScaleCrop>
  <HeadingPairs>
    <vt:vector size="4" baseType="variant">
      <vt:variant>
        <vt:lpstr>Tema</vt:lpstr>
      </vt:variant>
      <vt:variant>
        <vt:i4>2</vt:i4>
      </vt:variant>
      <vt:variant>
        <vt:lpstr>Títulos de slides</vt:lpstr>
      </vt:variant>
      <vt:variant>
        <vt:i4>58</vt:i4>
      </vt:variant>
    </vt:vector>
  </HeadingPairs>
  <TitlesOfParts>
    <vt:vector size="60" baseType="lpstr">
      <vt:lpstr>TF89753508</vt:lpstr>
      <vt:lpstr>Personalizar design</vt:lpstr>
      <vt:lpstr>RELATÓRIO</vt:lpstr>
      <vt:lpstr>RELATÓRIO 1° SEMESTRE 2019</vt:lpstr>
      <vt:lpstr>MENU </vt:lpstr>
      <vt:lpstr>  TOTAL DE MANIFESTAÇÕES DE OUVIDORIA </vt:lpstr>
      <vt:lpstr>  TOTAL DE MANIFESTAÇÕES REGISTRADAS/ANO E MÊS</vt:lpstr>
      <vt:lpstr>  TOTAL DE MANIFESTAÇÕES REGISTRADAS/MÊS</vt:lpstr>
      <vt:lpstr>  ANÁLISE DO TOTAL DE MANIFESTAÇÕES REGISTRADAS/MÊS</vt:lpstr>
      <vt:lpstr>  MÉDIA DIÁRIA E MENSAL – 1º SEMESTRE DE 2019  </vt:lpstr>
      <vt:lpstr>  ANÁLISE DAS MÉDIAS DE MANIFESTAÇÕES </vt:lpstr>
      <vt:lpstr>  CANAIS DE ATENDIMENTO </vt:lpstr>
      <vt:lpstr>  CANAIS DE ATENDIMENTO </vt:lpstr>
      <vt:lpstr>  CANAIS DE ATENDIMENTO </vt:lpstr>
      <vt:lpstr>  CANAIS DE ATENDIMENTO </vt:lpstr>
      <vt:lpstr>  CLASSIFICAÇÃO  DAS MANIFESTAÇÕES </vt:lpstr>
      <vt:lpstr>  CLASSIFICAÇÃO  DAS MANIFESTAÇÕES </vt:lpstr>
      <vt:lpstr>  CLASSIFICAÇÃO  DAS MANIFESTAÇÕES</vt:lpstr>
      <vt:lpstr> RANKING DOS ASSUNTOS MAIS DEMANDADOS </vt:lpstr>
      <vt:lpstr> RANKING DOS SUBASSUNTOS RELACIONADOS AO ASSUNTO MAIS DEMANDADO – CARTÃO DE ESTUDANTE – PASSE LIVRE ESTUDANTIL - SBA </vt:lpstr>
      <vt:lpstr>   CARTÃO ESTUDANTE – PASSE LIVRE ESTUDANTIL -SBA </vt:lpstr>
      <vt:lpstr>   CARTÃO ESTUDANTE – PASSE LIVRE ESTUDANTIL -SBA </vt:lpstr>
      <vt:lpstr>  SERVIDOR PÚBLICO</vt:lpstr>
      <vt:lpstr>  SERVIDOR PÚBLICO</vt:lpstr>
      <vt:lpstr>  TAPA BURACO – MANUTENÇÃO DE VIAS PÚBLICAS</vt:lpstr>
      <vt:lpstr>  TAPA BURACO – MANUTENÇÃO DE VIAS PÚBLICAS</vt:lpstr>
      <vt:lpstr>  ATENDIMENTO EM UNIDADE PÚBLICA DE SAÚDE</vt:lpstr>
      <vt:lpstr>  ATENDIMENTO EM UNIDADE PÚBLICA DE SAÚDE</vt:lpstr>
      <vt:lpstr>  PODA DE ÁRVORE</vt:lpstr>
      <vt:lpstr>  PODA DE ÁRVORE</vt:lpstr>
      <vt:lpstr> RANKING DOS ASSUNTOS MAIS DEMANDADOS POR CLASSIFICAÇÃO </vt:lpstr>
      <vt:lpstr> RANKING DOS ASSUNTOS MAIS DEMANDADOS POR CLASSIFICAÇÃO </vt:lpstr>
      <vt:lpstr> RANKING DOS ASSUNTOS MAIS DEMANDADOS POR CLASSIFICAÇÃO </vt:lpstr>
      <vt:lpstr> RANKING DOS ASSUNTOS MAIS DEMANDADOS POR CLASSIFICAÇÃO </vt:lpstr>
      <vt:lpstr> RANKING DOS ASSUNTOS MAIS DEMANDADOS POR CLASSIFICAÇÃO </vt:lpstr>
      <vt:lpstr> RANKING DOS ASSUNTOS MAIS DEMANDADOS POR CLASSIFICAÇÃO </vt:lpstr>
      <vt:lpstr> RANKING DOS ASSUNTOS MAIS DEMANDADOS </vt:lpstr>
      <vt:lpstr>  RANKING DAS INSTITUIÇÕES MAIS DEMANDADAS</vt:lpstr>
      <vt:lpstr>ÍNDICE DE CUMPRIMENTO DE PRAZOS DE RESPOSTAS</vt:lpstr>
      <vt:lpstr> PRAZOS</vt:lpstr>
      <vt:lpstr> RESOLUTIVIDADE</vt:lpstr>
      <vt:lpstr> RESOLUTIVIDADE</vt:lpstr>
      <vt:lpstr>  RANKING DE RESOLUTIVIDADE DAS ADMINISTRAÇÕES REGIONAIS</vt:lpstr>
      <vt:lpstr>  RANKING DE RESOLUTIVIDADE DAS SECRETARIAS DE ESTADO</vt:lpstr>
      <vt:lpstr>  RANKING DE RESOLUTIVIDADE DAS ENTIDADES DO GDF</vt:lpstr>
      <vt:lpstr> RANKING DA RESOLUTIVIDADE DAS INSTITUIÇÕES </vt:lpstr>
      <vt:lpstr> ÍNDICE DE SATISFAÇÃO COM O SERVIÇO DE OUVIDORIA</vt:lpstr>
      <vt:lpstr> </vt:lpstr>
      <vt:lpstr> ÍNDICE DE  RECOMENDAÇÃO DO SERVIÇO DE OUVIDORIA</vt:lpstr>
      <vt:lpstr> ÍNDICE DE  RECOMENDAÇÃO DO SERVIÇO DE OUVIDORIA</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2019-04-22T18:52:58Z</dcterms:created>
  <dcterms:modified xsi:type="dcterms:W3CDTF">2019-08-12T15:24:37Z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